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8" r:id="rId4"/>
    <p:sldId id="25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E1C30E-4B7C-42B1-A482-DC66900086C5}"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75666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E1C30E-4B7C-42B1-A482-DC66900086C5}"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205551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E1C30E-4B7C-42B1-A482-DC66900086C5}"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227960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E1C30E-4B7C-42B1-A482-DC66900086C5}"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387226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E1C30E-4B7C-42B1-A482-DC66900086C5}" type="datetimeFigureOut">
              <a:rPr lang="en-GB" smtClean="0"/>
              <a:t>17/05/2020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420199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E1C30E-4B7C-42B1-A482-DC66900086C5}"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237807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E1C30E-4B7C-42B1-A482-DC66900086C5}" type="datetimeFigureOut">
              <a:rPr lang="en-GB" smtClean="0"/>
              <a:t>17/05/2020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95098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E1C30E-4B7C-42B1-A482-DC66900086C5}" type="datetimeFigureOut">
              <a:rPr lang="en-GB" smtClean="0"/>
              <a:t>17/05/2020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106987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1C30E-4B7C-42B1-A482-DC66900086C5}" type="datetimeFigureOut">
              <a:rPr lang="en-GB" smtClean="0"/>
              <a:t>17/05/2020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72173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1C30E-4B7C-42B1-A482-DC66900086C5}"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345535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E1C30E-4B7C-42B1-A482-DC66900086C5}" type="datetimeFigureOut">
              <a:rPr lang="en-GB" smtClean="0"/>
              <a:t>17/05/2020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FBC802-DB1E-4E94-A16A-4035DE23C3F2}" type="slidenum">
              <a:rPr lang="en-GB" smtClean="0"/>
              <a:t>‹#›</a:t>
            </a:fld>
            <a:endParaRPr lang="en-GB"/>
          </a:p>
        </p:txBody>
      </p:sp>
    </p:spTree>
    <p:extLst>
      <p:ext uri="{BB962C8B-B14F-4D97-AF65-F5344CB8AC3E}">
        <p14:creationId xmlns:p14="http://schemas.microsoft.com/office/powerpoint/2010/main" val="170885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1C30E-4B7C-42B1-A482-DC66900086C5}" type="datetimeFigureOut">
              <a:rPr lang="en-GB" smtClean="0"/>
              <a:t>17/05/2020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BC802-DB1E-4E94-A16A-4035DE23C3F2}" type="slidenum">
              <a:rPr lang="en-GB" smtClean="0"/>
              <a:t>‹#›</a:t>
            </a:fld>
            <a:endParaRPr lang="en-GB"/>
          </a:p>
        </p:txBody>
      </p:sp>
    </p:spTree>
    <p:extLst>
      <p:ext uri="{BB962C8B-B14F-4D97-AF65-F5344CB8AC3E}">
        <p14:creationId xmlns:p14="http://schemas.microsoft.com/office/powerpoint/2010/main" val="162441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sychadelic colors GIF - Find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179" y="8248"/>
            <a:ext cx="9129821" cy="6867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8889" y="2420888"/>
            <a:ext cx="3600400" cy="1569660"/>
          </a:xfrm>
          <a:prstGeom prst="rect">
            <a:avLst/>
          </a:prstGeom>
          <a:noFill/>
        </p:spPr>
        <p:txBody>
          <a:bodyPr wrap="square" rtlCol="0">
            <a:spAutoFit/>
          </a:bodyPr>
          <a:lstStyle/>
          <a:p>
            <a:pPr algn="ctr"/>
            <a:r>
              <a:rPr lang="en-GB" sz="9600" dirty="0" smtClean="0">
                <a:latin typeface="Jokerman" panose="04090605060D06020702" pitchFamily="82" charset="0"/>
              </a:rPr>
              <a:t>ART</a:t>
            </a:r>
            <a:endParaRPr lang="en-GB" sz="9600" dirty="0">
              <a:latin typeface="Jokerman" panose="04090605060D06020702" pitchFamily="82" charset="0"/>
            </a:endParaRPr>
          </a:p>
        </p:txBody>
      </p:sp>
    </p:spTree>
    <p:extLst>
      <p:ext uri="{BB962C8B-B14F-4D97-AF65-F5344CB8AC3E}">
        <p14:creationId xmlns:p14="http://schemas.microsoft.com/office/powerpoint/2010/main" val="416658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1">
              <a:lumMod val="85000"/>
            </a:schemeClr>
          </a:solidFill>
        </p:spPr>
        <p:txBody>
          <a:bodyPr>
            <a:normAutofit fontScale="62500" lnSpcReduction="20000"/>
          </a:bodyPr>
          <a:lstStyle/>
          <a:p>
            <a:pPr algn="l"/>
            <a:r>
              <a:rPr lang="en-GB" dirty="0">
                <a:solidFill>
                  <a:schemeClr val="tx1"/>
                </a:solidFill>
              </a:rPr>
              <a:t>The ancient Egyptians believed each person was made up of five distinct parts - the physical body, the Ba, the </a:t>
            </a:r>
            <a:r>
              <a:rPr lang="en-GB" dirty="0" err="1">
                <a:solidFill>
                  <a:schemeClr val="tx1"/>
                </a:solidFill>
              </a:rPr>
              <a:t>Ka</a:t>
            </a:r>
            <a:r>
              <a:rPr lang="en-GB" dirty="0">
                <a:solidFill>
                  <a:schemeClr val="tx1"/>
                </a:solidFill>
              </a:rPr>
              <a:t>, the Name, and the Shadow</a:t>
            </a:r>
            <a:r>
              <a:rPr lang="en-GB" dirty="0" smtClean="0">
                <a:solidFill>
                  <a:schemeClr val="tx1"/>
                </a:solidFill>
              </a:rPr>
              <a:t>.</a:t>
            </a:r>
          </a:p>
          <a:p>
            <a:pPr algn="l"/>
            <a:endParaRPr lang="en-GB" dirty="0">
              <a:solidFill>
                <a:schemeClr val="tx1"/>
              </a:solidFill>
            </a:endParaRPr>
          </a:p>
          <a:p>
            <a:pPr algn="l"/>
            <a:r>
              <a:rPr lang="en-GB" b="1" dirty="0" err="1">
                <a:solidFill>
                  <a:schemeClr val="tx1"/>
                </a:solidFill>
              </a:rPr>
              <a:t>Akh</a:t>
            </a:r>
            <a:r>
              <a:rPr lang="en-GB" b="1" dirty="0">
                <a:solidFill>
                  <a:schemeClr val="tx1"/>
                </a:solidFill>
              </a:rPr>
              <a:t>:</a:t>
            </a:r>
            <a:r>
              <a:rPr lang="en-GB" dirty="0">
                <a:solidFill>
                  <a:schemeClr val="tx1"/>
                </a:solidFill>
              </a:rPr>
              <a:t> The physical body was called the </a:t>
            </a:r>
            <a:r>
              <a:rPr lang="en-GB" dirty="0" err="1">
                <a:solidFill>
                  <a:schemeClr val="tx1"/>
                </a:solidFill>
              </a:rPr>
              <a:t>Akh</a:t>
            </a:r>
            <a:r>
              <a:rPr lang="en-GB" dirty="0">
                <a:solidFill>
                  <a:schemeClr val="tx1"/>
                </a:solidFill>
              </a:rPr>
              <a:t>. The </a:t>
            </a:r>
            <a:r>
              <a:rPr lang="en-GB" dirty="0" err="1">
                <a:solidFill>
                  <a:schemeClr val="tx1"/>
                </a:solidFill>
              </a:rPr>
              <a:t>Akh</a:t>
            </a:r>
            <a:r>
              <a:rPr lang="en-GB" dirty="0">
                <a:solidFill>
                  <a:schemeClr val="tx1"/>
                </a:solidFill>
              </a:rPr>
              <a:t> was most often used to mean a complete person, whether living or dead. While living, the </a:t>
            </a:r>
            <a:r>
              <a:rPr lang="en-GB" dirty="0" err="1">
                <a:solidFill>
                  <a:schemeClr val="tx1"/>
                </a:solidFill>
              </a:rPr>
              <a:t>Akh</a:t>
            </a:r>
            <a:r>
              <a:rPr lang="en-GB" dirty="0">
                <a:solidFill>
                  <a:schemeClr val="tx1"/>
                </a:solidFill>
              </a:rPr>
              <a:t> was composed of all five elements - your body, Ba, </a:t>
            </a:r>
            <a:r>
              <a:rPr lang="en-GB" dirty="0" err="1">
                <a:solidFill>
                  <a:schemeClr val="tx1"/>
                </a:solidFill>
              </a:rPr>
              <a:t>Ka</a:t>
            </a:r>
            <a:r>
              <a:rPr lang="en-GB" dirty="0">
                <a:solidFill>
                  <a:schemeClr val="tx1"/>
                </a:solidFill>
              </a:rPr>
              <a:t>, Name, and Shadow. When dead, the </a:t>
            </a:r>
            <a:r>
              <a:rPr lang="en-GB" dirty="0" err="1">
                <a:solidFill>
                  <a:schemeClr val="tx1"/>
                </a:solidFill>
              </a:rPr>
              <a:t>Akh</a:t>
            </a:r>
            <a:r>
              <a:rPr lang="en-GB" dirty="0">
                <a:solidFill>
                  <a:schemeClr val="tx1"/>
                </a:solidFill>
              </a:rPr>
              <a:t> referred to the reunion of the Ba and the </a:t>
            </a:r>
            <a:r>
              <a:rPr lang="en-GB" dirty="0" err="1">
                <a:solidFill>
                  <a:schemeClr val="tx1"/>
                </a:solidFill>
              </a:rPr>
              <a:t>Ka</a:t>
            </a:r>
            <a:r>
              <a:rPr lang="en-GB" dirty="0">
                <a:solidFill>
                  <a:schemeClr val="tx1"/>
                </a:solidFill>
              </a:rPr>
              <a:t>, which they believed happened each night.</a:t>
            </a:r>
          </a:p>
          <a:p>
            <a:pPr algn="l"/>
            <a:r>
              <a:rPr lang="en-GB" b="1" dirty="0">
                <a:solidFill>
                  <a:schemeClr val="tx1"/>
                </a:solidFill>
              </a:rPr>
              <a:t>Ba:</a:t>
            </a:r>
            <a:r>
              <a:rPr lang="en-GB" dirty="0">
                <a:solidFill>
                  <a:schemeClr val="tx1"/>
                </a:solidFill>
              </a:rPr>
              <a:t> The Ba was your personality, whatever made each person unique that was not physical - your </a:t>
            </a:r>
            <a:r>
              <a:rPr lang="en-GB" dirty="0" smtClean="0">
                <a:solidFill>
                  <a:schemeClr val="tx1"/>
                </a:solidFill>
              </a:rPr>
              <a:t>humour</a:t>
            </a:r>
            <a:r>
              <a:rPr lang="en-GB" dirty="0">
                <a:solidFill>
                  <a:schemeClr val="tx1"/>
                </a:solidFill>
              </a:rPr>
              <a:t>, your warmth, your charm, yourself. The Ba is pictured in hieroglyphics as a bird with a human head. The Egyptians thought birds were able to fly between worlds, that of the living and the afterlife.</a:t>
            </a:r>
          </a:p>
          <a:p>
            <a:pPr algn="l"/>
            <a:r>
              <a:rPr lang="en-GB" b="1" dirty="0" err="1">
                <a:solidFill>
                  <a:schemeClr val="tx1"/>
                </a:solidFill>
              </a:rPr>
              <a:t>Ka</a:t>
            </a:r>
            <a:r>
              <a:rPr lang="en-GB" b="1" dirty="0">
                <a:solidFill>
                  <a:schemeClr val="tx1"/>
                </a:solidFill>
              </a:rPr>
              <a:t>:</a:t>
            </a:r>
            <a:r>
              <a:rPr lang="en-GB" dirty="0">
                <a:solidFill>
                  <a:schemeClr val="tx1"/>
                </a:solidFill>
              </a:rPr>
              <a:t> They believed every ancient Egyptians was born with a </a:t>
            </a:r>
            <a:r>
              <a:rPr lang="en-GB" dirty="0" err="1">
                <a:solidFill>
                  <a:schemeClr val="tx1"/>
                </a:solidFill>
              </a:rPr>
              <a:t>Ka</a:t>
            </a:r>
            <a:r>
              <a:rPr lang="en-GB" dirty="0">
                <a:solidFill>
                  <a:schemeClr val="tx1"/>
                </a:solidFill>
              </a:rPr>
              <a:t> that was uniquely theirs. Each </a:t>
            </a:r>
            <a:r>
              <a:rPr lang="en-GB" dirty="0" err="1">
                <a:solidFill>
                  <a:schemeClr val="tx1"/>
                </a:solidFill>
              </a:rPr>
              <a:t>Ka</a:t>
            </a:r>
            <a:r>
              <a:rPr lang="en-GB" dirty="0">
                <a:solidFill>
                  <a:schemeClr val="tx1"/>
                </a:solidFill>
              </a:rPr>
              <a:t> was a life force. The </a:t>
            </a:r>
            <a:r>
              <a:rPr lang="en-GB" dirty="0" err="1">
                <a:solidFill>
                  <a:schemeClr val="tx1"/>
                </a:solidFill>
              </a:rPr>
              <a:t>Ka</a:t>
            </a:r>
            <a:r>
              <a:rPr lang="en-GB" dirty="0">
                <a:solidFill>
                  <a:schemeClr val="tx1"/>
                </a:solidFill>
              </a:rPr>
              <a:t> is sometimes represented in ancient Egyptian hieroglyphics by a drawing of a very little person standing next to a picture of the same person drawn much larger. Sometimes the </a:t>
            </a:r>
            <a:r>
              <a:rPr lang="en-GB" dirty="0" err="1">
                <a:solidFill>
                  <a:schemeClr val="tx1"/>
                </a:solidFill>
              </a:rPr>
              <a:t>Ka</a:t>
            </a:r>
            <a:r>
              <a:rPr lang="en-GB" dirty="0">
                <a:solidFill>
                  <a:schemeClr val="tx1"/>
                </a:solidFill>
              </a:rPr>
              <a:t> was represented by two arms, outstretched. This was to ward off evil. When a person died, their </a:t>
            </a:r>
            <a:r>
              <a:rPr lang="en-GB" dirty="0" err="1">
                <a:solidFill>
                  <a:schemeClr val="tx1"/>
                </a:solidFill>
              </a:rPr>
              <a:t>Ka</a:t>
            </a:r>
            <a:r>
              <a:rPr lang="en-GB" dirty="0">
                <a:solidFill>
                  <a:schemeClr val="tx1"/>
                </a:solidFill>
              </a:rPr>
              <a:t> continued to live. A </a:t>
            </a:r>
            <a:r>
              <a:rPr lang="en-GB" dirty="0" err="1">
                <a:solidFill>
                  <a:schemeClr val="tx1"/>
                </a:solidFill>
              </a:rPr>
              <a:t>Ka</a:t>
            </a:r>
            <a:r>
              <a:rPr lang="en-GB" dirty="0">
                <a:solidFill>
                  <a:schemeClr val="tx1"/>
                </a:solidFill>
              </a:rPr>
              <a:t> needed the same nourishment that a person needed, even after they died. That's why the ancient Egyptians painted pictures of food on the walls of their tombs. They believed the </a:t>
            </a:r>
            <a:r>
              <a:rPr lang="en-GB" dirty="0" err="1">
                <a:solidFill>
                  <a:schemeClr val="tx1"/>
                </a:solidFill>
              </a:rPr>
              <a:t>Ka</a:t>
            </a:r>
            <a:r>
              <a:rPr lang="en-GB" dirty="0">
                <a:solidFill>
                  <a:schemeClr val="tx1"/>
                </a:solidFill>
              </a:rPr>
              <a:t> did not actually eat these paintings, but rather absorbed the life giving force they represented, so the </a:t>
            </a:r>
            <a:r>
              <a:rPr lang="en-GB" dirty="0" err="1">
                <a:solidFill>
                  <a:schemeClr val="tx1"/>
                </a:solidFill>
              </a:rPr>
              <a:t>Ka</a:t>
            </a:r>
            <a:r>
              <a:rPr lang="en-GB" dirty="0">
                <a:solidFill>
                  <a:schemeClr val="tx1"/>
                </a:solidFill>
              </a:rPr>
              <a:t> could live forever.</a:t>
            </a:r>
          </a:p>
          <a:p>
            <a:pPr algn="l"/>
            <a:r>
              <a:rPr lang="en-GB" dirty="0">
                <a:solidFill>
                  <a:schemeClr val="tx1"/>
                </a:solidFill>
              </a:rPr>
              <a:t>The ancient Egyptians believed that your soul split into two parts after you died. One part, the Ba, flew off every morning to keep watch over your living family. The other part, the </a:t>
            </a:r>
            <a:r>
              <a:rPr lang="en-GB" dirty="0" err="1">
                <a:solidFill>
                  <a:schemeClr val="tx1"/>
                </a:solidFill>
              </a:rPr>
              <a:t>Ka</a:t>
            </a:r>
            <a:r>
              <a:rPr lang="en-GB" dirty="0">
                <a:solidFill>
                  <a:schemeClr val="tx1"/>
                </a:solidFill>
              </a:rPr>
              <a:t>, flew happily off to enjoy life in the Land of Two Fields. At night, both the Ba and the </a:t>
            </a:r>
            <a:r>
              <a:rPr lang="en-GB" dirty="0" err="1">
                <a:solidFill>
                  <a:schemeClr val="tx1"/>
                </a:solidFill>
              </a:rPr>
              <a:t>Ka</a:t>
            </a:r>
            <a:r>
              <a:rPr lang="en-GB" dirty="0">
                <a:solidFill>
                  <a:schemeClr val="tx1"/>
                </a:solidFill>
              </a:rPr>
              <a:t> returned home to your tomb to rest up for the next heavenly day.</a:t>
            </a:r>
          </a:p>
          <a:p>
            <a:pPr algn="l"/>
            <a:endParaRPr lang="en-GB" dirty="0">
              <a:solidFill>
                <a:schemeClr val="tx1"/>
              </a:solidFill>
            </a:endParaRPr>
          </a:p>
        </p:txBody>
      </p:sp>
    </p:spTree>
    <p:extLst>
      <p:ext uri="{BB962C8B-B14F-4D97-AF65-F5344CB8AC3E}">
        <p14:creationId xmlns:p14="http://schemas.microsoft.com/office/powerpoint/2010/main" val="584326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1">
              <a:lumMod val="85000"/>
            </a:schemeClr>
          </a:solidFill>
        </p:spPr>
        <p:txBody>
          <a:bodyPr>
            <a:normAutofit fontScale="85000" lnSpcReduction="20000"/>
          </a:bodyPr>
          <a:lstStyle/>
          <a:p>
            <a:pPr algn="l"/>
            <a:r>
              <a:rPr lang="en-GB" sz="3100" b="1" dirty="0">
                <a:solidFill>
                  <a:schemeClr val="tx1"/>
                </a:solidFill>
              </a:rPr>
              <a:t>Name:</a:t>
            </a:r>
            <a:r>
              <a:rPr lang="en-GB" sz="3100" dirty="0">
                <a:solidFill>
                  <a:schemeClr val="tx1"/>
                </a:solidFill>
              </a:rPr>
              <a:t> If something happened to your preserved body, or if your Name was not written down somewhere, the Ba and the </a:t>
            </a:r>
            <a:r>
              <a:rPr lang="en-GB" sz="3100" dirty="0" err="1">
                <a:solidFill>
                  <a:schemeClr val="tx1"/>
                </a:solidFill>
              </a:rPr>
              <a:t>Ka</a:t>
            </a:r>
            <a:r>
              <a:rPr lang="en-GB" sz="3100" dirty="0">
                <a:solidFill>
                  <a:schemeClr val="tx1"/>
                </a:solidFill>
              </a:rPr>
              <a:t> would get lost. They would not be able to find their way home to your tomb. You would disappear. Forever. You would not be able to watch over your family or to enjoy your afterlife.</a:t>
            </a:r>
          </a:p>
          <a:p>
            <a:pPr algn="l"/>
            <a:r>
              <a:rPr lang="en-GB" sz="3100" dirty="0">
                <a:solidFill>
                  <a:schemeClr val="tx1"/>
                </a:solidFill>
              </a:rPr>
              <a:t>That's why the use of a cartouche was so popular. A cartouche is nothing more than a name plate attached to your coffin. A cartouche made it easy for your Ba and </a:t>
            </a:r>
            <a:r>
              <a:rPr lang="en-GB" sz="3100" dirty="0" err="1">
                <a:solidFill>
                  <a:schemeClr val="tx1"/>
                </a:solidFill>
              </a:rPr>
              <a:t>Ka</a:t>
            </a:r>
            <a:r>
              <a:rPr lang="en-GB" sz="3100" dirty="0">
                <a:solidFill>
                  <a:schemeClr val="tx1"/>
                </a:solidFill>
              </a:rPr>
              <a:t> to find their way home.</a:t>
            </a:r>
          </a:p>
          <a:p>
            <a:pPr algn="l"/>
            <a:r>
              <a:rPr lang="en-GB" sz="3100" dirty="0">
                <a:solidFill>
                  <a:schemeClr val="tx1"/>
                </a:solidFill>
              </a:rPr>
              <a:t>That's also why grave robbing and the destruction of mummies to get at the treasures hidden inside the folds of wrapping was such a vile crime in ancient Egypt. Grave goods could be replaced. But there was nothing your family could do if robbers disturbed your preserved body. The ancient Egyptians believed you would be lost forever. There was no worse crime.</a:t>
            </a:r>
          </a:p>
          <a:p>
            <a:pPr algn="l"/>
            <a:r>
              <a:rPr lang="en-GB" sz="3100" b="1" dirty="0">
                <a:solidFill>
                  <a:schemeClr val="tx1"/>
                </a:solidFill>
              </a:rPr>
              <a:t>Shadow:</a:t>
            </a:r>
            <a:r>
              <a:rPr lang="en-GB" sz="3100" dirty="0">
                <a:solidFill>
                  <a:schemeClr val="tx1"/>
                </a:solidFill>
              </a:rPr>
              <a:t> The 5th part, the shadow, was the shadow of a body reflected by the sun. In ancient Egypt, each shadow was considered powerful. Actually, pretty much anything that offered shade from the sun was considered powerful. Your shadow was considered your protection, rather like a body guard.</a:t>
            </a:r>
          </a:p>
          <a:p>
            <a:pPr algn="l"/>
            <a:endParaRPr lang="en-GB" dirty="0">
              <a:solidFill>
                <a:schemeClr val="tx1"/>
              </a:solidFill>
            </a:endParaRPr>
          </a:p>
        </p:txBody>
      </p:sp>
    </p:spTree>
    <p:extLst>
      <p:ext uri="{BB962C8B-B14F-4D97-AF65-F5344CB8AC3E}">
        <p14:creationId xmlns:p14="http://schemas.microsoft.com/office/powerpoint/2010/main" val="1719091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1">
              <a:lumMod val="85000"/>
            </a:schemeClr>
          </a:solidFill>
        </p:spPr>
        <p:txBody>
          <a:bodyPr>
            <a:normAutofit/>
          </a:bodyPr>
          <a:lstStyle/>
          <a:p>
            <a:pPr algn="l"/>
            <a:r>
              <a:rPr lang="en-GB" sz="2200" dirty="0">
                <a:solidFill>
                  <a:schemeClr val="tx1"/>
                </a:solidFill>
              </a:rPr>
              <a:t>A cartouche is a name plate. It's usually oval with your name written in the middle of it. A cartouche is attached to your coffin</a:t>
            </a:r>
            <a:r>
              <a:rPr lang="en-GB" sz="2200" dirty="0" smtClean="0">
                <a:solidFill>
                  <a:schemeClr val="tx1"/>
                </a:solidFill>
              </a:rPr>
              <a:t>.  The </a:t>
            </a:r>
            <a:r>
              <a:rPr lang="en-GB" sz="2200" dirty="0">
                <a:solidFill>
                  <a:schemeClr val="tx1"/>
                </a:solidFill>
              </a:rPr>
              <a:t>ancient Egyptians wanted to make sure that their two souls - the Ba and the </a:t>
            </a:r>
            <a:r>
              <a:rPr lang="en-GB" sz="2200" dirty="0" err="1">
                <a:solidFill>
                  <a:schemeClr val="tx1"/>
                </a:solidFill>
              </a:rPr>
              <a:t>Ka</a:t>
            </a:r>
            <a:r>
              <a:rPr lang="en-GB" sz="2200" dirty="0">
                <a:solidFill>
                  <a:schemeClr val="tx1"/>
                </a:solidFill>
              </a:rPr>
              <a:t> - could find their way back to their tomb at night, after they died. No one wanted their Ba or </a:t>
            </a:r>
            <a:r>
              <a:rPr lang="en-GB" sz="2200" dirty="0" err="1">
                <a:solidFill>
                  <a:schemeClr val="tx1"/>
                </a:solidFill>
              </a:rPr>
              <a:t>Ka</a:t>
            </a:r>
            <a:r>
              <a:rPr lang="en-GB" sz="2200" dirty="0">
                <a:solidFill>
                  <a:schemeClr val="tx1"/>
                </a:solidFill>
              </a:rPr>
              <a:t> to get lost</a:t>
            </a:r>
            <a:r>
              <a:rPr lang="en-GB" sz="2200" dirty="0" smtClean="0">
                <a:solidFill>
                  <a:schemeClr val="tx1"/>
                </a:solidFill>
              </a:rPr>
              <a:t>.  A </a:t>
            </a:r>
            <a:r>
              <a:rPr lang="en-GB" sz="2200" dirty="0">
                <a:solidFill>
                  <a:schemeClr val="tx1"/>
                </a:solidFill>
              </a:rPr>
              <a:t>cartouche made it very easy for a Ba and </a:t>
            </a:r>
            <a:r>
              <a:rPr lang="en-GB" sz="2200" dirty="0" err="1">
                <a:solidFill>
                  <a:schemeClr val="tx1"/>
                </a:solidFill>
              </a:rPr>
              <a:t>Ka</a:t>
            </a:r>
            <a:r>
              <a:rPr lang="en-GB" sz="2200" dirty="0">
                <a:solidFill>
                  <a:schemeClr val="tx1"/>
                </a:solidFill>
              </a:rPr>
              <a:t> to find their way home</a:t>
            </a:r>
            <a:r>
              <a:rPr lang="en-GB" sz="2200" dirty="0" smtClean="0">
                <a:solidFill>
                  <a:schemeClr val="tx1"/>
                </a:solidFill>
              </a:rPr>
              <a:t>.</a:t>
            </a:r>
          </a:p>
          <a:p>
            <a:pPr algn="l"/>
            <a:endParaRPr lang="en-GB" sz="2200" dirty="0">
              <a:solidFill>
                <a:schemeClr val="tx1"/>
              </a:solidFill>
            </a:endParaRPr>
          </a:p>
          <a:p>
            <a:pPr algn="l"/>
            <a:r>
              <a:rPr lang="en-GB" sz="2200" dirty="0" smtClean="0">
                <a:solidFill>
                  <a:schemeClr val="tx1"/>
                </a:solidFill>
              </a:rPr>
              <a:t>Have a go at drawing your own cartouche.</a:t>
            </a:r>
          </a:p>
          <a:p>
            <a:pPr algn="l"/>
            <a:endParaRPr lang="en-GB" sz="2000" dirty="0">
              <a:solidFill>
                <a:schemeClr val="tx1"/>
              </a:solidFill>
            </a:endParaRPr>
          </a:p>
          <a:p>
            <a:pPr algn="l"/>
            <a:endParaRPr lang="en-GB" sz="2000" dirty="0">
              <a:solidFill>
                <a:schemeClr val="tx1"/>
              </a:solidFill>
            </a:endParaRPr>
          </a:p>
          <a:p>
            <a:pPr algn="l"/>
            <a:endParaRPr lang="en-GB"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148" y="2924944"/>
            <a:ext cx="5356546" cy="394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00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134</Words>
  <Application>Microsoft Office PowerPoint</Application>
  <PresentationFormat>On-screen Show (4:3)</PresentationFormat>
  <Paragraphs>15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2020-05-17T12:02:40Z</dcterms:created>
  <dcterms:modified xsi:type="dcterms:W3CDTF">2020-05-17T12:12:26Z</dcterms:modified>
</cp:coreProperties>
</file>