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0"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a:srgbClr val="66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1" autoAdjust="0"/>
    <p:restoredTop sz="96803" autoAdjust="0"/>
  </p:normalViewPr>
  <p:slideViewPr>
    <p:cSldViewPr>
      <p:cViewPr>
        <p:scale>
          <a:sx n="70" d="100"/>
          <a:sy n="70" d="100"/>
        </p:scale>
        <p:origin x="-3126" y="-10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100AE-BEEF-4DE6-B68F-6B5C97F0FC6C}" type="datetimeFigureOut">
              <a:rPr lang="en-GB" smtClean="0"/>
              <a:t>26/05/2020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217FB-5562-4E27-93CD-A9289603F55C}" type="slidenum">
              <a:rPr lang="en-GB" smtClean="0"/>
              <a:t>‹#›</a:t>
            </a:fld>
            <a:endParaRPr lang="en-GB"/>
          </a:p>
        </p:txBody>
      </p:sp>
    </p:spTree>
    <p:extLst>
      <p:ext uri="{BB962C8B-B14F-4D97-AF65-F5344CB8AC3E}">
        <p14:creationId xmlns:p14="http://schemas.microsoft.com/office/powerpoint/2010/main" val="70696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A217FB-5562-4E27-93CD-A9289603F55C}" type="slidenum">
              <a:rPr lang="en-GB" smtClean="0"/>
              <a:t>3</a:t>
            </a:fld>
            <a:endParaRPr lang="en-GB"/>
          </a:p>
        </p:txBody>
      </p:sp>
    </p:spTree>
    <p:extLst>
      <p:ext uri="{BB962C8B-B14F-4D97-AF65-F5344CB8AC3E}">
        <p14:creationId xmlns:p14="http://schemas.microsoft.com/office/powerpoint/2010/main" val="84550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8FC9DA-3EAE-483F-B65E-031011D10592}"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406209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8FC9DA-3EAE-483F-B65E-031011D10592}"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206793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8FC9DA-3EAE-483F-B65E-031011D10592}"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245430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8FC9DA-3EAE-483F-B65E-031011D10592}"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182003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FC9DA-3EAE-483F-B65E-031011D10592}"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94823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8FC9DA-3EAE-483F-B65E-031011D10592}"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149180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8FC9DA-3EAE-483F-B65E-031011D10592}"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402292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8FC9DA-3EAE-483F-B65E-031011D10592}"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214271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C9DA-3EAE-483F-B65E-031011D10592}"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312900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FC9DA-3EAE-483F-B65E-031011D10592}"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349645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FC9DA-3EAE-483F-B65E-031011D10592}"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56781-4600-46B8-AFA7-AE6A59B761FA}" type="slidenum">
              <a:rPr lang="en-GB" smtClean="0"/>
              <a:t>‹#›</a:t>
            </a:fld>
            <a:endParaRPr lang="en-GB"/>
          </a:p>
        </p:txBody>
      </p:sp>
    </p:spTree>
    <p:extLst>
      <p:ext uri="{BB962C8B-B14F-4D97-AF65-F5344CB8AC3E}">
        <p14:creationId xmlns:p14="http://schemas.microsoft.com/office/powerpoint/2010/main" val="208275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FC9DA-3EAE-483F-B65E-031011D10592}" type="datetimeFigureOut">
              <a:rPr lang="en-GB" smtClean="0"/>
              <a:t>26/05/2020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6781-4600-46B8-AFA7-AE6A59B761FA}" type="slidenum">
              <a:rPr lang="en-GB" smtClean="0"/>
              <a:t>‹#›</a:t>
            </a:fld>
            <a:endParaRPr lang="en-GB"/>
          </a:p>
        </p:txBody>
      </p:sp>
    </p:spTree>
    <p:extLst>
      <p:ext uri="{BB962C8B-B14F-4D97-AF65-F5344CB8AC3E}">
        <p14:creationId xmlns:p14="http://schemas.microsoft.com/office/powerpoint/2010/main" val="161891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40960" cy="1470025"/>
          </a:xfrm>
          <a:solidFill>
            <a:schemeClr val="tx1"/>
          </a:solidFill>
        </p:spPr>
        <p:txBody>
          <a:bodyPr>
            <a:normAutofit fontScale="90000"/>
          </a:bodyPr>
          <a:lstStyle/>
          <a:p>
            <a:r>
              <a:rPr lang="en-GB" dirty="0">
                <a:solidFill>
                  <a:srgbClr val="92D050"/>
                </a:solidFill>
                <a:latin typeface="GrilledCheese BTN" pitchFamily="34" charset="0"/>
              </a:rPr>
              <a:t>The Importance and Relevance of Religious Leaders in today’s society</a:t>
            </a:r>
          </a:p>
        </p:txBody>
      </p:sp>
      <p:sp>
        <p:nvSpPr>
          <p:cNvPr id="4" name="TextBox 3"/>
          <p:cNvSpPr txBox="1"/>
          <p:nvPr/>
        </p:nvSpPr>
        <p:spPr>
          <a:xfrm>
            <a:off x="107504" y="1916832"/>
            <a:ext cx="8928992" cy="3847207"/>
          </a:xfrm>
          <a:prstGeom prst="rect">
            <a:avLst/>
          </a:prstGeom>
          <a:solidFill>
            <a:srgbClr val="002060"/>
          </a:solidFill>
        </p:spPr>
        <p:txBody>
          <a:bodyPr wrap="square" rtlCol="0">
            <a:spAutoFit/>
          </a:bodyPr>
          <a:lstStyle/>
          <a:p>
            <a:pPr algn="ctr"/>
            <a:r>
              <a:rPr lang="en-GB" sz="2800" dirty="0" smtClean="0">
                <a:solidFill>
                  <a:srgbClr val="FFFF00"/>
                </a:solidFill>
                <a:latin typeface="Comic Sans MS" pitchFamily="66" charset="0"/>
              </a:rPr>
              <a:t>WALT</a:t>
            </a:r>
          </a:p>
          <a:p>
            <a:pPr marL="342900" indent="-342900">
              <a:buFont typeface="+mj-lt"/>
              <a:buAutoNum type="arabicPeriod"/>
            </a:pPr>
            <a:r>
              <a:rPr lang="en-GB" sz="2400" dirty="0" smtClean="0">
                <a:solidFill>
                  <a:schemeClr val="bg1"/>
                </a:solidFill>
                <a:latin typeface="Comic Sans MS" pitchFamily="66" charset="0"/>
              </a:rPr>
              <a:t>Investigate why </a:t>
            </a:r>
            <a:r>
              <a:rPr lang="en-GB" sz="2400" dirty="0">
                <a:solidFill>
                  <a:schemeClr val="bg1"/>
                </a:solidFill>
                <a:latin typeface="Comic Sans MS" pitchFamily="66" charset="0"/>
              </a:rPr>
              <a:t>believers look up to </a:t>
            </a:r>
            <a:r>
              <a:rPr lang="en-GB" sz="2400" dirty="0" smtClean="0">
                <a:solidFill>
                  <a:schemeClr val="bg1"/>
                </a:solidFill>
                <a:latin typeface="Comic Sans MS" pitchFamily="66" charset="0"/>
              </a:rPr>
              <a:t>their leaders</a:t>
            </a:r>
            <a:endParaRPr lang="en-GB" sz="2400" dirty="0">
              <a:solidFill>
                <a:schemeClr val="bg1"/>
              </a:solidFill>
              <a:latin typeface="Comic Sans MS" pitchFamily="66" charset="0"/>
            </a:endParaRPr>
          </a:p>
          <a:p>
            <a:pPr marL="342900" indent="-342900">
              <a:buFont typeface="+mj-lt"/>
              <a:buAutoNum type="arabicPeriod"/>
            </a:pPr>
            <a:r>
              <a:rPr lang="en-GB" sz="2400" dirty="0" smtClean="0">
                <a:solidFill>
                  <a:schemeClr val="bg1"/>
                </a:solidFill>
                <a:latin typeface="Comic Sans MS" pitchFamily="66" charset="0"/>
              </a:rPr>
              <a:t>Reflect on the importance and value of leadership in our society</a:t>
            </a:r>
          </a:p>
          <a:p>
            <a:endParaRPr lang="en-GB" sz="2000" dirty="0">
              <a:solidFill>
                <a:schemeClr val="bg1"/>
              </a:solidFill>
              <a:latin typeface="Comic Sans MS" pitchFamily="66" charset="0"/>
            </a:endParaRPr>
          </a:p>
          <a:p>
            <a:pPr algn="ctr"/>
            <a:r>
              <a:rPr lang="en-GB" sz="2800" dirty="0" smtClean="0">
                <a:solidFill>
                  <a:srgbClr val="FFFF00"/>
                </a:solidFill>
                <a:latin typeface="Comic Sans MS" pitchFamily="66" charset="0"/>
              </a:rPr>
              <a:t>WILF</a:t>
            </a:r>
          </a:p>
          <a:p>
            <a:r>
              <a:rPr lang="en-GB" sz="2400" dirty="0" smtClean="0">
                <a:solidFill>
                  <a:schemeClr val="bg1"/>
                </a:solidFill>
                <a:latin typeface="Comic Sans MS" pitchFamily="66" charset="0"/>
              </a:rPr>
              <a:t>Can </a:t>
            </a:r>
            <a:r>
              <a:rPr lang="en-GB" sz="2400" dirty="0" smtClean="0">
                <a:solidFill>
                  <a:schemeClr val="bg1"/>
                </a:solidFill>
                <a:latin typeface="Comic Sans MS" pitchFamily="66" charset="0"/>
              </a:rPr>
              <a:t>identify the qualities of what makes a leader</a:t>
            </a:r>
          </a:p>
          <a:p>
            <a:r>
              <a:rPr lang="en-GB" sz="2400" dirty="0" smtClean="0">
                <a:solidFill>
                  <a:schemeClr val="bg1"/>
                </a:solidFill>
                <a:latin typeface="Comic Sans MS" pitchFamily="66" charset="0"/>
              </a:rPr>
              <a:t>Can </a:t>
            </a:r>
            <a:r>
              <a:rPr lang="en-GB" sz="2400" dirty="0" smtClean="0">
                <a:solidFill>
                  <a:schemeClr val="bg1"/>
                </a:solidFill>
                <a:latin typeface="Comic Sans MS" pitchFamily="66" charset="0"/>
              </a:rPr>
              <a:t>identify what qualities make a religious leader</a:t>
            </a:r>
          </a:p>
          <a:p>
            <a:r>
              <a:rPr lang="en-GB" sz="2400" dirty="0" smtClean="0">
                <a:solidFill>
                  <a:schemeClr val="bg1"/>
                </a:solidFill>
                <a:latin typeface="Comic Sans MS" pitchFamily="66" charset="0"/>
              </a:rPr>
              <a:t>Can </a:t>
            </a:r>
            <a:r>
              <a:rPr lang="en-GB" sz="2400" dirty="0" smtClean="0">
                <a:solidFill>
                  <a:schemeClr val="bg1"/>
                </a:solidFill>
                <a:latin typeface="Comic Sans MS" pitchFamily="66" charset="0"/>
              </a:rPr>
              <a:t>describe the importance and relevance of religious </a:t>
            </a:r>
            <a:r>
              <a:rPr lang="en-GB" sz="2400" dirty="0" smtClean="0">
                <a:solidFill>
                  <a:schemeClr val="bg1"/>
                </a:solidFill>
                <a:latin typeface="Comic Sans MS" pitchFamily="66" charset="0"/>
              </a:rPr>
              <a:t>leaders</a:t>
            </a:r>
            <a:endParaRPr lang="en-GB" sz="2400" dirty="0" smtClean="0">
              <a:solidFill>
                <a:schemeClr val="bg1"/>
              </a:solidFill>
              <a:latin typeface="Comic Sans MS" pitchFamily="66" charset="0"/>
            </a:endParaRPr>
          </a:p>
        </p:txBody>
      </p:sp>
    </p:spTree>
    <p:extLst>
      <p:ext uri="{BB962C8B-B14F-4D97-AF65-F5344CB8AC3E}">
        <p14:creationId xmlns:p14="http://schemas.microsoft.com/office/powerpoint/2010/main" val="325424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elegraph.co.uk/multimedia/archive/01409/archbishop_140926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075977"/>
            <a:ext cx="2688403" cy="1948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oogle.com/images?q=tbn:ANd9GcQ8bcnI5jaCGUFj6iuzxa91eWoGpHX21FlAHLvPDHI4MlpIm4Ck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310796"/>
            <a:ext cx="2589430" cy="1939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
          <p:cNvSpPr txBox="1">
            <a:spLocks noChangeArrowheads="1"/>
          </p:cNvSpPr>
          <p:nvPr/>
        </p:nvSpPr>
        <p:spPr bwMode="auto">
          <a:xfrm>
            <a:off x="480527" y="5373216"/>
            <a:ext cx="7488832" cy="1200329"/>
          </a:xfrm>
          <a:prstGeom prst="rect">
            <a:avLst/>
          </a:prstGeom>
          <a:solidFill>
            <a:srgbClr val="660066"/>
          </a:solidFill>
          <a:ln>
            <a:noFill/>
          </a:ln>
          <a:extLst/>
        </p:spPr>
        <p:txBody>
          <a:bodyPr wrap="square">
            <a:spAutoFit/>
          </a:bodyPr>
          <a:ls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eaLnBrk="1" hangingPunct="1"/>
            <a:r>
              <a:rPr lang="en-GB" dirty="0" smtClean="0">
                <a:solidFill>
                  <a:srgbClr val="FFFF00"/>
                </a:solidFill>
                <a:latin typeface="Comic Sans MS" pitchFamily="66" charset="0"/>
              </a:rPr>
              <a:t>Can you name any of the above?</a:t>
            </a:r>
          </a:p>
          <a:p>
            <a:pPr eaLnBrk="1" hangingPunct="1"/>
            <a:r>
              <a:rPr lang="en-GB" dirty="0" smtClean="0">
                <a:solidFill>
                  <a:srgbClr val="FFFF00"/>
                </a:solidFill>
                <a:latin typeface="Comic Sans MS" pitchFamily="66" charset="0"/>
              </a:rPr>
              <a:t>What </a:t>
            </a:r>
            <a:r>
              <a:rPr lang="en-GB" dirty="0">
                <a:solidFill>
                  <a:srgbClr val="FFFF00"/>
                </a:solidFill>
                <a:latin typeface="Comic Sans MS" pitchFamily="66" charset="0"/>
              </a:rPr>
              <a:t>do they have in common?</a:t>
            </a:r>
          </a:p>
          <a:p>
            <a:pPr eaLnBrk="1" hangingPunct="1"/>
            <a:r>
              <a:rPr lang="en-GB" dirty="0">
                <a:solidFill>
                  <a:srgbClr val="FFFF00"/>
                </a:solidFill>
                <a:latin typeface="Comic Sans MS" pitchFamily="66" charset="0"/>
              </a:rPr>
              <a:t>Can you think of a word to describe </a:t>
            </a:r>
            <a:r>
              <a:rPr lang="en-GB" dirty="0" smtClean="0">
                <a:solidFill>
                  <a:srgbClr val="FFFF00"/>
                </a:solidFill>
                <a:latin typeface="Comic Sans MS" pitchFamily="66" charset="0"/>
              </a:rPr>
              <a:t>what they do?</a:t>
            </a:r>
            <a:endParaRPr lang="en-GB" dirty="0">
              <a:solidFill>
                <a:srgbClr val="FFFF00"/>
              </a:solidFill>
              <a:latin typeface="Comic Sans MS" pitchFamily="66" charset="0"/>
            </a:endParaRPr>
          </a:p>
        </p:txBody>
      </p:sp>
      <p:sp>
        <p:nvSpPr>
          <p:cNvPr id="4" name="TextBox 3"/>
          <p:cNvSpPr txBox="1"/>
          <p:nvPr/>
        </p:nvSpPr>
        <p:spPr>
          <a:xfrm>
            <a:off x="1641061" y="185501"/>
            <a:ext cx="7234488" cy="584775"/>
          </a:xfrm>
          <a:prstGeom prst="rect">
            <a:avLst/>
          </a:prstGeom>
          <a:solidFill>
            <a:srgbClr val="003300"/>
          </a:solidFill>
        </p:spPr>
        <p:txBody>
          <a:bodyPr wrap="square" rtlCol="0">
            <a:spAutoFit/>
          </a:bodyPr>
          <a:lstStyle/>
          <a:p>
            <a:pPr algn="ctr"/>
            <a:r>
              <a:rPr lang="en-GB" sz="3200" dirty="0" smtClean="0">
                <a:solidFill>
                  <a:srgbClr val="FF99CC"/>
                </a:solidFill>
                <a:latin typeface="Comic Sans MS" pitchFamily="66" charset="0"/>
              </a:rPr>
              <a:t>Introduction</a:t>
            </a:r>
            <a:endParaRPr lang="en-GB" sz="1400" dirty="0">
              <a:solidFill>
                <a:srgbClr val="FF99CC"/>
              </a:solidFill>
              <a:latin typeface="Comic Sans MS" pitchFamily="66" charset="0"/>
            </a:endParaRPr>
          </a:p>
        </p:txBody>
      </p:sp>
      <p:sp>
        <p:nvSpPr>
          <p:cNvPr id="7" name="AutoShape 8" descr="data:image/jpeg;base64,/9j/4AAQSkZJRgABAQAAAQABAAD/2wCEAAkGBhQSERUUEhMUFRQWGB8aGRgYFx8aGhsbGhofHBobGR8YHyYgHSAkGRYXHy8gIycpLCwsHB4xNTAqNSYrLCkBCQoKDgwOGg8PGjIkHyQwLCo1KTEuLCwvLC0sLCwsLCksLCosLCksLCwsLCwsLCwsKSwsLCwsLCwsLCwsLCwsLP/AABEIAPAAqAMBIgACEQEDEQH/xAAbAAACAgMBAAAAAAAAAAAAAAAFBgMEAAIHAf/EAEkQAAIBAgQDBQUDCQUHAwUAAAECEQADBAUSIQYxQRMiUWFxMoGRobEjQsEHFBVScpLR4fAzQ1NighaissLS4vFUg6MkJURjk//EABoBAAMBAQEBAAAAAAAAAAAAAAIDBAUAAQb/xAA4EQACAgEDAQUFBgUEAwAAAAABAgADEQQSITETIkFRgTJhcZHwBRRCUqGxIzOC0eFTcsHxJENU/9oADAMBAAIRAxEAPwDidZWVlbEXMrKysrp0ysrK9C106eCr+Hyom32hIA5Add5gkeGx38qI8OcMtiHg7bSPOOcUwvllvtmSWVABpOwMldp8hDbDxqa68VnaesNF38iJD5e45AkeIqA2j4GnzLsuhnSZEagfETH40wpkFm7YFxFiTvEbR7Xw50ga5QwDePjDalsEic0yjh65iCYhFHN25D+J9KKn8nWJCszNaERHf9qSIIjkCDMmmfO74W0UtrpSYUHnyEsOvlPqetTYS8b1xLMIFk6C0kqCJIPejST93p0rr7rUww6GBUUfI8pzXM8ouWGhwOcSNxt51Sro+Fyb84+xaT2k6fEMBIj4UkZjkr2mIIOxj4VWrsDsfrFhlYbl6QfWV6VivKbPZlZWVldOmVlZWV06ZWVlZXTplZWVldOmV6BVrBZa9w91TXVeB/yTLeAdmDDqPDyI5il2WBBkzhgnE5jgMje4RtAJ/qB1rrPDP5HQFD3O9IkEbinWx+Tu3hzrtpO3TdhHgOo9N/CmLKl7PSJGi57MH73PbyIHxqC65nXuHEIHBwRxOb4rhf8ANnWBA1hRAPPqQfTp50FzXKCbwUHUyqAxiJIk8vQ117iTDL2ZJHgf9SHUvxgr/qpBssr4i6ZibhK/skyvyio9dqnetXPUZH9ozRULW7AdDzF+5k5TvdD+I/Gp8sxK2cPeTnsLu/m4Vh8xThiMuAVttQXnBmZrm+b49rLMUVYYFIYTsCCfmBvWXSzX91ppNtXkQzk2IsXUe3eQMQ7cxEEDkI3G2/hW2HwcPaa2rglkOpZIiBvz73gQIqfN8ZYtdlcXDq/a2w2pW0MJHodU+7lUeHvJcCXFQAbEAAG4DqO2o222B5RyrXfVm6tRtxiZS6XsbGYNkGUeHY/O7YkCLw36e3vHryobxpZAxNxI3DR8TP4inPI8+sNj7eHGAtowcq76tbBhMkSBHeFU87yYtjXvjSV7Qtp0kezsoB5NuB161SdeDaHIxhcesUukIUrnqczn+acNIgjqPaP1pXxmXlOnn7q6JnLbaepO/oP5kVTw2VC4NbgEchtz8SfIV1GoK177DKXTL7EnOyKymbOcqQn7MADyoFicAyHvAitBXyAT4xOJWrKyKyjnkysrKyunTAKMZHliPcUXTpWd9qlyThm5fGpQDHQmKOjAtaGl7bDxkVPZcnIDcwgp644nUeGsgwCWx2RIf9dCPmrAgjyIqTMsNdsuLtgQoIDPaEAAndmtk90c5AlfSYrmWGzB7ZGhz5Ajr5cqbsh47YEJd26av4/z+dZTNqKiW9pY1qq7PcY/YDi8G6LT3EZvusBpFyBuVUmQfLfyqtxWTbC3EYi2zSwH3X/WHr1/nSvmWARLhvWwAtznH3HA7pXyJ3HgZ8qP4XMBisIQY1EEejr/ANwHuNLWzsytw5QnHwgsu8NX0YQzmOZC9gwwO7IGB84n6ilLKglxZIBKmAfLmp/dYj3CvMgxZOH0EybbEe5u8Pqw91DsnulLpSIkcp8GKifcRU12SLaz4YP16GOq61sPHIjFhxC7zudJ9zQD8K5hnt0XL+kkDSI38W7xO3rXUL+KUWthzVWPrKlufWVNcvz/AAJF+4eYiQfTb+FJ0QAciUPkiEL6TgbZLAmyxtkhpWJ1J74Yj3V7l+I+yQsUCgMoBcTIctIRjHXmRUfBloXrWIw7GA2hwYmCJHL4UQt5ULNtQt8Elie6QOYHshlLavMRVYO0lPI/vFNz1l/IcF/98uMCIBuXNugjr05kctqH28hxPbs/ap2bszGLoHtEmIaD7qZMiy8DMRdOIQu9iGtb6yeyEtMAQQmqYHPlQbh3OsbeBRBa0LMuZGwO567jyilO7Akjp0hKMwLxRYPbIFMlwBsNpmCR75rbOEFq0EB3jSOnLmf68a8yjENicWLjmdIJG2wgwvz3qpmDm/iSF6toX3GCfjJqmtS1io3RRkxTNtUsOp4k3D2U6z2j+yp7vmRzPoKi4hsWrhgDYderHy8vOiea4oWra2U5AQfGP5negKBrjELzO++wAHjPIRTaQ17m9zhYLYrUIBkxSx2UlZI5UOuWGXmCPWu18HZDZGq7f0sFU7tyEjpO3vpb4xtWLjFbA1E7SPZHoep+VVV69Xs2IDAaoqMsZzSsqxjMGUJBrK0omdAynMzZt6FVf2gSDy8qvrxbfHNbTDzUz8ZpkweBwhXT9izeqzHuNenhPDsNrZHozV85Zq9KSd9ZEsWq0Dhoq4jP1cRcsrEnlBj02qK1gVfe2ZP6h6jynl6cqZb3BFlgQGuIfGQfkRQbFcO3LLQrC4BurDusPcfpNCl9Of4Rx8Y3Y5GHGYVyLFh0NlzMDaegB2PuMfOrfDOL0u9s7EjVHgynSw+Gn4UuW8edXaERctmG2I1efryBHnNGL1y2lxb+sIrAElt5JEMqqDqJIjw517ao2Ong3I9zD+8SAd6t4jj4iEcuBt4u9aA2ddaj0M/8xHuofjMSExMciYMGec7gdPu9Y51OubXLjhrFhSdOkXLpKkg9Ai9N+pqzc4VzDECWvW0WeSIEUnlvzLe+pA/fJbxXBj9mBj35ls4lWwzqfaBaPjI+RpM4rXUdQMk7bGfCfh40247Jb9tdJQOwHeIOkNt4EGNhQX9EuxLOWSdgqOwAHnET76n0zhHLEx9m3bxB35NCPz3Sx7rW2n1EMvzFH8awGuTo70BtbIpjUIYpueXs+EmqmEwb2LiMjXGCggKbhgbRtMgRUV2/dVmg3wGO4C22jmdte3U7xVvbqzMR4gSU0MxUjwzDGV4vRmCXNiowcFhJ1H2Q0tuegk77VDkoNjKr96Im2VUz964T/wBQotknDIxQ7Ql7R06dzqfSYMdFXfermfcANctFe2EedoTI9knQVmJ5HzpIffgt0EI4XjxiJwraFqxcuHqYB8rY/iflVXh3DgC5eb+7ED9pgSfgPrR3OMoZbC2E2VFgEGTJOonkhMtJ3LeFL+KxoXDtbLd8szXJGnmeceEbVUlgcPtPLED4CAVxgnoMn1g+4WuuT1MmTyVfPyirCBR3EkLse8d9QG7NHLmYWt7AhI5M27E9BEqPmDHifKpMDhCzBTIk7mN/XerbHToeEH6xCq/4faP6S6uGtta+0uOTHdB2t6v2ZH41pgsju3jCW9h95u6vlvH0FNmAWxZEotvX1LDW3Lmeo+VZj892JLKD/mMD3AS0RQJrbWGNLT6kSVqEU51FmfdOd8ZcJNaVmcpuCQFk7gEncgc/Svav8VZ4b1l1Z1MK2ypHQ9TJrK0NOmoVP42Mw99bfy+kp4rK7qf2lhx6LqHymqupk5F7fxT+FN2H45T+8tuD4qQfrBqw/GGGfutr0/5kkfCTWedXqullWZSKqvwtFC1j7syL9z98n8avYa1jL4JtvrjxIHuExJ8qvZg+AuMFRCzsQBoUossY3O3j4VfS0VgbhVOlVEjaTvtzJqW7VJgfw8H3yqqhyfbyIBwWJOp1uWzrA76nqswT7gSfhVzLcnLKL9w91pCTzCjlE+VEeJsp1gj+8CakYczA3RvIjlVvKcJr7G2T3VTVz6gQo+P0qOzUZTcvEoWvnmXckyp7hDW0JA+83dH8/dNH7mf37aheyUR50FzLi9MNAY6m5aAYgRsSeQ8qjt3MfiwXt2hZtxtrcCfPdGY7eQFeV6d3UOSFB85LbaA23GZfv51cbchJ8CJqqM5ugcre/KEEfShGIwuZWZYrbvDqoAb5AK3wqTK+JLV5hbZeyuzEc1J8JO6nyb40n7q/LKQw931me9qMAEYhH9O4gwBoHqg/hWq5tiG2IXnsRbHKi4wyFdudRZnmFnB2xdvSS2yoIliBO07AeZpS7nbaohhgo5lrJxcfZ4G20LB99H0y99P9q4+Y/wB4GuU3eJ8diT9lNi3/AJO4IPi7bt/pqxZwGKMziFMjq99t/XaPWtFNOiDFjAHy/wCpM9jMcqJa4oFy2xF1t22BAgeUxShiXLKzCNvKZ8fUEdKIZhjcTY2xQ7a0dg2rXH7Lcx+y1CmfnpMgnY/DaPwo66dg45946RyPnrPP0kG13dtoMAc3OwH1Puq5hOHcUUDtbK6pI1OFJHod484qDhzBlB2riSGK21I2BHNj4wdqN4uzMNcJdiJLEmfQb7CvX1XZthfD1nCjeOfGR2sqxDQuu0ijmNRJHj3QIn31ZThixP2t25c8QO4PlJ+dDZxIUGwGuEkiNJchRvPzAk1vgslzC6ZYMoPiy2/oZozqNVd1tCj5RH3ain8GT84Vx+XYNMLfCYZC3Y3IdizGezaCJMSOle1FivyfYk2rjO9oRbZvaLkkKSByAExEzWVZp0Cg/wAbdEs+fwYmj8AL0vv71U1SPAjaiO2WOnc39+9Cf01iF/v7g9WP41rczvEH+/u+5o+lANPrR0tBje1o8VhPF8KXLAW4rayjhiNMGAwMjc8gKPYqz9okcmMz5Fuf1pP/ANpMVEdvcA5dP4U6DGK1rDX1/wACT+0qmZ/1qaztZVeuDccy3T2ochJYzazEk7NMDcbqDsAOfITJ23oNg8Y9rDA20Z7rzbURMQSST6BvTatcwtFtGlpZoJPUzzJqbB4u8mFmzbNxjcaYHIDx8iamqTgDjr49PWPsOFMpZRlWljcvd+5PNjsD1Pr0nc+Apifi8WFI7baPZt2gYjnOtgfftSfeTE3CJUc/YDaSZO4361pnGBtudSI2FMRpdGAI22kc/XrtWp2NbnLtuPu6CZjFhwBj4xsyrje3caPtm/0L8lVize4E+VFmezd0XSlq9pYFWK7hlMwTsQQfun3iudZJ+b2tRvL2+pYhQW07ySSYg8twaN5Pjyty8VW61lkMNcBBlRKMx9lmBBTxIImprtGgBaolSPf1hLac4bkGdBwSK9zu+y/eHkeTA+h399C88x03BaAQ6TKyoJBHUSDpPmKp8LZqRcuz922zfDwqvggXuO/NgjsBzmFkCBWcQRjzj1AyczTMM2t2hquOoPQHvM37I5+87edbYP8AKpajQuFB2iWuKCfcFP1pMyvNLBvdri1a7JnSCNPo2rmF2hQem9a8QrZv4jtbF9LYYLIZTbCFVAMBQQQdMjT41tUaOuv2uTJXsLe6G8w4os3TChlB2KvEGekgkH5GgL4bs7vckI3NeZXrIq5juzbDpat27l0qpVLvZ9mp70lize1MsNPTbrQzC27gZUcbHaeYE+Y3+NLFSV52H0j0YkYYesP4S8gCq50yTudtJLEw08pB50WzO2BYYqQRtB8qE5hkBS84H6qkwZE6AZ33868yu0zWCOhdVAJ5TJIHgIB29PGoLEBIcGUhsiXcDxBaw7BbhIOkRAnaT/Kp8Vxmp5I3vMfLeqN7g037jO95bY9mANTd3YzMD2pqZeBrI9q7dbxjSo+hptP3Ec3ZJ8hJb+2J7mBNL/HjhWUBYII3JMgjcdI8K9ry5wdhN/trm4IAZl2JEA7QTuRtXtaNeo+zwOEI+ckNWo/NmXLnE+EYd558ihP1FUXzLL2O6pPj2R/AUKPB2J6Kp/1gfI71q3CGJH3F/fFJGn0g6Wkesp7S78kJPay9jsyD3sv1qWziLbIti0fs1YgEb6dQn6hj7zS/iOGcQgk2j/pIP41PkOCuJcIZWUGOfWDy+dBbTWFJWzd6x1Ltu5XEO8O4GMXbt3CSrrsQNoifwojk95Vw8BpJZj0/WM8vCeVQcPZ/ba/cXTPZIxBI8ARP4xQThPFB8PdkgFbjEbSTrgx9agdS6ktxjEoDcxgu4csZgTPzpvyPBv2Ykke+lXA4gM3wroeViEA8qUqljgxFhxMXBIg3JPUzSdxrjg2yimnNXjx/nSXjbKvePaNCCJA3Zj1UeHrXM3exAUcZMoZDg3tBrriFuI4WTzA2rMrxpS6r+B+XIimsrbdke8UFmCgQH2R0LR9fSlnM8NastcRXLIDKnmR8OY86O0k8wqyMkGPFzAJeUOu4I+vOgt/h22Dtatz0JRZHptVrhXMgLWlj6HyopdCtJnalHkcHmdyDgxCzrBdSST4zStaIW5H3QCT+yJmadM/urBA5Cka9jCq3ttmtMD6xMfMU/T52kQwcmMeOsm5iGLGLa21khQxnTCgCQNyJM9BVTDYvsjy7lsPc38YG56dAAKsvmyW7ILRDEb7SxKiJPoKwYhLPZYh2BBO0CfHp8BXgJzjHu+MI4AOYuYfN8ZdEWi77/ctyd/EgedS3MizBz37OIb9r+BMU3n8oNsLEuR5JH8Ko3fyhj7qPHmVH4mtGr7wDmqj9JBY9eMM8XP8AZPGKC3YkaQWPeWYUSYAMkwOQrKMrxwdQIUjcH2p5HwAH1rK0Bd9oD26QfSSH7t4Nj1g5eNsQJnszP+QiPSDWrcaYk/4X7h/jTNd4Vw/+GB/qP8ahPDGH/VH75/jWd950B/8AUfr1mj2d/wCaK93jHEnqg9E/nVV+I77EEldjJGmJ3mmt+GMP4fBz/Gqj8MYc8nYf6x+IohqND4IflPQmo8GgfF8QoLdwWbbC5dEOxgDfnEHc15+T24PzhrbHuvzHpM0SvcHqSNFx46+y3woOmBOExlssZUsUJ/aXb5EUJfTsjJUTk+cYEtBBfpGbLL8P/XI8qfcrzeFE1zfEtAtXBsHthh7tj86YMHipXbqKy7SVIYRpQGN2Ox2rlHOljEZG73NaE+BE7+761OmJ7vOpsrzoK2xHPqY3qXeSczgNo4kKG/htSSHDpyuLM9By+lAbeU3GDF+bTtuPT/xT7ijcud4hG2EFTERJjfmd+lCszz6y2kJIAG+0SaPcRnBnqt04g/CAokDYACPcKsNmhg77UKXMAzlR085rTF34FLGc8wyuZSzjGbGlHNMURZZVka3WR5ANP0WieY40Ftz3eXu60HzC+LmIll7oE6dUe0JEmOgIrZ0lR4GIm1gqy7k+dK9tcPfsG5BAUrz25A+njTBjOHcTiEtraW3atqIVWud71MTQTCY0W90W2u227T8YqRuIbknSyjzCk/MtVJ0ep7QPUoHjyfGRHVUFdrNn0l9fye4mN72HX1ZvwWoR+TzEz3r+HC+IYn5RQq/ntw/3zE+WkfQVAcybn2t398xVoq1/RrFEl7TTjkKflDl7gXfuYpC3QMhWT0AK6huY5xWUFtZ2Qw+0Y7jmxPX13rKMU/aC+xYDBN2mPtIflJzkOI/wX28RWn6Av/4LfCm2/wAd2Olq4T5wPxqnd4/X7tj1lx7uXuqUajWkfyh9ess7OrxaLrcN3/8ACPxFaLw1f/w/mKOHj0/+nWP29/pXp49X/wBOf3wP+U1412t/0x9es92U/mgP/Zm/0QfvD8KixWU3ks3hcnuBXXeRs2kx6BqPv+UAdMN8bn/ZUuAz047trJtqk2HIhtW8iOg2qay3UjvWIAI+sVdFMq2c3W7hrMCDblWHgHjf9nVJ8pojluOjuHYj+jSBlWMKHaJ8DyP6ykdR5U1/pK3d0nT2bbbk8yABsT1IEEHnAIM0q+jAwBxH1tu6x0QhrceI3/l4UMthbdwhx3ZkRIA8vSq2X5iU2bnypoyXBLcQkkSPGsggoSI5u71lhcVYMtbuKqkQULmD4yCZHuoFm+OwxAFqydfgrMRPmeRFGcTYVT/ZWyfHT/QqtqTciB5AACKAWc9IviB8DZVULaQrNsY25E9KFZvjI2B3PyFS5jmcSJ6/XrSrmGYbkzJP9b/wq7T0mxtxjCdozNmxRDjVtIO/gu8n10g03X8mwbTcvWyGIGwcqDtzgHx/Cue3sw1EBjuxCk+ClhMe6ifEa37uIdltOVdyLYA5hRzVfSDMda0LKiWUbtvvkpcHPGYWxn5kgOjD3LjCe6Lrnl1MHYAc6o8NjDu7/nCxtqQKSRtzXcySBuD13rzhHNRhLh7XYMdPKCrfWPEGhmcI928XtWbqhjIC22AnqV22Hypuxk3VWE8jIbMQCrYZPA4IxLmNxtpMXqtgBNasF8NxI+vxqbifE2muKttUACydIAJJJjcEz3QPjS1cwVxT3rbg9ZEVJh8FccwibzzkCqg4DI5Odox8fjFGs7WVRjcZ03LLty1bUXbS3rGwdggW5bB2IuBR3lCHc84nespYa/jLfZW7gKG+wUXA4OqTGloPLcGD0kcqyp6dGLwbDZtyfAzr7uyIQKTCw4IvxMWv3z/01EeB75/wv3m/6aMDjF/8FT/7v/bVe5xzdHs2LY9XJ/hTS32r5ftAB0nn+8GvwFiP/wBf7x/6ahXgm/10L5yT9BVu/wAeYg+ylpfOCfqat5ZxJib6w7qstC6UH856/A0i63X1LucgfKOrTTucLBA4Kun+8QePdO3xIo3knCi4Zxd7RmYgqRpAWD4AEnp40KzrizF2rpts9oLsVcWxvt18+leZdxjiLt23ad1uWi0sFtgGApjdRI3iprBq7ai5YbZQnZI4UDmJ+b2OyxN1fBz8CZH1phycqV7077RQrjG2Pzu4RG+k++Byo9wXhhcInkN6da3/AI4b3RicWEQlcyxlWV3gSN/L5VmU8cKqA3EuKDMMFJUx1B600WMACxUxvI9PD61TwVy5acHtGKsY5mJBg7HafL8CKyFdWB3jMczk9JunGOFKg9sIPL15wY5HyoZnHE9iCVfUTzCqZ/h0pjvMxMnTq3nuj5ULzgMbfecnT06e/wCHIUpeyz0PzgjOZz7H4/tD3QQD8arXMtKprcbc46++mfB5cPaiTE/GlfiHNWPcHIT862aLdzbEHAi7F43NA4Vi8rsQdvLwpz4IzxbV2MTLSoW25+5B2QzyUknfxpTw+aFU07esb+VTZfb7Rhq1BP8AKOfj1rUuoqsr29ZmrbYrZPAjVmedK+N/ODaS5p2gmBtsCQAZIExPrVu9xaSwb83RfEq0GP3a8y39HiO1sMR1lN59VcyPXeprtrKtX9jdAJ2hWgeverNNK8B6mOI428911AkTcWFtQayj+THp590GgWZY3SZGGVF591yfqPdRxMvywOTqux0C6xHiSSZrTMsny7TKX2HkRcJHrRolKj+U36wN9m7+YsGWc+N63oe2CAyuDqggoQfDwBHvrKhyoYYMVPeMHTGrmBIke7+Ne0xW06Db2bfPEMre3O8fKMrcUYGd8G/wQVo3F+DHs4CfXRVM5XZ1TpcBxIVO8qlQO1TcyulzIB30stV79nDLMo59SB9Xo109bruVGPrBNhU4LDMvLxdYZlS3gU1sQoLERv8AsrTLk2WoO0uH7iloAjvHkABy3O1L/C2WJiLuuzaJKd0GQdyN4ieS+PjTnfwps4bEhhDaJ8+hBrI1ICvsQED38ytOQMnrE7HXMNje7bYpeXVKRLSu2pCYUg+ZoFl3FmKwtzsiiP8AdhlgwTzBGw+FBrN25bvs1tJdXJVu9t6RtTtdsJmFnWsW8Sg7ywBJ9D0p7KtQCtyp/Qxgyx4i5xTh9WLQ8hcQSPNQdj+6OVG/yeJ3Vj0+ZoBmN92ax28doHZSRsI5bjofw9aP/kyuab7Wj91+Xkdx+NeXg/d9vlCHUmdBs4WL3nz+U0Pzu2odtOys5lfBoBMe4imvEYUJcDdBv7qWM9vLqgbwQY9eX0MHyqALtBBilOTmamdJC8/rQnFITbJOw+v9eP8AQLPbEGCfodvxoZmgPZ6jynYeP8vP+hMnWUQfaA0c+gpAzzDF7+kc3bn9afWQAbzuOfupXDTev3SJFpNI/afb4xWloWwxMG4ZEX8nwAuvdTYkW20nwIZdx7p+NE8nfDADUl53+8BdVB6iJJ99EPydYAfpIq26izcn17PV9as5Dm+FNtUfCrcZZWdQJbcwd0JG3LetbLs+1QT06HEz7Cqrljj0zJ1XCXOSX7RWNX2u0Hkdyd63GVYNv7/Fr6KGHxCmfjVrDvgrztbt4NNarqM3QAAPRQSd4gb0v54HtlCpFtGBgIzdDBHeY9I8K6rv29kd6n/dmTvlU7QbSP8AbCz5JhOQx91T/mtf9oobmeT2ws28wtEjo6hZHlH40ZyHJbd23aZ2utqBJImBpYgmRyO1AckRGxfZ3yzoSyhjvupkH36SPfXB27+yxu74HELYBt3ovPlmUMowgN8J2isX7uoDYaiBC/5iNh61lFOI8Slu4nYKodH2IIJKg6lLaQACCP8Ae8qyvQXZQ9Z6xjABirCEhctpjWs4gE2broTylXiFYe5yp8jR3Dvl126MOtp7bkkSypAKyIO8kyOQpY4vwn2+pYh7SEb7zEeHgKYcJhTdwa4i1hkdnQ9oQQLmsGGZY3AJBn1261JsDqpJxn5Z+EazFckDM0xHBZYXH1pqtHuhbjDbTrhiI7PmZGqSR4cxuYWcThk0F3RXGnvPqsiVkoNyBMnuiY286sZjlWKtslsWdD3CFLWrpdbj7Fgy764jeZj0oNxXjrrBLYvXXKkqUOzAxAJAA5CV36RTOzbg7gRBWwE4wQfr6ErZVmeJtFxbsG5vz0FoO/LeOtbrmmOW72xsMIMkLbCyBtzG5PX1qfL8zzC0ihNQUcvs0H4SffXuKvZjetkFmIPMSi8t+m/MUDAZOdnzjgW8jCnEeSrjbPbW5W4vtLG4PmP660pZdnL4bE270EMhAuL5A/w60dfia5hb6PdGpbgh/PlJj41LxTkysoxFiCjcxI9fx9PiDU9bbBsf2T0MoYZ5HWdKw/GNvEIp6kePj+NC8WwOvcEmOYHKeo9Tz8TXM8lDwDhrgcdbTEKw8SJ8+lOPD2NdlurdVlYKDpcQYmGjoeYqayllbrmcoXHEYI2bnMDn8qF53PZAkiPA9THXyom4JQQdyo+A239KF5/aPZKAdRYwAPE7CfXwFRKvf4hg4gXMsxCLtu8GB59B7z4UPx2XG1ZWzP2v9vfJOyjoDuJEQI5ztXq3Pzd1BIxGMJOm2u6oT1Y+R91TlQtp+0fVbDhsRcj+0u7lbKTzVTI9fDrqVqKwPrMSxzIvyVWS2ZmUEmzdcJyB1RA67ENHWr+WW1x02lw1heYe4EQusmYVgo0sJiY2FLuS28ZisRdu4Y9m9xCigGIt7d0N93ZQJ8SarZRmd/C3Wt2Q4cytxBOrbnsJgr41a1RtVipAYY8ZMz7GAI4M3z7ANl+I0I4ZlMq69fIjx6EfxoTmGc3r0SpAG4AGw9PhRpMuRzOJ7Y3JnuXEH+65BmieByLCc2vY1P2kkfFQasLNhWsQkjxAzJ8ouVrYc+BOIq4bO8RbUKGZQswNJjczWuCy+7eYMskapLCTHUz4GnO/w/ZJ+zzFVHRb1sg/GBWuIyd8OrYg4yzfAtOALTbSRCho2MNuJ5Ut3pAymQx8xjMNWsJ5AIHkZ5isCVw2AKggth7zsVEMdRHtQwMRt126VlHOKrHZvZsIurscGE5qCC07jWrD7sxsfAzFZVOjZexBb3/vM3U72ubbIc9VFto7j7rIdW0FTyO0zHICKpnVZRcKO3t2yocrIR7zzri3IOhSogGNoE84oviMP2xuImklbiXkMaV6Fo1cwImY3mpv9p73bs9yxNtLbBnt6WI1ES6m7uQQm46QeVQMrKSm3OCf7iX1Wq1asWxwIHt8Q3e1S9duFdCuQHH3JgSNiSRC9CfKhWf43E3sQly3ZE6QFIAIKQCFJ2mJP9Cj2TZxh7iYg3sIiq76FjcsBuLe8spG5kcyRHIUtG9iu0+wUlAJTUFMBpae8fButKO0HhcEefSUpnrnMKJazIqNkQeifzqO5lGYnbt9PmG+fcWakS3mTc7mmeupB/wrNa3+G8c6kNiG36a7h+QAFLYov46x8Fz/AMT0bifZb5wRxvhClmwze1rgn1Xf5ia94Yz4WD2N0hrL7ETIEzy8Pw38ak49UrhLIPS4B/8AGR+BpWw6AgQQZ+6diCD0nY+4+6ioQWafDe/9452K2cQ/xNw92V0urFNXeVhMEHxijfAmKus727l5bqm0SoBlgQRM9QIn/wA1RyHH9qv5pfJUn+yZtip5gGfX8fGrPBb3beYmy6jV2dwEkQ20EbzvJA+dK7xU1t1ENsDvCO6g9nvMDYHbfy/nQ/P0m0g73eYCE5jp3fFt9vOiFy53DMgDkDOxmDtQjim4VsgqWFwzpjYggbEeG8b1lVElozEgw2SWcJaa5fnD2d9Q1BsTfP6pYeyCTuq7+Y3pF4l4mbFXQttBbsofsrQAgdJbxPTrFDBdJuBbuotO8tMk77GTzPP39adcRlmHw2EYOEe9c+9/heVuOTTz+HWt3CUOps7xMi7zg7eJFk3FPYWtFlSbze2o33IiU6wRsR09KtYDLMfbutfW13rgE/ZLc2G4HOR5xQz8lmDe5fxL22UXLdglGYSAxMKTPLcCnLI8bmN62CUvrMbkWwD5D/xNelEW5tm3+omKsduzAOc+YEjXiHFgRetWnEmddm4ojw3kR6CqwznDGRdwVgnobd5EYeuyU0Wc3x9rnbJA8UP1Sq+Y8bkCL2Ftnp3gw/40qhageiD+l8f8yHtT4sfVYJy/E4Tc9libQUFiVuyAFEk91zyjwqniMtwmIvWfzS5cunF3gt1mZiStoi4faHkASKufp7DFGN3L8O4UFjoNr2RvIVgpMDp5URwBsr2eMw1kJZt4ZntqRpi5efSNpMSLZO3jU2oDoQMMPcTmVUsu0tkfEDEqNjVu4rEXXXbWLfgSqtoJB2ke1sCYEbVlQ3cGWsFFPfZHM+JVS07jaWA3kjevav1OlswiVnGBMvSWC3fY3iZYwqWrrdqC89mVXQdLDUR3jziIkKZJ6k1lngvbEIcRq3PZhh3dCr32u9SNUiOsHxqXJMCmHtOywU1M8rEEGX2PoBVyzIsXWIlmtBffcbSR9ax7vtB2sJBwJr0aRa0C9Yt4rI7+Hwtu6LvaXNam5bCgd+4dSCTOpgdMgAcl8KVcHiMeXbswyxIMqu0bRv4cqf8AjB2TBqE9oln947qzPnJpIwN/MAIthgH2BCpt7+goq72tUltvrKBWE6A8+UuGxmT/AN8y+QYD4aVrVuGce6sDin5cjduVYvYXNef5wZ8FZZ9Nlqs/DOPuD7S/ck8wbjkeu0Cu7U/nQfBf8Ttg/K3zkHGdpv0fhmMk60PxtGPpS7gs4tdn2d+2Y/WUT8QfU8qbeOLBTK7AJEq9oSOW1thNJFrD3HTuoH/ZIPymrvs60JVnPifgeZPrKO2OCPkeRLbm1P2V8jcfePL0bw5bU8ZC63rlm4HBuoCrEGdSshAB6yDAjnHpXMbuDIPeRh/pP4UwcCwuMtANEk6hMSoUtv120g0eprWxS64BHP8AiDQHqIViSOnM7Lisr2BZogb7f+PHr5UmcVvtAbfpsZPQRFPtzMbfYQqsZO5Jj4eNInFVoSLi6XVjsUbdW5DUD4sOlfO7R2gImmh85zXH5W+FbRcjWRsQQR4c+hBkEHcHnWlzGl1HavOkEALudvHf5+VZimfEXWJ1sxJJCqWM+fn4mr2HyRghdlS0Asg3mAYjnKqPd76+nyGUdoQCJncoTtBOY0fkgwutMx72n/6cAMd4nWZ6eFM2XcL49AoV7TLAiL1wbR6HpS9+SnDa8LmLFwupQpY7Adxtz4ATv76ZcNwrigJt47BuOhUFSferVIH2u/eA6dVznj9IFyEgcZ+BxCgwuZWh3QSB0F1HH/yKD868TPczRhqw7ss7jQp26+w81FYyfNLckXBc5ERecRtuBqUitLl/NlkFbkeTWiR7yBRfw28U+RH9pP318G+YMu/7Q3G9vLyx87T/AF7No3pZ4rz9/wA6UENZsixZd7Wn2XKE6XgAjSGPLqOVEreb5qqEJZv3HEQLtpCrEnkWVgeU7ihuILYrMb3ZMNTvpUkd2LYCM3M7DSdtjMCmUoi2ZbAAGcg5EC9mNJAySeMHg8zbDZnGFfENCrecWbQ8V1QzbD7zcthslZQrijGW2vWLMH83saUsusBHcESZgjYiNPM97lIrK1fswm0PY/Un9PCDfUtCpWo6COGMthMMqKANcLy2hyBsByGgNVq68Ki8tTDbySXPzIpTz3ihne2xU2xZ2YtEM+jSoQDntJ987VZt8arcxodkYIiMCChkEsA2yzyIA+NfHNpbOuPObYcSXjy1d+zW02lgixJ6MST0NA8LgcwCQuIVR5Df/gqln2Y3sbeLWVusi/ZiBGyCN/Dx99aLk+MOwW6I8bkf81XVUhK+86r7iMmA9mcAKT8ISPD+Yv8A/luJ/wA9z8FFQ3+BsXc2fFzP6xukeUAnxqieHcXJGlj/AO7/ABatX4YxZ52ix6TdU/U0/A/+hB/SInJ/0z84U4xwJt5QlokMbb2hIHONS7VzxF2BAZWnnBHzHga6JxUGXJ0W4ul1a2CvgQWEbeopGwuZXUUaLh0+BAYfMV7olZqjtweT+8OxwrDdxK5ze6sRdb3nV9aI5Hnt9rq7qwAJMqBA0mYYbg77Ac6q/ndy9qHZ2mgai2mAAOp6dQPU1UF4qe6SkGdtt4idqeKQ4IIGZxtK4OTidJyPi+0qFbjMfLmQfeZ+NaZzmaXUd1tOLY7xULsPOfUchPrXNb1/Ww28j5nx+ddA4JzcEiw6kLp0jU2rUDzU7COYPw3rLt0XZDtFBOOojxcCcHxigMZBZVxF2C7bJIkRKtCn9fYivP0JdvABLFySJLvIkxLGW5jY01cT4e9hHBssFsXBqQqgBXoyk+I3pWxWNcgh7rud9tRO/u9/xrUp3WrvTAEiZgrbTkmOn5PFVMpxpedLubbFRJGpVUR05tPhtW9ng7CmIxd9P2rIafegq1+TnE27WT4h7to3bfbb2woYsC1sRB2PMbVJcz7KGO+FuIf8qFCP/wCb0uouGbZu6/hx+xEC7wzj1lb/AGSKA9lmaKI5MLiSOnJuVS5bwziF/s8ztL+w5PyLV693Kj7GKxVqeh7QgfvK31r2wmXRDZi7H/Mix87dGznoSw+NYMSA3gF9GIhzKcJmllhdfF23s2+9cUy5KLuQo0xqIEDfmaXo/MrLKzk38Sx7d0BPZB9TaASPb7+/kG6gVPxELOGwT38Fie1f+zC2ykAP32Z1Qc1S2xBI2kmq9vF9ratvctdoqg220iGe3AK91TuyghvOSAJ2qYrv5J4+G3PxErQ7R0/XMF5dgCvcVwWRhtMFrYMspUyjaeYKyYnYQpryruBwK3tLpqhPaZSCkJHZgnmGI22G4HIRNZX0P2dYEDJ5H65mZqQXIY+P108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https://encrypted-tbn0.google.com/images?q=tbn:ANd9GcTb67zdZYy4y9ofqfh0wcqXcSMoyMWhXO9P5Kz6WaRp4rh8B7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680" y="1104665"/>
            <a:ext cx="1528298" cy="1968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thisiscroydontoday.co.uk/images/localpeople/ugc-images/275777/Article/images/16000695/375187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287341"/>
            <a:ext cx="2547245" cy="1888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oogle.com/images?q=tbn:ANd9GcR_19tnMlX3is_eEpagMSTMXqnUb2_my4kR0AKLuTl6hAFbik-y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2381" y="3307777"/>
            <a:ext cx="1381153" cy="1914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1728" y="992647"/>
            <a:ext cx="1419996" cy="204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971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cdn.graphicsfactory.com/clip-art/image_files/image/5/1359485-hanukkah-017.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8256"/>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332656"/>
            <a:ext cx="5368802" cy="4678204"/>
          </a:xfrm>
          <a:prstGeom prst="rect">
            <a:avLst/>
          </a:prstGeom>
          <a:solidFill>
            <a:srgbClr val="669900">
              <a:alpha val="42000"/>
            </a:srgbClr>
          </a:solidFill>
        </p:spPr>
        <p:txBody>
          <a:bodyPr wrap="square" rtlCol="0">
            <a:spAutoFit/>
          </a:bodyPr>
          <a:lstStyle/>
          <a:p>
            <a:pPr marL="742950" indent="-742950">
              <a:buFont typeface="+mj-lt"/>
              <a:buAutoNum type="arabicPeriod"/>
            </a:pPr>
            <a:r>
              <a:rPr lang="en-GB" sz="4000" dirty="0" smtClean="0">
                <a:solidFill>
                  <a:srgbClr val="002060"/>
                </a:solidFill>
                <a:latin typeface="Comic Sans MS" pitchFamily="66" charset="0"/>
              </a:rPr>
              <a:t>What qualities makes a good leader? </a:t>
            </a:r>
            <a:endParaRPr lang="en-GB" sz="4000" dirty="0" smtClean="0">
              <a:solidFill>
                <a:srgbClr val="002060"/>
              </a:solidFill>
              <a:latin typeface="Comic Sans MS" pitchFamily="66" charset="0"/>
            </a:endParaRPr>
          </a:p>
          <a:p>
            <a:pPr marL="742950" indent="-742950">
              <a:buFont typeface="+mj-lt"/>
              <a:buAutoNum type="arabicPeriod"/>
            </a:pPr>
            <a:endParaRPr lang="en-GB" sz="4000" dirty="0" smtClean="0">
              <a:solidFill>
                <a:srgbClr val="002060"/>
              </a:solidFill>
              <a:latin typeface="Comic Sans MS" pitchFamily="66" charset="0"/>
            </a:endParaRPr>
          </a:p>
          <a:p>
            <a:pPr marL="742950" indent="-742950">
              <a:buFont typeface="+mj-lt"/>
              <a:buAutoNum type="arabicPeriod"/>
            </a:pPr>
            <a:r>
              <a:rPr lang="en-GB" sz="4000" dirty="0" smtClean="0">
                <a:solidFill>
                  <a:srgbClr val="002060"/>
                </a:solidFill>
                <a:latin typeface="Comic Sans MS" pitchFamily="66" charset="0"/>
              </a:rPr>
              <a:t>Why have you chosen those qualities? </a:t>
            </a:r>
          </a:p>
          <a:p>
            <a:r>
              <a:rPr lang="en-GB" dirty="0" smtClean="0">
                <a:solidFill>
                  <a:srgbClr val="002060"/>
                </a:solidFill>
                <a:latin typeface="Comic Sans MS" pitchFamily="66" charset="0"/>
              </a:rPr>
              <a:t>	</a:t>
            </a:r>
          </a:p>
        </p:txBody>
      </p:sp>
      <p:pic>
        <p:nvPicPr>
          <p:cNvPr id="2055" name="Picture 7" descr="https://encrypted-tbn2.google.com/images?q=tbn:ANd9GcSuUuWqUIfAJAUj_01CkPFhSEXZ77JzTbpFlh_4h_LNugUtPIXTT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32736"/>
            <a:ext cx="2025873" cy="283622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encrypted-tbn3.google.com/images?q=tbn:ANd9GcQ1c_fqZqfZTK64iw3GB0zUMXkf4tigLAZy8iJumqB8mg4bIXD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322" y="2574059"/>
            <a:ext cx="18669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1484784"/>
            <a:ext cx="17907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777" r="11453"/>
          <a:stretch/>
        </p:blipFill>
        <p:spPr bwMode="auto">
          <a:xfrm>
            <a:off x="6881080" y="4797152"/>
            <a:ext cx="2231481" cy="167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82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cdn.graphicsfactory.com/clip-art/image_files/image/5/1359485-hanukkah-017.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1571888"/>
            <a:ext cx="3405806" cy="5016758"/>
          </a:xfrm>
          <a:prstGeom prst="rect">
            <a:avLst/>
          </a:prstGeom>
          <a:solidFill>
            <a:srgbClr val="660066"/>
          </a:solidFill>
          <a:ln>
            <a:solidFill>
              <a:srgbClr val="002060"/>
            </a:solidFill>
          </a:ln>
        </p:spPr>
        <p:txBody>
          <a:bodyPr wrap="square" rtlCol="0">
            <a:spAutoFit/>
          </a:bodyPr>
          <a:lstStyle/>
          <a:p>
            <a:pPr algn="ctr"/>
            <a:r>
              <a:rPr lang="en-GB" sz="3200" dirty="0" smtClean="0">
                <a:solidFill>
                  <a:schemeClr val="accent1">
                    <a:lumMod val="20000"/>
                    <a:lumOff val="80000"/>
                  </a:schemeClr>
                </a:solidFill>
                <a:latin typeface="Comic Sans MS" pitchFamily="66" charset="0"/>
              </a:rPr>
              <a:t>Christians have priests/vicars</a:t>
            </a:r>
          </a:p>
          <a:p>
            <a:pPr algn="ctr"/>
            <a:endParaRPr lang="en-GB" sz="3200" dirty="0" smtClean="0">
              <a:solidFill>
                <a:schemeClr val="accent2">
                  <a:lumMod val="40000"/>
                  <a:lumOff val="60000"/>
                </a:schemeClr>
              </a:solidFill>
              <a:latin typeface="Comic Sans MS" pitchFamily="66" charset="0"/>
            </a:endParaRPr>
          </a:p>
          <a:p>
            <a:pPr algn="ctr"/>
            <a:endParaRPr lang="en-GB" sz="3200" dirty="0" smtClean="0">
              <a:solidFill>
                <a:schemeClr val="accent2">
                  <a:lumMod val="40000"/>
                  <a:lumOff val="60000"/>
                </a:schemeClr>
              </a:solidFill>
              <a:latin typeface="Comic Sans MS" pitchFamily="66" charset="0"/>
            </a:endParaRPr>
          </a:p>
          <a:p>
            <a:pPr algn="ctr"/>
            <a:r>
              <a:rPr lang="en-GB" sz="3200" dirty="0" smtClean="0">
                <a:solidFill>
                  <a:schemeClr val="accent6">
                    <a:lumMod val="60000"/>
                    <a:lumOff val="40000"/>
                  </a:schemeClr>
                </a:solidFill>
                <a:latin typeface="Comic Sans MS" pitchFamily="66" charset="0"/>
              </a:rPr>
              <a:t>Muslims have an Imam</a:t>
            </a:r>
          </a:p>
          <a:p>
            <a:pPr algn="ctr"/>
            <a:endParaRPr lang="en-GB" sz="3200" dirty="0" smtClean="0">
              <a:solidFill>
                <a:schemeClr val="accent2">
                  <a:lumMod val="40000"/>
                  <a:lumOff val="60000"/>
                </a:schemeClr>
              </a:solidFill>
              <a:latin typeface="Comic Sans MS" pitchFamily="66" charset="0"/>
            </a:endParaRPr>
          </a:p>
          <a:p>
            <a:pPr algn="ctr"/>
            <a:endParaRPr lang="en-GB" sz="3200" dirty="0" smtClean="0">
              <a:solidFill>
                <a:schemeClr val="accent2">
                  <a:lumMod val="40000"/>
                  <a:lumOff val="60000"/>
                </a:schemeClr>
              </a:solidFill>
              <a:latin typeface="Comic Sans MS" pitchFamily="66" charset="0"/>
            </a:endParaRPr>
          </a:p>
          <a:p>
            <a:pPr algn="ctr"/>
            <a:r>
              <a:rPr lang="en-GB" sz="3200" dirty="0" smtClean="0">
                <a:solidFill>
                  <a:srgbClr val="FFFF00"/>
                </a:solidFill>
                <a:latin typeface="Comic Sans MS" pitchFamily="66" charset="0"/>
              </a:rPr>
              <a:t>Jewish people have a Rabbi.</a:t>
            </a:r>
            <a:endParaRPr lang="en-GB" sz="3200" dirty="0">
              <a:solidFill>
                <a:srgbClr val="FFFF00"/>
              </a:solidFill>
              <a:latin typeface="Comic Sans MS"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656" y="5104577"/>
            <a:ext cx="1257094" cy="148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encrypted-tbn2.google.com/images?q=tbn:ANd9GcRDwAdST6qqUfNaplCjCpUIK-vmpUXmIbTzoT_LwA33hDDOxy_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3335676"/>
            <a:ext cx="14859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encrypted-tbn1.google.com/images?q=tbn:ANd9GcT2Akcgbviqz_Mg9uvI3yOEPLKvyeaC8pbvVhawPDSzA732Jgd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988840"/>
            <a:ext cx="1888734" cy="1931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82218" y="92188"/>
            <a:ext cx="7556002" cy="1200329"/>
          </a:xfrm>
          <a:prstGeom prst="rect">
            <a:avLst/>
          </a:prstGeom>
          <a:solidFill>
            <a:schemeClr val="tx1"/>
          </a:solidFill>
        </p:spPr>
        <p:txBody>
          <a:bodyPr wrap="square">
            <a:spAutoFit/>
          </a:bodyPr>
          <a:lstStyle/>
          <a:p>
            <a:pPr algn="ctr"/>
            <a:r>
              <a:rPr lang="en-GB" sz="3600" dirty="0">
                <a:solidFill>
                  <a:schemeClr val="accent2">
                    <a:lumMod val="40000"/>
                    <a:lumOff val="60000"/>
                  </a:schemeClr>
                </a:solidFill>
                <a:latin typeface="Comic Sans MS" pitchFamily="66" charset="0"/>
              </a:rPr>
              <a:t>Religious groups have leaders. They all share similar </a:t>
            </a:r>
            <a:r>
              <a:rPr lang="en-GB" sz="3600" dirty="0" smtClean="0">
                <a:solidFill>
                  <a:schemeClr val="accent2">
                    <a:lumMod val="40000"/>
                    <a:lumOff val="60000"/>
                  </a:schemeClr>
                </a:solidFill>
                <a:latin typeface="Comic Sans MS" pitchFamily="66" charset="0"/>
              </a:rPr>
              <a:t>roles.</a:t>
            </a:r>
            <a:endParaRPr lang="en-GB" sz="3600" dirty="0">
              <a:solidFill>
                <a:schemeClr val="accent2">
                  <a:lumMod val="40000"/>
                  <a:lumOff val="60000"/>
                </a:schemeClr>
              </a:solidFill>
              <a:latin typeface="Comic Sans MS" pitchFamily="66" charset="0"/>
            </a:endParaRPr>
          </a:p>
        </p:txBody>
      </p:sp>
    </p:spTree>
    <p:extLst>
      <p:ext uri="{BB962C8B-B14F-4D97-AF65-F5344CB8AC3E}">
        <p14:creationId xmlns:p14="http://schemas.microsoft.com/office/powerpoint/2010/main" val="46353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5338"/>
            <a:ext cx="8712968" cy="6370975"/>
          </a:xfrm>
          <a:prstGeom prst="rect">
            <a:avLst/>
          </a:prstGeom>
          <a:solidFill>
            <a:srgbClr val="003300"/>
          </a:solidFill>
        </p:spPr>
        <p:txBody>
          <a:bodyPr wrap="square" rtlCol="0">
            <a:spAutoFit/>
          </a:bodyPr>
          <a:lstStyle/>
          <a:p>
            <a:pPr algn="ctr"/>
            <a:r>
              <a:rPr lang="en-GB" sz="3600" b="1" u="sng" dirty="0" smtClean="0">
                <a:solidFill>
                  <a:srgbClr val="FF99CC"/>
                </a:solidFill>
                <a:latin typeface="Comic Sans MS" pitchFamily="66" charset="0"/>
              </a:rPr>
              <a:t>Main </a:t>
            </a:r>
            <a:r>
              <a:rPr lang="en-GB" sz="3600" b="1" u="sng" dirty="0" smtClean="0">
                <a:solidFill>
                  <a:srgbClr val="FF99CC"/>
                </a:solidFill>
                <a:latin typeface="Comic Sans MS" pitchFamily="66" charset="0"/>
              </a:rPr>
              <a:t>task</a:t>
            </a:r>
            <a:endParaRPr lang="en-GB" sz="3600" b="1" u="sng" dirty="0" smtClean="0">
              <a:solidFill>
                <a:srgbClr val="FF99CC"/>
              </a:solidFill>
              <a:latin typeface="Comic Sans MS" pitchFamily="66" charset="0"/>
            </a:endParaRPr>
          </a:p>
          <a:p>
            <a:pPr algn="ctr"/>
            <a:endParaRPr lang="en-GB" sz="2400" b="1" u="sng" dirty="0">
              <a:solidFill>
                <a:schemeClr val="accent3">
                  <a:lumMod val="40000"/>
                  <a:lumOff val="60000"/>
                </a:schemeClr>
              </a:solidFill>
              <a:latin typeface="Comic Sans MS" pitchFamily="66" charset="0"/>
            </a:endParaRPr>
          </a:p>
          <a:p>
            <a:pPr algn="ctr"/>
            <a:r>
              <a:rPr lang="en-GB" sz="3600" dirty="0" smtClean="0">
                <a:solidFill>
                  <a:schemeClr val="accent3">
                    <a:lumMod val="40000"/>
                    <a:lumOff val="60000"/>
                  </a:schemeClr>
                </a:solidFill>
                <a:latin typeface="Comic Sans MS" pitchFamily="66" charset="0"/>
              </a:rPr>
              <a:t>You need to create a guide/leaflet for someone who is attending a conference to find out information on what Jewish people will be looking for in their Rabbis.</a:t>
            </a:r>
            <a:endParaRPr lang="en-GB" sz="3600" dirty="0">
              <a:solidFill>
                <a:schemeClr val="accent3">
                  <a:lumMod val="40000"/>
                  <a:lumOff val="60000"/>
                </a:schemeClr>
              </a:solidFill>
              <a:latin typeface="Comic Sans MS" pitchFamily="66" charset="0"/>
            </a:endParaRPr>
          </a:p>
          <a:p>
            <a:pPr algn="ctr"/>
            <a:r>
              <a:rPr lang="en-GB" sz="3600" dirty="0" smtClean="0">
                <a:solidFill>
                  <a:srgbClr val="FFFF00"/>
                </a:solidFill>
                <a:latin typeface="Comic Sans MS" pitchFamily="66" charset="0"/>
              </a:rPr>
              <a:t>You should </a:t>
            </a:r>
            <a:r>
              <a:rPr lang="en-GB" sz="3600" dirty="0" smtClean="0">
                <a:solidFill>
                  <a:srgbClr val="FFFF00"/>
                </a:solidFill>
                <a:latin typeface="Comic Sans MS" pitchFamily="66" charset="0"/>
              </a:rPr>
              <a:t>explain what believers are expecting in their Rabbi and why</a:t>
            </a:r>
            <a:r>
              <a:rPr lang="en-GB" sz="3600" dirty="0" smtClean="0">
                <a:solidFill>
                  <a:srgbClr val="FFFF00"/>
                </a:solidFill>
                <a:latin typeface="Comic Sans MS" pitchFamily="66" charset="0"/>
              </a:rPr>
              <a:t>.</a:t>
            </a:r>
          </a:p>
          <a:p>
            <a:pPr algn="ctr"/>
            <a:endParaRPr lang="en-GB" sz="2400" dirty="0">
              <a:solidFill>
                <a:srgbClr val="FFFF00"/>
              </a:solidFill>
              <a:latin typeface="Comic Sans MS" pitchFamily="66" charset="0"/>
            </a:endParaRPr>
          </a:p>
          <a:p>
            <a:pPr algn="ctr"/>
            <a:r>
              <a:rPr lang="en-GB" sz="3600" dirty="0" smtClean="0">
                <a:solidFill>
                  <a:srgbClr val="00B0F0"/>
                </a:solidFill>
                <a:latin typeface="Comic Sans MS" pitchFamily="66" charset="0"/>
              </a:rPr>
              <a:t>There is </a:t>
            </a:r>
            <a:r>
              <a:rPr lang="en-GB" sz="3600" dirty="0" smtClean="0">
                <a:solidFill>
                  <a:srgbClr val="00B0F0"/>
                </a:solidFill>
                <a:latin typeface="Comic Sans MS" pitchFamily="66" charset="0"/>
              </a:rPr>
              <a:t>information on </a:t>
            </a:r>
            <a:r>
              <a:rPr lang="en-GB" sz="3600" dirty="0" smtClean="0">
                <a:solidFill>
                  <a:srgbClr val="00B0F0"/>
                </a:solidFill>
                <a:latin typeface="Comic Sans MS" pitchFamily="66" charset="0"/>
              </a:rPr>
              <a:t>the following slides to </a:t>
            </a:r>
            <a:r>
              <a:rPr lang="en-GB" sz="3600" dirty="0" smtClean="0">
                <a:solidFill>
                  <a:srgbClr val="00B0F0"/>
                </a:solidFill>
                <a:latin typeface="Comic Sans MS" pitchFamily="66" charset="0"/>
              </a:rPr>
              <a:t>help you.</a:t>
            </a:r>
            <a:endParaRPr lang="en-GB" sz="3600" dirty="0">
              <a:solidFill>
                <a:srgbClr val="00B0F0"/>
              </a:solidFill>
              <a:latin typeface="Comic Sans MS" pitchFamily="66" charset="0"/>
            </a:endParaRPr>
          </a:p>
        </p:txBody>
      </p:sp>
    </p:spTree>
    <p:extLst>
      <p:ext uri="{BB962C8B-B14F-4D97-AF65-F5344CB8AC3E}">
        <p14:creationId xmlns:p14="http://schemas.microsoft.com/office/powerpoint/2010/main" val="4635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lumMod val="95000"/>
            </a:schemeClr>
          </a:solidFill>
        </p:spPr>
        <p:txBody>
          <a:bodyPr/>
          <a:lstStyle/>
          <a:p>
            <a:pPr algn="l"/>
            <a:r>
              <a:rPr lang="en-GB" dirty="0">
                <a:solidFill>
                  <a:schemeClr val="tx1"/>
                </a:solidFill>
              </a:rPr>
              <a:t>The Jewish community is led by a rabbi. Rabbi means master or teacher. Rabbis are important and respected members of the Jewish community. The Jewish community turn to them in times of need or when they need guidance in different matters of their life, this is why they are so important</a:t>
            </a:r>
            <a:r>
              <a:rPr lang="en-GB" dirty="0" smtClean="0">
                <a:solidFill>
                  <a:schemeClr val="tx1"/>
                </a:solidFill>
              </a:rPr>
              <a:t>.</a:t>
            </a:r>
          </a:p>
          <a:p>
            <a:pPr algn="l"/>
            <a:endParaRPr lang="en-GB" dirty="0">
              <a:solidFill>
                <a:schemeClr val="tx1"/>
              </a:solidFill>
            </a:endParaRPr>
          </a:p>
          <a:p>
            <a:pPr algn="l"/>
            <a:r>
              <a:rPr lang="en-GB" dirty="0">
                <a:solidFill>
                  <a:schemeClr val="tx1"/>
                </a:solidFill>
              </a:rPr>
              <a:t>Rabbis must have leadership qualities in them such as being caring, kind, strong and courageous. They need to be patient and calm as people will be asking them lots of questions and for help at all times of the day and night. With all these qualities, the people will be able to respect them and look up to them.</a:t>
            </a:r>
          </a:p>
          <a:p>
            <a:pPr algn="l"/>
            <a:endParaRPr lang="en-GB" dirty="0">
              <a:solidFill>
                <a:schemeClr val="tx1"/>
              </a:solidFill>
            </a:endParaRPr>
          </a:p>
        </p:txBody>
      </p:sp>
    </p:spTree>
    <p:extLst>
      <p:ext uri="{BB962C8B-B14F-4D97-AF65-F5344CB8AC3E}">
        <p14:creationId xmlns:p14="http://schemas.microsoft.com/office/powerpoint/2010/main" val="21893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lumMod val="95000"/>
            </a:schemeClr>
          </a:solidFill>
        </p:spPr>
        <p:txBody>
          <a:bodyPr/>
          <a:lstStyle/>
          <a:p>
            <a:pPr algn="l"/>
            <a:r>
              <a:rPr lang="en-GB" dirty="0">
                <a:solidFill>
                  <a:schemeClr val="tx1"/>
                </a:solidFill>
              </a:rPr>
              <a:t>Jews believe that rabbis are special </a:t>
            </a:r>
            <a:r>
              <a:rPr lang="en-GB" dirty="0" smtClean="0">
                <a:solidFill>
                  <a:schemeClr val="tx1"/>
                </a:solidFill>
              </a:rPr>
              <a:t>                           and </a:t>
            </a:r>
            <a:r>
              <a:rPr lang="en-GB" dirty="0">
                <a:solidFill>
                  <a:schemeClr val="tx1"/>
                </a:solidFill>
              </a:rPr>
              <a:t>important as they know the law </a:t>
            </a:r>
            <a:r>
              <a:rPr lang="en-GB" dirty="0" smtClean="0">
                <a:solidFill>
                  <a:schemeClr val="tx1"/>
                </a:solidFill>
              </a:rPr>
              <a:t>                            of </a:t>
            </a:r>
            <a:r>
              <a:rPr lang="en-GB" dirty="0">
                <a:solidFill>
                  <a:schemeClr val="tx1"/>
                </a:solidFill>
              </a:rPr>
              <a:t>God and have spent years learning it</a:t>
            </a:r>
            <a:r>
              <a:rPr lang="en-GB" dirty="0" smtClean="0">
                <a:solidFill>
                  <a:schemeClr val="tx1"/>
                </a:solidFill>
              </a:rPr>
              <a:t>.</a:t>
            </a:r>
          </a:p>
          <a:p>
            <a:pPr algn="l"/>
            <a:endParaRPr lang="en-GB" dirty="0">
              <a:solidFill>
                <a:schemeClr val="tx1"/>
              </a:solidFill>
            </a:endParaRPr>
          </a:p>
          <a:p>
            <a:pPr algn="l"/>
            <a:r>
              <a:rPr lang="en-GB" dirty="0">
                <a:solidFill>
                  <a:schemeClr val="tx1"/>
                </a:solidFill>
              </a:rPr>
              <a:t>It takes many years to train as a rabbi as they must be able to read and explain the teachings of the Torah and Talmud (the Jewish holy books). This means that they are experts in Jewish law and are able to guide people in their faith. Without rabbis, many Jewish people would be lost as they </a:t>
            </a:r>
            <a:r>
              <a:rPr lang="en-GB" dirty="0" smtClean="0">
                <a:solidFill>
                  <a:schemeClr val="tx1"/>
                </a:solidFill>
              </a:rPr>
              <a:t>                                   would </a:t>
            </a:r>
            <a:r>
              <a:rPr lang="en-GB" dirty="0">
                <a:solidFill>
                  <a:schemeClr val="tx1"/>
                </a:solidFill>
              </a:rPr>
              <a:t>not truly understand </a:t>
            </a:r>
            <a:r>
              <a:rPr lang="en-GB" dirty="0" smtClean="0">
                <a:solidFill>
                  <a:schemeClr val="tx1"/>
                </a:solidFill>
              </a:rPr>
              <a:t>                                       their </a:t>
            </a:r>
            <a:r>
              <a:rPr lang="en-GB" dirty="0">
                <a:solidFill>
                  <a:schemeClr val="tx1"/>
                </a:solidFill>
              </a:rPr>
              <a:t>religion.</a:t>
            </a:r>
          </a:p>
          <a:p>
            <a:pPr algn="l"/>
            <a:endParaRPr lang="en-GB"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987" y="4841"/>
            <a:ext cx="234156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3076"/>
          <a:stretch/>
        </p:blipFill>
        <p:spPr bwMode="auto">
          <a:xfrm>
            <a:off x="6084168" y="4725144"/>
            <a:ext cx="1676400" cy="19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16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lumMod val="95000"/>
            </a:schemeClr>
          </a:solidFill>
        </p:spPr>
        <p:txBody>
          <a:bodyPr/>
          <a:lstStyle/>
          <a:p>
            <a:r>
              <a:rPr lang="en-GB" dirty="0">
                <a:solidFill>
                  <a:schemeClr val="tx1"/>
                </a:solidFill>
              </a:rPr>
              <a:t>Many rabbis have normal jobs and work as rabbis too.</a:t>
            </a:r>
          </a:p>
          <a:p>
            <a:r>
              <a:rPr lang="en-GB" dirty="0">
                <a:solidFill>
                  <a:schemeClr val="tx1"/>
                </a:solidFill>
              </a:rPr>
              <a:t> </a:t>
            </a:r>
          </a:p>
          <a:p>
            <a:pPr algn="l"/>
            <a:r>
              <a:rPr lang="en-GB" dirty="0">
                <a:solidFill>
                  <a:schemeClr val="tx1"/>
                </a:solidFill>
              </a:rPr>
              <a:t>Rabbis lead worship and also provide guidance and support. They might run classes for children and adults at the synagogue, lead important ceremonies and help the community by visiting the sick and those in prison, giving them hope</a:t>
            </a:r>
            <a:r>
              <a:rPr lang="en-GB" dirty="0" smtClean="0">
                <a:solidFill>
                  <a:schemeClr val="tx1"/>
                </a:solidFill>
              </a:rPr>
              <a:t>.</a:t>
            </a:r>
          </a:p>
          <a:p>
            <a:pPr algn="l"/>
            <a:endParaRPr lang="en-GB" sz="3600" dirty="0">
              <a:solidFill>
                <a:schemeClr val="tx1"/>
              </a:solidFill>
            </a:endParaRPr>
          </a:p>
          <a:p>
            <a:pPr algn="l"/>
            <a:r>
              <a:rPr lang="en-GB" dirty="0">
                <a:solidFill>
                  <a:schemeClr val="tx1"/>
                </a:solidFill>
              </a:rPr>
              <a:t>Rabbis also </a:t>
            </a:r>
            <a:r>
              <a:rPr lang="en-GB" dirty="0" smtClean="0">
                <a:solidFill>
                  <a:schemeClr val="tx1"/>
                </a:solidFill>
              </a:rPr>
              <a:t>marry people and </a:t>
            </a:r>
            <a:r>
              <a:rPr lang="en-GB" dirty="0">
                <a:solidFill>
                  <a:schemeClr val="tx1"/>
                </a:solidFill>
              </a:rPr>
              <a:t>lead funeral prayers </a:t>
            </a:r>
            <a:r>
              <a:rPr lang="en-GB" dirty="0" smtClean="0">
                <a:solidFill>
                  <a:schemeClr val="tx1"/>
                </a:solidFill>
              </a:rPr>
              <a:t>     </a:t>
            </a:r>
          </a:p>
          <a:p>
            <a:pPr algn="l"/>
            <a:r>
              <a:rPr lang="en-GB" dirty="0">
                <a:solidFill>
                  <a:schemeClr val="tx1"/>
                </a:solidFill>
              </a:rPr>
              <a:t> </a:t>
            </a:r>
            <a:r>
              <a:rPr lang="en-GB" dirty="0" smtClean="0">
                <a:solidFill>
                  <a:schemeClr val="tx1"/>
                </a:solidFill>
              </a:rPr>
              <a:t>                                too</a:t>
            </a:r>
            <a:r>
              <a:rPr lang="en-GB" dirty="0">
                <a:solidFill>
                  <a:schemeClr val="tx1"/>
                </a:solidFill>
              </a:rPr>
              <a:t>. </a:t>
            </a:r>
            <a:r>
              <a:rPr lang="en-GB" dirty="0" smtClean="0">
                <a:solidFill>
                  <a:schemeClr val="tx1"/>
                </a:solidFill>
              </a:rPr>
              <a:t>  Rabbis </a:t>
            </a:r>
            <a:r>
              <a:rPr lang="en-GB" dirty="0">
                <a:solidFill>
                  <a:schemeClr val="tx1"/>
                </a:solidFill>
              </a:rPr>
              <a:t>are very important as </a:t>
            </a:r>
            <a:endParaRPr lang="en-GB" dirty="0" smtClean="0">
              <a:solidFill>
                <a:schemeClr val="tx1"/>
              </a:solidFill>
            </a:endParaRPr>
          </a:p>
          <a:p>
            <a:pPr algn="l"/>
            <a:r>
              <a:rPr lang="en-GB" dirty="0">
                <a:solidFill>
                  <a:schemeClr val="tx1"/>
                </a:solidFill>
              </a:rPr>
              <a:t> </a:t>
            </a:r>
            <a:r>
              <a:rPr lang="en-GB" dirty="0" smtClean="0">
                <a:solidFill>
                  <a:schemeClr val="tx1"/>
                </a:solidFill>
              </a:rPr>
              <a:t>                                leaders </a:t>
            </a:r>
            <a:r>
              <a:rPr lang="en-GB" dirty="0">
                <a:solidFill>
                  <a:schemeClr val="tx1"/>
                </a:solidFill>
              </a:rPr>
              <a:t>for the Jewish </a:t>
            </a:r>
            <a:r>
              <a:rPr lang="en-GB" dirty="0" smtClean="0">
                <a:solidFill>
                  <a:schemeClr val="tx1"/>
                </a:solidFill>
              </a:rPr>
              <a:t>community.</a:t>
            </a:r>
            <a:endParaRPr lang="en-GB" dirty="0">
              <a:solidFill>
                <a:schemeClr val="tx1"/>
              </a:solidFill>
            </a:endParaRPr>
          </a:p>
          <a:p>
            <a:pPr algn="l"/>
            <a:endParaRPr lang="en-GB" dirty="0">
              <a:solidFill>
                <a:schemeClr val="tx1"/>
              </a:solidFill>
            </a:endParaRPr>
          </a:p>
        </p:txBody>
      </p:sp>
      <p:pic>
        <p:nvPicPr>
          <p:cNvPr id="4" name="Picture 3" descr="https://encrypted-tbn3.google.com/images?q=tbn:ANd9GcRhSOpXJmvv_0fbaKr7Fxz8g-q6SdOm0XR8e0XLUE5z3QWuJndO"/>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140968"/>
            <a:ext cx="2324100" cy="1334770"/>
          </a:xfrm>
          <a:prstGeom prst="rect">
            <a:avLst/>
          </a:prstGeom>
          <a:noFill/>
          <a:ln>
            <a:noFill/>
          </a:ln>
        </p:spPr>
      </p:pic>
      <p:pic>
        <p:nvPicPr>
          <p:cNvPr id="5" name="Picture 4" descr="https://encrypted-tbn0.google.com/images?q=tbn:ANd9GcSymMr6QKR3sqMAF9HOOEYmzg0ffU3CsuQX4WhWBg5wl_hk1N7H"/>
          <p:cNvPicPr/>
          <p:nvPr/>
        </p:nvPicPr>
        <p:blipFill>
          <a:blip r:embed="rId3">
            <a:extLst>
              <a:ext uri="{28A0092B-C50C-407E-A947-70E740481C1C}">
                <a14:useLocalDpi xmlns:a14="http://schemas.microsoft.com/office/drawing/2010/main" val="0"/>
              </a:ext>
            </a:extLst>
          </a:blip>
          <a:srcRect/>
          <a:stretch>
            <a:fillRect/>
          </a:stretch>
        </p:blipFill>
        <p:spPr bwMode="auto">
          <a:xfrm>
            <a:off x="467544" y="4941168"/>
            <a:ext cx="2202180" cy="1695450"/>
          </a:xfrm>
          <a:prstGeom prst="rect">
            <a:avLst/>
          </a:prstGeom>
          <a:noFill/>
          <a:ln>
            <a:noFill/>
          </a:ln>
        </p:spPr>
      </p:pic>
    </p:spTree>
    <p:extLst>
      <p:ext uri="{BB962C8B-B14F-4D97-AF65-F5344CB8AC3E}">
        <p14:creationId xmlns:p14="http://schemas.microsoft.com/office/powerpoint/2010/main" val="662736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401</Words>
  <Application>Microsoft Office PowerPoint</Application>
  <PresentationFormat>On-screen Show (4:3)</PresentationFormat>
  <Paragraphs>45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Importance and Relevance of Religious Leaders in today’s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and Relevance of Religious Leaders in today’s society</dc:title>
  <dc:creator>Faisal Mustafa</dc:creator>
  <cp:lastModifiedBy>User</cp:lastModifiedBy>
  <cp:revision>23</cp:revision>
  <dcterms:created xsi:type="dcterms:W3CDTF">2012-05-11T09:04:55Z</dcterms:created>
  <dcterms:modified xsi:type="dcterms:W3CDTF">2020-05-26T14:26:03Z</dcterms:modified>
</cp:coreProperties>
</file>