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Lst>
  <p:notesMasterIdLst>
    <p:notesMasterId r:id="rId51"/>
  </p:notesMasterIdLst>
  <p:sldIdLst>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279"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FF66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D43A3A-C21E-47B7-BD13-3ACE69B4F73A}" type="datetimeFigureOut">
              <a:rPr lang="en-GB" smtClean="0"/>
              <a:t>19/02/2021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DCDFF9-12FA-412C-942B-D3C79AFA710A}" type="slidenum">
              <a:rPr lang="en-GB" smtClean="0"/>
              <a:t>‹#›</a:t>
            </a:fld>
            <a:endParaRPr lang="en-GB"/>
          </a:p>
        </p:txBody>
      </p:sp>
    </p:spTree>
    <p:extLst>
      <p:ext uri="{BB962C8B-B14F-4D97-AF65-F5344CB8AC3E}">
        <p14:creationId xmlns:p14="http://schemas.microsoft.com/office/powerpoint/2010/main" val="2105763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pngimg.com/download/21299"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creativecommons.org/licenses/by-nc/3.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cs typeface="Arial" pitchFamily="34" charset="0"/>
              </a:rPr>
              <a:t>MAKE SURE TO READ THE NOTES SECTION AT THE BOTTOM OF SOME OF THE SLIDES PLEASE.</a:t>
            </a:r>
          </a:p>
        </p:txBody>
      </p:sp>
      <p:sp>
        <p:nvSpPr>
          <p:cNvPr id="71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a:solidFill>
                  <a:schemeClr val="tx1"/>
                </a:solidFill>
                <a:latin typeface="Arial" pitchFamily="34" charset="0"/>
                <a:cs typeface="Arial" pitchFamily="34" charset="0"/>
              </a:defRPr>
            </a:lvl1pPr>
            <a:lvl2pPr marL="742950" indent="-285750" defTabSz="952500">
              <a:defRPr>
                <a:solidFill>
                  <a:schemeClr val="tx1"/>
                </a:solidFill>
                <a:latin typeface="Arial" pitchFamily="34" charset="0"/>
                <a:cs typeface="Arial" pitchFamily="34" charset="0"/>
              </a:defRPr>
            </a:lvl2pPr>
            <a:lvl3pPr marL="1143000" indent="-228600" defTabSz="952500">
              <a:defRPr>
                <a:solidFill>
                  <a:schemeClr val="tx1"/>
                </a:solidFill>
                <a:latin typeface="Arial" pitchFamily="34" charset="0"/>
                <a:cs typeface="Arial" pitchFamily="34" charset="0"/>
              </a:defRPr>
            </a:lvl3pPr>
            <a:lvl4pPr marL="1600200" indent="-228600" defTabSz="952500">
              <a:defRPr>
                <a:solidFill>
                  <a:schemeClr val="tx1"/>
                </a:solidFill>
                <a:latin typeface="Arial" pitchFamily="34" charset="0"/>
                <a:cs typeface="Arial" pitchFamily="34" charset="0"/>
              </a:defRPr>
            </a:lvl4pPr>
            <a:lvl5pPr marL="2057400" indent="-228600" defTabSz="952500">
              <a:defRPr>
                <a:solidFill>
                  <a:schemeClr val="tx1"/>
                </a:solidFill>
                <a:latin typeface="Arial" pitchFamily="34" charset="0"/>
                <a:cs typeface="Arial" pitchFamily="34" charset="0"/>
              </a:defRPr>
            </a:lvl5pPr>
            <a:lvl6pPr marL="2514600" indent="-228600" defTabSz="9525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525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525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52500" eaLnBrk="0" fontAlgn="base" hangingPunct="0">
              <a:spcBef>
                <a:spcPct val="0"/>
              </a:spcBef>
              <a:spcAft>
                <a:spcPct val="0"/>
              </a:spcAft>
              <a:defRPr>
                <a:solidFill>
                  <a:schemeClr val="tx1"/>
                </a:solidFill>
                <a:latin typeface="Arial" pitchFamily="34" charset="0"/>
                <a:cs typeface="Arial" pitchFamily="34" charset="0"/>
              </a:defRPr>
            </a:lvl9pPr>
          </a:lstStyle>
          <a:p>
            <a:fld id="{35056CBA-C9C8-44AF-8579-B02D29755BAB}" type="slidenum">
              <a:rPr lang="en-GB" altLang="en-US">
                <a:solidFill>
                  <a:prstClr val="black"/>
                </a:solidFill>
              </a:rPr>
              <a:pPr/>
              <a:t>24</a:t>
            </a:fld>
            <a:endParaRPr lang="en-GB"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ChangeArrowheads="1" noTextEdit="1"/>
          </p:cNvSpPr>
          <p:nvPr>
            <p:ph type="sldImg"/>
          </p:nvPr>
        </p:nvSpPr>
        <p:spPr>
          <a:ln/>
        </p:spPr>
      </p:sp>
      <p:sp>
        <p:nvSpPr>
          <p:cNvPr id="3" name="Espace réservé des notes 2">
            <a:extLst>
              <a:ext uri="{FF2B5EF4-FFF2-40B4-BE49-F238E27FC236}"/>
            </a:extLst>
          </p:cNvPr>
          <p:cNvSpPr>
            <a:spLocks noGrp="1"/>
          </p:cNvSpPr>
          <p:nvPr>
            <p:ph type="body" idx="1"/>
          </p:nvPr>
        </p:nvSpPr>
        <p:spPr/>
        <p:txBody>
          <a:bodyPr/>
          <a:lstStyle/>
          <a:p>
            <a:pPr eaLnBrk="1" fontAlgn="auto" hangingPunct="1">
              <a:spcBef>
                <a:spcPts val="0"/>
              </a:spcBef>
              <a:spcAft>
                <a:spcPts val="0"/>
              </a:spcAft>
              <a:defRPr/>
            </a:pPr>
            <a:r>
              <a:rPr lang="en-GB" b="1" dirty="0"/>
              <a:t>This discusses virgin plastic created from natural raw materials (rather than recycled plastic)</a:t>
            </a:r>
          </a:p>
          <a:p>
            <a:pPr eaLnBrk="1" fontAlgn="auto" hangingPunct="1">
              <a:spcBef>
                <a:spcPts val="0"/>
              </a:spcBef>
              <a:spcAft>
                <a:spcPts val="0"/>
              </a:spcAft>
              <a:defRPr/>
            </a:pPr>
            <a:r>
              <a:rPr lang="en-GB" dirty="0"/>
              <a:t>Plastics are derived from natural, organic materials such as cellulose, coal, natural gas, salt and crude oil. This slide focuses on crude oil and simplifies the process for a brief explanation.</a:t>
            </a:r>
          </a:p>
          <a:p>
            <a:pPr marL="228600" indent="-228600" eaLnBrk="1" fontAlgn="auto" hangingPunct="1">
              <a:spcBef>
                <a:spcPts val="0"/>
              </a:spcBef>
              <a:spcAft>
                <a:spcPts val="0"/>
              </a:spcAft>
              <a:buFontTx/>
              <a:buAutoNum type="arabicParenR"/>
              <a:defRPr/>
            </a:pPr>
            <a:r>
              <a:rPr lang="en-GB" dirty="0"/>
              <a:t>Extraction of oil.  This can be from under the ocean floor, frozen land or desert.  The average Texan oil well is 900 feet deeper than the Grand Canyon. The world’s deepest oil well - Sakhalin-I in Russia - reaches an incredible 40,604 feet. That’s 7.7 miles or 15 times the height of the world’s tallest building: the Burj Khalifa in Dubai.</a:t>
            </a:r>
          </a:p>
          <a:p>
            <a:pPr eaLnBrk="1" hangingPunct="1">
              <a:spcBef>
                <a:spcPts val="0"/>
              </a:spcBef>
              <a:spcAft>
                <a:spcPts val="0"/>
              </a:spcAft>
              <a:defRPr/>
            </a:pPr>
            <a:endParaRPr lang="en-GB" dirty="0"/>
          </a:p>
          <a:p>
            <a:pPr eaLnBrk="1" fontAlgn="auto" hangingPunct="1">
              <a:spcBef>
                <a:spcPts val="0"/>
              </a:spcBef>
              <a:spcAft>
                <a:spcPts val="0"/>
              </a:spcAft>
              <a:defRPr/>
            </a:pPr>
            <a:r>
              <a:rPr lang="en-GB" dirty="0"/>
              <a:t>2) Crude oil needs to be processed before it can be used.  First, the oil is heated at the bottom of a column which causes it to vaporise.  The vapours rise and separate into different molecules of different weights and the heaviest molecules remain at the bottom.  At various heights there are different collecting trays to give a variety of end products. Finally, it is cleaned up to reduce the amount of corrosives or pollutants.</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3) Polymerisation changes hydrocarbon molecules (monomers) so that they all link together in a chain, usually by applying a catalyst.  A bit like a bicycle chain made up of lots of links.  When 1000's of monomers are linked together this is called 'Polymerisation' - the compounds formed are called Polymers - and plastic is the common name for Polymers!</a:t>
            </a:r>
          </a:p>
          <a:p>
            <a:pPr eaLnBrk="1" fontAlgn="auto" hangingPunct="1">
              <a:spcBef>
                <a:spcPts val="0"/>
              </a:spcBef>
              <a:spcAft>
                <a:spcPts val="0"/>
              </a:spcAft>
              <a:defRPr/>
            </a:pPr>
            <a:endParaRPr lang="fr-FR" dirty="0"/>
          </a:p>
          <a:p>
            <a:pPr eaLnBrk="1" fontAlgn="auto" hangingPunct="1">
              <a:spcBef>
                <a:spcPts val="0"/>
              </a:spcBef>
              <a:spcAft>
                <a:spcPts val="0"/>
              </a:spcAft>
              <a:defRPr/>
            </a:pPr>
            <a:r>
              <a:rPr lang="fr-FR" dirty="0"/>
              <a:t>Refinement image © Theresa Knott </a:t>
            </a:r>
            <a:r>
              <a:rPr lang="en-GB" dirty="0"/>
              <a:t>on Wikipedia</a:t>
            </a:r>
            <a:endParaRPr lang="fr-FR" dirty="0"/>
          </a:p>
          <a:p>
            <a:pPr eaLnBrk="1" fontAlgn="auto" hangingPunct="1">
              <a:spcBef>
                <a:spcPts val="0"/>
              </a:spcBef>
              <a:spcAft>
                <a:spcPts val="0"/>
              </a:spcAft>
              <a:defRPr/>
            </a:pPr>
            <a:endParaRPr lang="fr-FR" dirty="0"/>
          </a:p>
        </p:txBody>
      </p:sp>
      <p:sp>
        <p:nvSpPr>
          <p:cNvPr id="80900"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660B7271-1745-429E-B22E-D8B94CFDA873}" type="slidenum">
              <a:rPr lang="fr-FR" altLang="en-US">
                <a:solidFill>
                  <a:srgbClr val="000000"/>
                </a:solidFill>
                <a:latin typeface="Calibri" pitchFamily="34" charset="0"/>
              </a:rPr>
              <a:pPr>
                <a:spcBef>
                  <a:spcPct val="0"/>
                </a:spcBef>
              </a:pPr>
              <a:t>34</a:t>
            </a:fld>
            <a:endParaRPr lang="fr-FR" altLang="en-US">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ChangeArrowheads="1" noTextEdit="1"/>
          </p:cNvSpPr>
          <p:nvPr>
            <p:ph type="sldImg"/>
          </p:nvPr>
        </p:nvSpPr>
        <p:spPr>
          <a:ln/>
        </p:spPr>
      </p:sp>
      <p:sp>
        <p:nvSpPr>
          <p:cNvPr id="81923"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smtClean="0">
                <a:latin typeface="Arial" pitchFamily="34" charset="0"/>
                <a:cs typeface="Arial" pitchFamily="34" charset="0"/>
              </a:rPr>
              <a:t>Nurdles are small pellets of plastic that are transported to factories around the world. Factories then melt and mould the pellets into their product.</a:t>
            </a:r>
          </a:p>
          <a:p>
            <a:pPr eaLnBrk="1" hangingPunct="1">
              <a:spcBef>
                <a:spcPct val="0"/>
              </a:spcBef>
            </a:pPr>
            <a:endParaRPr lang="en-GB" altLang="en-US" smtClean="0">
              <a:latin typeface="Arial" pitchFamily="34" charset="0"/>
              <a:cs typeface="Arial" pitchFamily="34" charset="0"/>
            </a:endParaRPr>
          </a:p>
          <a:p>
            <a:pPr eaLnBrk="1" hangingPunct="1">
              <a:spcBef>
                <a:spcPct val="0"/>
              </a:spcBef>
            </a:pPr>
            <a:r>
              <a:rPr lang="en-GB" altLang="en-US" smtClean="0">
                <a:latin typeface="Arial" pitchFamily="34" charset="0"/>
                <a:cs typeface="Arial" pitchFamily="34" charset="0"/>
              </a:rPr>
              <a:t>Emphasise that single-use plastics have gone through this whole process and can be used for just minutes! Ask students to reflect on how much work and natural resources have gone in to making that one item. You can display one of those items to help explain this. For example a plastic straw, water bottle or plastic cutlery.</a:t>
            </a:r>
          </a:p>
          <a:p>
            <a:pPr eaLnBrk="1" hangingPunct="1">
              <a:spcBef>
                <a:spcPct val="0"/>
              </a:spcBef>
            </a:pPr>
            <a:endParaRPr lang="en-GB" altLang="en-US" smtClean="0">
              <a:latin typeface="Arial" pitchFamily="34" charset="0"/>
              <a:cs typeface="Arial" pitchFamily="34" charset="0"/>
            </a:endParaRPr>
          </a:p>
          <a:p>
            <a:pPr eaLnBrk="1" hangingPunct="1">
              <a:spcBef>
                <a:spcPct val="0"/>
              </a:spcBef>
            </a:pPr>
            <a:r>
              <a:rPr lang="en-GB" altLang="en-US" smtClean="0">
                <a:latin typeface="Arial" pitchFamily="34" charset="0"/>
                <a:cs typeface="Arial" pitchFamily="34" charset="0"/>
              </a:rPr>
              <a:t>Images pixabay</a:t>
            </a:r>
          </a:p>
          <a:p>
            <a:pPr eaLnBrk="1" hangingPunct="1">
              <a:spcBef>
                <a:spcPct val="0"/>
              </a:spcBef>
            </a:pPr>
            <a:endParaRPr lang="en-GB" altLang="en-US" smtClean="0">
              <a:latin typeface="Arial" pitchFamily="34" charset="0"/>
              <a:cs typeface="Arial" pitchFamily="34" charset="0"/>
            </a:endParaRPr>
          </a:p>
        </p:txBody>
      </p:sp>
      <p:sp>
        <p:nvSpPr>
          <p:cNvPr id="81924"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8508A924-9EE7-424F-BF8D-8406F5DA46CC}" type="slidenum">
              <a:rPr lang="fr-FR" altLang="en-US">
                <a:solidFill>
                  <a:srgbClr val="000000"/>
                </a:solidFill>
                <a:latin typeface="Calibri" pitchFamily="34" charset="0"/>
              </a:rPr>
              <a:pPr>
                <a:spcBef>
                  <a:spcPct val="0"/>
                </a:spcBef>
              </a:pPr>
              <a:t>35</a:t>
            </a:fld>
            <a:endParaRPr lang="fr-FR" altLang="en-US">
              <a:solidFill>
                <a:srgbClr val="000000"/>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ChangeArrowheads="1" noTextEdit="1"/>
          </p:cNvSpPr>
          <p:nvPr>
            <p:ph type="sldImg"/>
          </p:nvPr>
        </p:nvSpPr>
        <p:spPr>
          <a:ln/>
        </p:spPr>
      </p:sp>
      <p:sp>
        <p:nvSpPr>
          <p:cNvPr id="82947"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smtClean="0">
                <a:latin typeface="Arial" pitchFamily="34" charset="0"/>
                <a:cs typeface="Arial" pitchFamily="34" charset="0"/>
              </a:rPr>
              <a:t>The diversity of plastics created is huge!  Plastics are categorised to show their main ingredients. These symbols are included on packaging and assist with the sorting and recycling of waste.</a:t>
            </a:r>
          </a:p>
        </p:txBody>
      </p:sp>
      <p:sp>
        <p:nvSpPr>
          <p:cNvPr id="82948"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FBCDB9FA-4E6E-4BA6-819B-D9F737D851B0}" type="slidenum">
              <a:rPr lang="fr-FR" altLang="en-US">
                <a:solidFill>
                  <a:srgbClr val="000000"/>
                </a:solidFill>
                <a:latin typeface="Calibri" pitchFamily="34" charset="0"/>
              </a:rPr>
              <a:pPr>
                <a:spcBef>
                  <a:spcPct val="0"/>
                </a:spcBef>
              </a:pPr>
              <a:t>36</a:t>
            </a:fld>
            <a:endParaRPr lang="fr-FR" altLang="en-US">
              <a:solidFill>
                <a:srgbClr val="000000"/>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ChangeArrowheads="1" noTextEdit="1"/>
          </p:cNvSpPr>
          <p:nvPr>
            <p:ph type="sldImg"/>
          </p:nvPr>
        </p:nvSpPr>
        <p:spPr>
          <a:ln/>
        </p:spPr>
      </p:sp>
      <p:sp>
        <p:nvSpPr>
          <p:cNvPr id="83971"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smtClean="0">
                <a:latin typeface="Arial" pitchFamily="34" charset="0"/>
                <a:cs typeface="Arial" pitchFamily="34" charset="0"/>
              </a:rPr>
              <a:t>There are a number of ways that plastic can end up in the ocean. Two-thirds of it comes straight from land based sources: litter being left on the beach or washed down rivers and drains from litter being dropped in towns and cities.   It comes from industry spills, badly managed landfill sites and bins near the coast or by being flushed down the loo. </a:t>
            </a:r>
          </a:p>
          <a:p>
            <a:pPr eaLnBrk="1" hangingPunct="1">
              <a:spcBef>
                <a:spcPct val="0"/>
              </a:spcBef>
            </a:pPr>
            <a:r>
              <a:rPr lang="en-GB" altLang="en-US" smtClean="0">
                <a:latin typeface="Arial" pitchFamily="34" charset="0"/>
                <a:cs typeface="Arial" pitchFamily="34" charset="0"/>
              </a:rPr>
              <a:t>The majority of these items are single-use plastic such as drinks bottles, plastic bags, cotton bud sticks, sanitary items and wet wipes.</a:t>
            </a:r>
          </a:p>
          <a:p>
            <a:pPr eaLnBrk="1" hangingPunct="1">
              <a:spcBef>
                <a:spcPct val="0"/>
              </a:spcBef>
            </a:pPr>
            <a:endParaRPr lang="en-GB" altLang="en-US" smtClean="0">
              <a:latin typeface="Arial" pitchFamily="34" charset="0"/>
              <a:cs typeface="Arial" pitchFamily="34" charset="0"/>
            </a:endParaRPr>
          </a:p>
          <a:p>
            <a:pPr eaLnBrk="1" hangingPunct="1">
              <a:spcBef>
                <a:spcPct val="0"/>
              </a:spcBef>
            </a:pPr>
            <a:r>
              <a:rPr lang="en-GB" altLang="en-US" smtClean="0">
                <a:latin typeface="Arial" pitchFamily="34" charset="0"/>
                <a:cs typeface="Arial" pitchFamily="34" charset="0"/>
              </a:rPr>
              <a:t>The remainder is lost at sea such as containers going overboard or lost fishing gear.</a:t>
            </a:r>
          </a:p>
          <a:p>
            <a:pPr eaLnBrk="1" hangingPunct="1">
              <a:spcBef>
                <a:spcPct val="0"/>
              </a:spcBef>
            </a:pPr>
            <a:endParaRPr lang="en-GB" altLang="en-US" smtClean="0">
              <a:latin typeface="Arial" pitchFamily="34" charset="0"/>
              <a:cs typeface="Arial" pitchFamily="34" charset="0"/>
            </a:endParaRPr>
          </a:p>
          <a:p>
            <a:pPr eaLnBrk="1" hangingPunct="1">
              <a:spcBef>
                <a:spcPct val="0"/>
              </a:spcBef>
            </a:pPr>
            <a:r>
              <a:rPr lang="en-GB" altLang="en-US" smtClean="0">
                <a:latin typeface="Arial" pitchFamily="34" charset="0"/>
                <a:cs typeface="Arial" pitchFamily="34" charset="0"/>
              </a:rPr>
              <a:t>Only 1% of marine litter floats, with the vast majority sinking to the sea floor. Some people question why isn’t marine litter just collected? Even if we tried to ‘scoop’ up that 1%, in international waters who would pay for it? To further complicate matters, the majority of it is microscopic.</a:t>
            </a:r>
          </a:p>
          <a:p>
            <a:pPr eaLnBrk="1" hangingPunct="1">
              <a:spcBef>
                <a:spcPct val="0"/>
              </a:spcBef>
            </a:pPr>
            <a:r>
              <a:rPr lang="en-GB" altLang="en-US" smtClean="0">
                <a:latin typeface="Arial" pitchFamily="34" charset="0"/>
                <a:cs typeface="Arial" pitchFamily="34" charset="0"/>
              </a:rPr>
              <a:t>There is no ‘away’ because even if miraculously we managed to get all of these pieces, most smaller than a grain of rice out of the sea, what would we do with it then? All we can do is stop using more.</a:t>
            </a:r>
          </a:p>
          <a:p>
            <a:pPr eaLnBrk="1" hangingPunct="1">
              <a:spcBef>
                <a:spcPct val="0"/>
              </a:spcBef>
            </a:pPr>
            <a:endParaRPr lang="en-GB" altLang="en-US" smtClean="0">
              <a:latin typeface="Arial" pitchFamily="34" charset="0"/>
              <a:cs typeface="Arial" pitchFamily="34" charset="0"/>
            </a:endParaRPr>
          </a:p>
        </p:txBody>
      </p:sp>
      <p:sp>
        <p:nvSpPr>
          <p:cNvPr id="83972"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7E8666E8-3689-47A0-9A06-6F262EC1D9D6}" type="slidenum">
              <a:rPr lang="fr-FR" altLang="en-US">
                <a:solidFill>
                  <a:srgbClr val="000000"/>
                </a:solidFill>
                <a:latin typeface="Calibri" pitchFamily="34" charset="0"/>
              </a:rPr>
              <a:pPr>
                <a:spcBef>
                  <a:spcPct val="0"/>
                </a:spcBef>
              </a:pPr>
              <a:t>38</a:t>
            </a:fld>
            <a:endParaRPr lang="fr-FR" altLang="en-US">
              <a:solidFill>
                <a:srgbClr val="000000"/>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ChangeArrowheads="1" noTextEdit="1"/>
          </p:cNvSpPr>
          <p:nvPr>
            <p:ph type="sldImg"/>
          </p:nvPr>
        </p:nvSpPr>
        <p:spPr>
          <a:ln/>
        </p:spPr>
      </p:sp>
      <p:sp>
        <p:nvSpPr>
          <p:cNvPr id="84995"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smtClean="0">
                <a:latin typeface="Arial" pitchFamily="34" charset="0"/>
                <a:cs typeface="Arial" pitchFamily="34" charset="0"/>
              </a:rPr>
              <a:t>Nurdles (also known as mermaid tears) are what plastic factories produce and then distribute to the factories that mould the plastic. A huge number of nurdles are seen on beaches all over the world, some from accidents where shipping containers have been washed overboard, some from poor waste management from industry.</a:t>
            </a:r>
          </a:p>
          <a:p>
            <a:pPr eaLnBrk="1" hangingPunct="1">
              <a:spcBef>
                <a:spcPct val="0"/>
              </a:spcBef>
            </a:pPr>
            <a:endParaRPr lang="en-GB" altLang="en-US" smtClean="0">
              <a:latin typeface="Arial" pitchFamily="34" charset="0"/>
              <a:cs typeface="Arial" pitchFamily="34" charset="0"/>
            </a:endParaRPr>
          </a:p>
          <a:p>
            <a:pPr eaLnBrk="1" hangingPunct="1">
              <a:spcBef>
                <a:spcPct val="0"/>
              </a:spcBef>
            </a:pPr>
            <a:r>
              <a:rPr lang="en-GB" altLang="en-US" smtClean="0">
                <a:latin typeface="Arial" pitchFamily="34" charset="0"/>
                <a:cs typeface="Arial" pitchFamily="34" charset="0"/>
              </a:rPr>
              <a:t>Lego – in 1997 almost 5 million pieces of Lego were washed overboard. Regular sightings occur in Cornwall and around the UK, some pieces have even been found on American and Australian coastlines.</a:t>
            </a:r>
          </a:p>
          <a:p>
            <a:pPr eaLnBrk="1" hangingPunct="1">
              <a:spcBef>
                <a:spcPct val="0"/>
              </a:spcBef>
            </a:pPr>
            <a:endParaRPr lang="en-GB" altLang="en-US" smtClean="0">
              <a:latin typeface="Arial" pitchFamily="34" charset="0"/>
              <a:cs typeface="Arial" pitchFamily="34" charset="0"/>
            </a:endParaRPr>
          </a:p>
          <a:p>
            <a:pPr eaLnBrk="1" hangingPunct="1">
              <a:spcBef>
                <a:spcPct val="0"/>
              </a:spcBef>
            </a:pPr>
            <a:r>
              <a:rPr lang="en-GB" altLang="en-US" smtClean="0">
                <a:latin typeface="Arial" pitchFamily="34" charset="0"/>
                <a:cs typeface="Arial" pitchFamily="34" charset="0"/>
              </a:rPr>
              <a:t>Ducks – In 1992 a container ship departing from Hong Kong was hit by a storm in the North Pacific Ocean. Twelve containers were washed overboard, one of these containers held 28,000 bath ducks. At some point this container opened and the contents were released. Although each toy was inside plastic, it was backed onto cardboard which quickly broke apart and released the ducks. Unlike many bath toys these ducks did not have holes in them so they do not take on water.</a:t>
            </a:r>
          </a:p>
          <a:p>
            <a:pPr eaLnBrk="1" hangingPunct="1">
              <a:spcBef>
                <a:spcPct val="0"/>
              </a:spcBef>
            </a:pPr>
            <a:r>
              <a:rPr lang="en-GB" altLang="en-US" smtClean="0">
                <a:latin typeface="Arial" pitchFamily="34" charset="0"/>
                <a:cs typeface="Arial" pitchFamily="34" charset="0"/>
              </a:rPr>
              <a:t>Ten months after the incident the first ducks were washed up along the Alaskan coast. They have also been found on other American shorelines, Canada, Iceland, Greenland and are still being found today. </a:t>
            </a:r>
          </a:p>
          <a:p>
            <a:pPr eaLnBrk="1" hangingPunct="1">
              <a:spcBef>
                <a:spcPct val="0"/>
              </a:spcBef>
            </a:pPr>
            <a:endParaRPr lang="en-GB" altLang="en-US" smtClean="0">
              <a:latin typeface="Arial" pitchFamily="34" charset="0"/>
              <a:cs typeface="Arial" pitchFamily="34" charset="0"/>
            </a:endParaRPr>
          </a:p>
          <a:p>
            <a:pPr eaLnBrk="1" hangingPunct="1">
              <a:spcBef>
                <a:spcPct val="0"/>
              </a:spcBef>
            </a:pPr>
            <a:r>
              <a:rPr lang="en-GB" altLang="en-US" smtClean="0">
                <a:latin typeface="Arial" pitchFamily="34" charset="0"/>
                <a:cs typeface="Arial" pitchFamily="34" charset="0"/>
              </a:rPr>
              <a:t>These aren’t the only incidences of plastic items being washed overboard/sunken ships. In 1990 61,000 Nike running shoes were lost overboard. </a:t>
            </a:r>
          </a:p>
          <a:p>
            <a:pPr eaLnBrk="1" hangingPunct="1">
              <a:spcBef>
                <a:spcPct val="0"/>
              </a:spcBef>
            </a:pPr>
            <a:r>
              <a:rPr lang="en-GB" altLang="en-US" smtClean="0">
                <a:latin typeface="Arial" pitchFamily="34" charset="0"/>
                <a:cs typeface="Arial" pitchFamily="34" charset="0"/>
              </a:rPr>
              <a:t>These one-off incidences are extreme and make news headlines, but the extent of the problem of every day single-use plastics polluting marine environments is of serious concern.</a:t>
            </a:r>
          </a:p>
          <a:p>
            <a:pPr eaLnBrk="1" hangingPunct="1">
              <a:spcBef>
                <a:spcPct val="0"/>
              </a:spcBef>
            </a:pPr>
            <a:endParaRPr lang="en-GB" altLang="en-US" smtClean="0">
              <a:latin typeface="Arial" pitchFamily="34" charset="0"/>
              <a:cs typeface="Arial" pitchFamily="34" charset="0"/>
            </a:endParaRPr>
          </a:p>
        </p:txBody>
      </p:sp>
      <p:sp>
        <p:nvSpPr>
          <p:cNvPr id="84996"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53E29BAB-991E-49CD-B7A1-B6E964DFCDCA}" type="slidenum">
              <a:rPr lang="fr-FR" altLang="en-US">
                <a:solidFill>
                  <a:srgbClr val="000000"/>
                </a:solidFill>
                <a:latin typeface="Calibri" pitchFamily="34" charset="0"/>
              </a:rPr>
              <a:pPr>
                <a:spcBef>
                  <a:spcPct val="0"/>
                </a:spcBef>
              </a:pPr>
              <a:t>39</a:t>
            </a:fld>
            <a:endParaRPr lang="fr-FR" altLang="en-US">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ChangeArrowheads="1" noTextEdit="1"/>
          </p:cNvSpPr>
          <p:nvPr>
            <p:ph type="sldImg"/>
          </p:nvPr>
        </p:nvSpPr>
        <p:spPr>
          <a:ln/>
        </p:spPr>
      </p:sp>
      <p:sp>
        <p:nvSpPr>
          <p:cNvPr id="3" name="Espace réservé des notes 2">
            <a:extLst>
              <a:ext uri="{FF2B5EF4-FFF2-40B4-BE49-F238E27FC236}"/>
            </a:extLst>
          </p:cNvPr>
          <p:cNvSpPr>
            <a:spLocks noGrp="1"/>
          </p:cNvSpPr>
          <p:nvPr>
            <p:ph type="body" idx="1"/>
          </p:nvPr>
        </p:nvSpPr>
        <p:spPr/>
        <p:txBody>
          <a:bodyPr/>
          <a:lstStyle/>
          <a:p>
            <a:pPr eaLnBrk="1" fontAlgn="auto" hangingPunct="1">
              <a:spcBef>
                <a:spcPts val="0"/>
              </a:spcBef>
              <a:spcAft>
                <a:spcPts val="0"/>
              </a:spcAft>
              <a:defRPr/>
            </a:pPr>
            <a:r>
              <a:rPr lang="fr-FR" dirty="0"/>
              <a:t>Plastic pollution can be seen in different areas of the oceans:</a:t>
            </a:r>
          </a:p>
          <a:p>
            <a:pPr marL="171450" indent="-171450" eaLnBrk="1" fontAlgn="auto" hangingPunct="1">
              <a:spcBef>
                <a:spcPts val="0"/>
              </a:spcBef>
              <a:spcAft>
                <a:spcPts val="0"/>
              </a:spcAft>
              <a:buFontTx/>
              <a:buChar char="-"/>
              <a:defRPr/>
            </a:pPr>
            <a:r>
              <a:rPr lang="fr-FR" dirty="0"/>
              <a:t>Large items of plastic floating on the surface initially. Most plastic is lighter than water so it floats.</a:t>
            </a:r>
          </a:p>
          <a:p>
            <a:pPr marL="171450" indent="-171450" eaLnBrk="1" fontAlgn="auto" hangingPunct="1">
              <a:spcBef>
                <a:spcPts val="0"/>
              </a:spcBef>
              <a:spcAft>
                <a:spcPts val="0"/>
              </a:spcAft>
              <a:buFontTx/>
              <a:buChar char="-"/>
              <a:defRPr/>
            </a:pPr>
            <a:r>
              <a:rPr lang="fr-FR" dirty="0"/>
              <a:t>Suspended in water (and easily mistaken for jellyfish)</a:t>
            </a:r>
          </a:p>
          <a:p>
            <a:pPr marL="171450" indent="-171450" eaLnBrk="1" fontAlgn="auto" hangingPunct="1">
              <a:spcBef>
                <a:spcPts val="0"/>
              </a:spcBef>
              <a:spcAft>
                <a:spcPts val="0"/>
              </a:spcAft>
              <a:buFontTx/>
              <a:buChar char="-"/>
              <a:defRPr/>
            </a:pPr>
            <a:r>
              <a:rPr lang="fr-FR" dirty="0"/>
              <a:t>On the seabed. Plastics can sink depending on their density and if they have any holes for water to get in, or contain any liquid. As fish, birds and organisms peck at it and the sunlight breaks it down, it can break up into smaller pieces or bottles etc. can open up and allow water in.</a:t>
            </a:r>
          </a:p>
          <a:p>
            <a:pPr marL="171450" indent="-171450" eaLnBrk="1" fontAlgn="auto" hangingPunct="1">
              <a:spcBef>
                <a:spcPts val="0"/>
              </a:spcBef>
              <a:spcAft>
                <a:spcPts val="0"/>
              </a:spcAft>
              <a:buFontTx/>
              <a:buChar char="-"/>
              <a:defRPr/>
            </a:pPr>
            <a:endParaRPr lang="fr-FR" dirty="0"/>
          </a:p>
          <a:p>
            <a:pPr eaLnBrk="1" fontAlgn="auto" hangingPunct="1">
              <a:spcBef>
                <a:spcPts val="0"/>
              </a:spcBef>
              <a:spcAft>
                <a:spcPts val="0"/>
              </a:spcAft>
              <a:defRPr/>
            </a:pPr>
            <a:r>
              <a:rPr lang="fr-FR" dirty="0"/>
              <a:t>Microplastics are suspended in the water and easily ingested by animals. Some people call areas of high plastic pollution ‘plastic soup’ as it is thick with small fragments of plastic in the water.</a:t>
            </a:r>
          </a:p>
          <a:p>
            <a:pPr eaLnBrk="1" fontAlgn="auto" hangingPunct="1">
              <a:spcBef>
                <a:spcPts val="0"/>
              </a:spcBef>
              <a:spcAft>
                <a:spcPts val="0"/>
              </a:spcAft>
              <a:defRPr/>
            </a:pPr>
            <a:endParaRPr lang="fr-FR" dirty="0"/>
          </a:p>
          <a:p>
            <a:pPr eaLnBrk="1" fontAlgn="auto" hangingPunct="1">
              <a:spcBef>
                <a:spcPts val="0"/>
              </a:spcBef>
              <a:spcAft>
                <a:spcPts val="0"/>
              </a:spcAft>
              <a:defRPr/>
            </a:pPr>
            <a:endParaRPr lang="fr-FR" dirty="0"/>
          </a:p>
        </p:txBody>
      </p:sp>
      <p:sp>
        <p:nvSpPr>
          <p:cNvPr id="86020"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A181AEC6-95B9-4745-9144-1F051CA3A39F}" type="slidenum">
              <a:rPr lang="fr-FR" altLang="en-US">
                <a:solidFill>
                  <a:srgbClr val="000000"/>
                </a:solidFill>
                <a:latin typeface="Calibri" pitchFamily="34" charset="0"/>
              </a:rPr>
              <a:pPr>
                <a:spcBef>
                  <a:spcPct val="0"/>
                </a:spcBef>
              </a:pPr>
              <a:t>40</a:t>
            </a:fld>
            <a:endParaRPr lang="fr-FR" altLang="en-US">
              <a:solidFill>
                <a:srgbClr val="000000"/>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ChangeArrowheads="1" noTextEdit="1"/>
          </p:cNvSpPr>
          <p:nvPr>
            <p:ph type="sldImg"/>
          </p:nvPr>
        </p:nvSpPr>
        <p:spPr>
          <a:ln/>
        </p:spPr>
      </p:sp>
      <p:sp>
        <p:nvSpPr>
          <p:cNvPr id="3" name="Espace réservé des notes 2">
            <a:extLst>
              <a:ext uri="{FF2B5EF4-FFF2-40B4-BE49-F238E27FC236}"/>
            </a:extLst>
          </p:cNvPr>
          <p:cNvSpPr>
            <a:spLocks noGrp="1"/>
          </p:cNvSpPr>
          <p:nvPr>
            <p:ph type="body" idx="1"/>
          </p:nvPr>
        </p:nvSpPr>
        <p:spPr/>
        <p:txBody>
          <a:bodyPr/>
          <a:lstStyle/>
          <a:p>
            <a:pPr eaLnBrk="1" fontAlgn="auto" hangingPunct="1">
              <a:lnSpc>
                <a:spcPct val="110000"/>
              </a:lnSpc>
              <a:spcBef>
                <a:spcPts val="0"/>
              </a:spcBef>
              <a:spcAft>
                <a:spcPts val="0"/>
              </a:spcAft>
              <a:defRPr/>
            </a:pPr>
            <a:r>
              <a:rPr lang="en-GB" dirty="0">
                <a:solidFill>
                  <a:srgbClr val="39BAC4"/>
                </a:solidFill>
                <a:latin typeface="Gill Sans MT" panose="020B0502020104020203" pitchFamily="34" charset="77"/>
              </a:rPr>
              <a:t>Plastic is considered to have made the modern world possible.  </a:t>
            </a:r>
          </a:p>
          <a:p>
            <a:pPr eaLnBrk="1" fontAlgn="auto" hangingPunct="1">
              <a:lnSpc>
                <a:spcPct val="110000"/>
              </a:lnSpc>
              <a:spcBef>
                <a:spcPts val="0"/>
              </a:spcBef>
              <a:spcAft>
                <a:spcPts val="0"/>
              </a:spcAft>
              <a:defRPr/>
            </a:pPr>
            <a:r>
              <a:rPr lang="en-GB" dirty="0">
                <a:solidFill>
                  <a:srgbClr val="39BAC4"/>
                </a:solidFill>
                <a:latin typeface="Gill Sans MT" panose="020B0502020104020203" pitchFamily="34" charset="77"/>
              </a:rPr>
              <a:t>Many things we take for granted totally depend on it.   </a:t>
            </a:r>
            <a:endParaRPr lang="en-GB" dirty="0"/>
          </a:p>
          <a:p>
            <a:pPr eaLnBrk="1" hangingPunct="1">
              <a:spcBef>
                <a:spcPts val="0"/>
              </a:spcBef>
              <a:spcAft>
                <a:spcPts val="0"/>
              </a:spcAft>
              <a:defRPr/>
            </a:pPr>
            <a:endParaRPr lang="en-GB" dirty="0"/>
          </a:p>
          <a:p>
            <a:pPr eaLnBrk="1" hangingPunct="1">
              <a:spcBef>
                <a:spcPts val="0"/>
              </a:spcBef>
              <a:spcAft>
                <a:spcPts val="0"/>
              </a:spcAft>
              <a:defRPr/>
            </a:pPr>
            <a:r>
              <a:rPr lang="en-GB" dirty="0"/>
              <a:t>Ask students to think of as many lifechanging plastics that they couldn’t imagine life without.</a:t>
            </a:r>
          </a:p>
          <a:p>
            <a:pPr eaLnBrk="1" hangingPunct="1">
              <a:spcBef>
                <a:spcPts val="0"/>
              </a:spcBef>
              <a:spcAft>
                <a:spcPts val="0"/>
              </a:spcAft>
              <a:defRPr/>
            </a:pPr>
            <a:r>
              <a:rPr lang="en-GB" dirty="0"/>
              <a:t>For example:</a:t>
            </a:r>
          </a:p>
          <a:p>
            <a:pPr marL="171450" indent="-171450" eaLnBrk="1" hangingPunct="1">
              <a:spcBef>
                <a:spcPts val="0"/>
              </a:spcBef>
              <a:spcAft>
                <a:spcPts val="0"/>
              </a:spcAft>
              <a:buFontTx/>
              <a:buChar char="-"/>
              <a:defRPr/>
            </a:pPr>
            <a:r>
              <a:rPr lang="en-GB" dirty="0"/>
              <a:t>Medical gloves to prevent spread of infection and surgery instruments</a:t>
            </a:r>
          </a:p>
          <a:p>
            <a:pPr marL="171450" indent="-171450" eaLnBrk="1" hangingPunct="1">
              <a:spcBef>
                <a:spcPts val="0"/>
              </a:spcBef>
              <a:spcAft>
                <a:spcPts val="0"/>
              </a:spcAft>
              <a:buFontTx/>
              <a:buChar char="-"/>
              <a:defRPr/>
            </a:pPr>
            <a:r>
              <a:rPr lang="en-GB" dirty="0"/>
              <a:t>Food storage and protection to preserve and improve shelf lives</a:t>
            </a:r>
          </a:p>
          <a:p>
            <a:pPr marL="171450" indent="-171450" eaLnBrk="1" hangingPunct="1">
              <a:spcBef>
                <a:spcPts val="0"/>
              </a:spcBef>
              <a:spcAft>
                <a:spcPts val="0"/>
              </a:spcAft>
              <a:buFontTx/>
              <a:buChar char="-"/>
              <a:defRPr/>
            </a:pPr>
            <a:r>
              <a:rPr lang="en-GB" dirty="0"/>
              <a:t>Water pipes</a:t>
            </a:r>
          </a:p>
          <a:p>
            <a:pPr marL="171450" indent="-171450" eaLnBrk="1" hangingPunct="1">
              <a:spcBef>
                <a:spcPts val="0"/>
              </a:spcBef>
              <a:spcAft>
                <a:spcPts val="0"/>
              </a:spcAft>
              <a:buFontTx/>
              <a:buChar char="-"/>
              <a:defRPr/>
            </a:pPr>
            <a:r>
              <a:rPr lang="en-GB" dirty="0"/>
              <a:t>Prosthetic limbs</a:t>
            </a:r>
          </a:p>
          <a:p>
            <a:pPr marL="171450" indent="-171450" eaLnBrk="1" hangingPunct="1">
              <a:spcBef>
                <a:spcPts val="0"/>
              </a:spcBef>
              <a:spcAft>
                <a:spcPts val="0"/>
              </a:spcAft>
              <a:buFontTx/>
              <a:buChar char="-"/>
              <a:defRPr/>
            </a:pPr>
            <a:r>
              <a:rPr lang="en-GB" dirty="0"/>
              <a:t>Wires and cables</a:t>
            </a:r>
          </a:p>
          <a:p>
            <a:pPr marL="171450" indent="-171450" eaLnBrk="1" hangingPunct="1">
              <a:spcBef>
                <a:spcPts val="0"/>
              </a:spcBef>
              <a:spcAft>
                <a:spcPts val="0"/>
              </a:spcAft>
              <a:buFontTx/>
              <a:buChar char="-"/>
              <a:defRPr/>
            </a:pPr>
            <a:r>
              <a:rPr lang="en-GB" dirty="0"/>
              <a:t>Telephones</a:t>
            </a:r>
          </a:p>
          <a:p>
            <a:pPr marL="171450" indent="-171450" eaLnBrk="1" hangingPunct="1">
              <a:spcBef>
                <a:spcPts val="0"/>
              </a:spcBef>
              <a:spcAft>
                <a:spcPts val="0"/>
              </a:spcAft>
              <a:buFontTx/>
              <a:buChar char="-"/>
              <a:defRPr/>
            </a:pPr>
            <a:r>
              <a:rPr lang="en-GB" dirty="0"/>
              <a:t>TV!</a:t>
            </a:r>
          </a:p>
          <a:p>
            <a:pPr marL="171450" indent="-171450" eaLnBrk="1" hangingPunct="1">
              <a:spcBef>
                <a:spcPts val="0"/>
              </a:spcBef>
              <a:spcAft>
                <a:spcPts val="0"/>
              </a:spcAft>
              <a:buFontTx/>
              <a:buChar char="-"/>
              <a:defRPr/>
            </a:pPr>
            <a:endParaRPr lang="en-GB" dirty="0"/>
          </a:p>
          <a:p>
            <a:pPr eaLnBrk="1" hangingPunct="1">
              <a:spcBef>
                <a:spcPts val="0"/>
              </a:spcBef>
              <a:spcAft>
                <a:spcPts val="0"/>
              </a:spcAft>
              <a:defRPr/>
            </a:pPr>
            <a:r>
              <a:rPr lang="en-GB" dirty="0"/>
              <a:t>However the problem is that all of plastic that has been created since 1907 is still around.  And this is a big problem!</a:t>
            </a:r>
          </a:p>
          <a:p>
            <a:pPr eaLnBrk="1" hangingPunct="1">
              <a:spcBef>
                <a:spcPts val="0"/>
              </a:spcBef>
              <a:spcAft>
                <a:spcPts val="0"/>
              </a:spcAft>
              <a:defRPr/>
            </a:pPr>
            <a:endParaRPr lang="en-GB" dirty="0"/>
          </a:p>
          <a:p>
            <a:pPr eaLnBrk="1" hangingPunct="1">
              <a:spcBef>
                <a:spcPts val="0"/>
              </a:spcBef>
              <a:spcAft>
                <a:spcPts val="0"/>
              </a:spcAft>
              <a:defRPr/>
            </a:pPr>
            <a:r>
              <a:rPr lang="en-GB" dirty="0"/>
              <a:t>David Attenborough quote – what does he mean?</a:t>
            </a:r>
          </a:p>
          <a:p>
            <a:pPr eaLnBrk="1" hangingPunct="1">
              <a:spcBef>
                <a:spcPts val="0"/>
              </a:spcBef>
              <a:spcAft>
                <a:spcPts val="0"/>
              </a:spcAft>
              <a:defRPr/>
            </a:pPr>
            <a:r>
              <a:rPr lang="en-GB" dirty="0"/>
              <a:t>He is highlighting the fact that plastic never goes away. It can be broken up into much smaller pieces by sunlight, wave action and some wildlife but this turns into microplastic. Some as small as a width of hair. This causes significant issues in clearing up plastic waste and impacts food chains.</a:t>
            </a:r>
          </a:p>
          <a:p>
            <a:pPr eaLnBrk="1" fontAlgn="auto" hangingPunct="1">
              <a:spcBef>
                <a:spcPts val="0"/>
              </a:spcBef>
              <a:spcAft>
                <a:spcPts val="0"/>
              </a:spcAft>
              <a:defRPr/>
            </a:pPr>
            <a:endParaRPr lang="fr-FR" dirty="0"/>
          </a:p>
        </p:txBody>
      </p:sp>
      <p:sp>
        <p:nvSpPr>
          <p:cNvPr id="87044"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30ABF297-B8C9-4B4D-ACE9-E800F090362F}" type="slidenum">
              <a:rPr lang="fr-FR" altLang="en-US">
                <a:solidFill>
                  <a:srgbClr val="000000"/>
                </a:solidFill>
                <a:latin typeface="Calibri" pitchFamily="34" charset="0"/>
              </a:rPr>
              <a:pPr>
                <a:spcBef>
                  <a:spcPct val="0"/>
                </a:spcBef>
              </a:pPr>
              <a:t>41</a:t>
            </a:fld>
            <a:endParaRPr lang="fr-FR" altLang="en-US">
              <a:solidFill>
                <a:srgbClr val="000000"/>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ChangeArrowheads="1" noTextEdit="1"/>
          </p:cNvSpPr>
          <p:nvPr>
            <p:ph type="sldImg"/>
          </p:nvPr>
        </p:nvSpPr>
        <p:spPr>
          <a:ln/>
        </p:spPr>
      </p:sp>
      <p:sp>
        <p:nvSpPr>
          <p:cNvPr id="88067"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smtClean="0">
                <a:latin typeface="Arial" pitchFamily="34" charset="0"/>
                <a:cs typeface="Arial" pitchFamily="34" charset="0"/>
              </a:rPr>
              <a:t>Images from Creative Commons and Wikipedia Commons</a:t>
            </a:r>
          </a:p>
        </p:txBody>
      </p:sp>
      <p:sp>
        <p:nvSpPr>
          <p:cNvPr id="88068"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7C460BAA-777F-4424-9F04-ADA9611A2331}" type="slidenum">
              <a:rPr lang="fr-FR" altLang="en-US">
                <a:solidFill>
                  <a:srgbClr val="000000"/>
                </a:solidFill>
                <a:latin typeface="Calibri" pitchFamily="34" charset="0"/>
              </a:rPr>
              <a:pPr>
                <a:spcBef>
                  <a:spcPct val="0"/>
                </a:spcBef>
              </a:pPr>
              <a:t>42</a:t>
            </a:fld>
            <a:endParaRPr lang="fr-FR" altLang="en-US">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p:cNvSpPr>
            <a:spLocks noGrp="1" noRot="1" noChangeAspect="1" noChangeArrowheads="1" noTextEdit="1"/>
          </p:cNvSpPr>
          <p:nvPr>
            <p:ph type="sldImg"/>
          </p:nvPr>
        </p:nvSpPr>
        <p:spPr>
          <a:ln/>
        </p:spPr>
      </p:sp>
      <p:sp>
        <p:nvSpPr>
          <p:cNvPr id="72707" name="Espace réservé des notes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en-US" smtClean="0">
                <a:latin typeface="Arial" pitchFamily="34" charset="0"/>
                <a:cs typeface="Arial" pitchFamily="34" charset="0"/>
              </a:rPr>
              <a:t>Ask students to work with a partner to try to define what plastic is.  It may be useful to have a wide variety of plastic products available or pointed out such as water bottle, pen, chair, bag, computer etc </a:t>
            </a:r>
          </a:p>
          <a:p>
            <a:pPr eaLnBrk="1" hangingPunct="1">
              <a:spcBef>
                <a:spcPct val="0"/>
              </a:spcBef>
            </a:pPr>
            <a:r>
              <a:rPr lang="fr-FR" altLang="en-US" smtClean="0">
                <a:latin typeface="Arial" pitchFamily="34" charset="0"/>
                <a:cs typeface="Arial" pitchFamily="34" charset="0"/>
              </a:rPr>
              <a:t>Share answers before revealing the dicionary definition.</a:t>
            </a:r>
          </a:p>
          <a:p>
            <a:pPr eaLnBrk="1" hangingPunct="1">
              <a:spcBef>
                <a:spcPct val="0"/>
              </a:spcBef>
            </a:pPr>
            <a:endParaRPr lang="fr-FR" altLang="en-US" smtClean="0">
              <a:latin typeface="Arial" pitchFamily="34" charset="0"/>
              <a:cs typeface="Arial" pitchFamily="34" charset="0"/>
            </a:endParaRPr>
          </a:p>
        </p:txBody>
      </p:sp>
      <p:sp>
        <p:nvSpPr>
          <p:cNvPr id="72708"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B919FEA2-1052-409A-9F0D-9F9CC5E321D4}" type="slidenum">
              <a:rPr lang="fr-FR" altLang="en-US">
                <a:solidFill>
                  <a:srgbClr val="000000"/>
                </a:solidFill>
                <a:latin typeface="Calibri" pitchFamily="34" charset="0"/>
              </a:rPr>
              <a:pPr>
                <a:spcBef>
                  <a:spcPct val="0"/>
                </a:spcBef>
              </a:pPr>
              <a:t>26</a:t>
            </a:fld>
            <a:endParaRPr lang="fr-FR" altLang="en-US">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e l'image des diapositives 1"/>
          <p:cNvSpPr>
            <a:spLocks noGrp="1" noRot="1" noChangeAspect="1" noChangeArrowheads="1" noTextEdit="1"/>
          </p:cNvSpPr>
          <p:nvPr>
            <p:ph type="sldImg"/>
          </p:nvPr>
        </p:nvSpPr>
        <p:spPr>
          <a:ln/>
        </p:spPr>
      </p:sp>
      <p:sp>
        <p:nvSpPr>
          <p:cNvPr id="73731" name="Espace réservé des notes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smtClean="0">
                <a:latin typeface="Arial" pitchFamily="34" charset="0"/>
                <a:cs typeface="Arial" pitchFamily="34" charset="0"/>
              </a:rPr>
              <a:t>Mayan people of Mesoamerica are known to have made rubber using natural latex—a milky, sap-like fluid found in some plants. Ancient rubber makers harvested latex from rubber trees and mixed it with juice from morning glory vines, which contains a chemical that makes the solidified latex less brittle.</a:t>
            </a:r>
          </a:p>
          <a:p>
            <a:pPr eaLnBrk="1" hangingPunct="1">
              <a:spcBef>
                <a:spcPct val="0"/>
              </a:spcBef>
            </a:pPr>
            <a:r>
              <a:rPr lang="en-GB" altLang="en-US" smtClean="0">
                <a:latin typeface="Arial" pitchFamily="34" charset="0"/>
                <a:cs typeface="Arial" pitchFamily="34" charset="0"/>
              </a:rPr>
              <a:t>By mixing up rubber using different proportions of the two ingredients, researchers at the Massachusetts Institute of Technology found that tweaking the formula led to rubber products with different properties.</a:t>
            </a:r>
          </a:p>
          <a:p>
            <a:pPr eaLnBrk="1" hangingPunct="1">
              <a:spcBef>
                <a:spcPct val="0"/>
              </a:spcBef>
            </a:pPr>
            <a:r>
              <a:rPr lang="en-GB" altLang="en-US" smtClean="0">
                <a:latin typeface="Arial" pitchFamily="34" charset="0"/>
                <a:cs typeface="Arial" pitchFamily="34" charset="0"/>
              </a:rPr>
              <a:t>Some of the rubber came out more bouncy, suggesting it may have been used to make balls for the legendary Mesoamerican ball games.</a:t>
            </a:r>
          </a:p>
          <a:p>
            <a:pPr eaLnBrk="1" hangingPunct="1">
              <a:spcBef>
                <a:spcPct val="0"/>
              </a:spcBef>
            </a:pPr>
            <a:endParaRPr lang="en-GB" altLang="en-US" smtClean="0">
              <a:latin typeface="Arial" pitchFamily="34" charset="0"/>
              <a:cs typeface="Arial" pitchFamily="34" charset="0"/>
            </a:endParaRPr>
          </a:p>
          <a:p>
            <a:pPr eaLnBrk="1" hangingPunct="1">
              <a:spcBef>
                <a:spcPct val="0"/>
              </a:spcBef>
            </a:pPr>
            <a:r>
              <a:rPr lang="fr-FR" altLang="en-US" smtClean="0">
                <a:latin typeface="Arial" pitchFamily="34" charset="0"/>
                <a:cs typeface="Arial" pitchFamily="34" charset="0"/>
              </a:rPr>
              <a:t>Other natural plastics include tortoiseshell and horn, that was used in the middle ages and can be shaped when pressure and heat added.</a:t>
            </a:r>
          </a:p>
          <a:p>
            <a:pPr eaLnBrk="1" hangingPunct="1">
              <a:spcBef>
                <a:spcPct val="0"/>
              </a:spcBef>
            </a:pPr>
            <a:endParaRPr lang="fr-FR" altLang="en-US" smtClean="0">
              <a:latin typeface="Arial" pitchFamily="34" charset="0"/>
              <a:cs typeface="Arial" pitchFamily="34" charset="0"/>
            </a:endParaRPr>
          </a:p>
          <a:p>
            <a:pPr eaLnBrk="1" hangingPunct="1">
              <a:spcBef>
                <a:spcPct val="0"/>
              </a:spcBef>
            </a:pPr>
            <a:r>
              <a:rPr lang="fr-FR" altLang="en-US" smtClean="0">
                <a:latin typeface="Arial" pitchFamily="34" charset="0"/>
                <a:cs typeface="Arial" pitchFamily="34" charset="0"/>
              </a:rPr>
              <a:t>1869</a:t>
            </a:r>
          </a:p>
          <a:p>
            <a:pPr eaLnBrk="1" hangingPunct="1">
              <a:spcBef>
                <a:spcPct val="0"/>
              </a:spcBef>
            </a:pPr>
            <a:r>
              <a:rPr lang="fr-FR" altLang="en-US" smtClean="0">
                <a:latin typeface="Arial" pitchFamily="34" charset="0"/>
                <a:cs typeface="Arial" pitchFamily="34" charset="0"/>
              </a:rPr>
              <a:t>John Hyatt accidentally discovered semi-synthetic plastic. This means that some of the ingredients were chemicals and others natural. He spilt some chemicals whilst trying to find a mouldable product that cools to a solid, when making an alternative to ivory billiard balls (as elephant ivory was becoming more scarce).</a:t>
            </a:r>
          </a:p>
          <a:p>
            <a:pPr eaLnBrk="1" hangingPunct="1">
              <a:spcBef>
                <a:spcPct val="0"/>
              </a:spcBef>
            </a:pPr>
            <a:endParaRPr lang="fr-FR" altLang="en-US" smtClean="0">
              <a:latin typeface="Arial" pitchFamily="34" charset="0"/>
              <a:cs typeface="Arial" pitchFamily="34" charset="0"/>
            </a:endParaRPr>
          </a:p>
          <a:p>
            <a:pPr eaLnBrk="1" hangingPunct="1">
              <a:spcBef>
                <a:spcPct val="0"/>
              </a:spcBef>
            </a:pPr>
            <a:r>
              <a:rPr lang="fr-FR" altLang="en-US" smtClean="0">
                <a:latin typeface="Arial" pitchFamily="34" charset="0"/>
                <a:cs typeface="Arial" pitchFamily="34" charset="0"/>
              </a:rPr>
              <a:t>1907</a:t>
            </a:r>
          </a:p>
          <a:p>
            <a:pPr eaLnBrk="1" hangingPunct="1">
              <a:spcBef>
                <a:spcPct val="0"/>
              </a:spcBef>
            </a:pPr>
            <a:r>
              <a:rPr lang="fr-FR" altLang="en-US" smtClean="0">
                <a:latin typeface="Arial" pitchFamily="34" charset="0"/>
                <a:cs typeface="Arial" pitchFamily="34" charset="0"/>
              </a:rPr>
              <a:t>The first fully synthetic plastic was made. This made telephones and radios and was mouldable and these products were considered the height of glamour.</a:t>
            </a: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p:txBody>
      </p:sp>
      <p:sp>
        <p:nvSpPr>
          <p:cNvPr id="73732"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23F40565-1F6C-4DC0-AEDB-CD87995D8E64}" type="slidenum">
              <a:rPr lang="fr-FR" altLang="en-US">
                <a:solidFill>
                  <a:srgbClr val="000000"/>
                </a:solidFill>
                <a:latin typeface="Calibri" pitchFamily="34" charset="0"/>
              </a:rPr>
              <a:pPr>
                <a:spcBef>
                  <a:spcPct val="0"/>
                </a:spcBef>
              </a:pPr>
              <a:t>27</a:t>
            </a:fld>
            <a:endParaRPr lang="fr-FR" altLang="en-US">
              <a:solidFill>
                <a:srgbClr val="000000"/>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e l'image des diapositives 1"/>
          <p:cNvSpPr>
            <a:spLocks noGrp="1" noRot="1" noChangeAspect="1" noChangeArrowheads="1" noTextEdit="1"/>
          </p:cNvSpPr>
          <p:nvPr>
            <p:ph type="sldImg"/>
          </p:nvPr>
        </p:nvSpPr>
        <p:spPr>
          <a:ln/>
        </p:spPr>
      </p:sp>
      <p:sp>
        <p:nvSpPr>
          <p:cNvPr id="74755" name="Espace réservé des notes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en-US" smtClean="0">
                <a:latin typeface="Arial" pitchFamily="34" charset="0"/>
                <a:cs typeface="Arial" pitchFamily="34" charset="0"/>
              </a:rPr>
              <a:t>1930 – The first sticky tape was created. The transparent sticky tape offered opportunities to seal packages in new ways and as a tool to paste and repair items.</a:t>
            </a:r>
          </a:p>
          <a:p>
            <a:pPr eaLnBrk="1" hangingPunct="1">
              <a:spcBef>
                <a:spcPct val="0"/>
              </a:spcBef>
            </a:pPr>
            <a:endParaRPr lang="fr-FR" altLang="en-US" smtClean="0">
              <a:latin typeface="Arial" pitchFamily="34" charset="0"/>
              <a:cs typeface="Arial" pitchFamily="34" charset="0"/>
            </a:endParaRPr>
          </a:p>
          <a:p>
            <a:pPr eaLnBrk="1" hangingPunct="1">
              <a:spcBef>
                <a:spcPct val="0"/>
              </a:spcBef>
            </a:pPr>
            <a:r>
              <a:rPr lang="fr-FR" altLang="en-US" smtClean="0">
                <a:latin typeface="Arial" pitchFamily="34" charset="0"/>
                <a:cs typeface="Arial" pitchFamily="34" charset="0"/>
              </a:rPr>
              <a:t>1935 – </a:t>
            </a:r>
            <a:r>
              <a:rPr lang="en-GB" altLang="en-US" smtClean="0">
                <a:latin typeface="Arial" pitchFamily="34" charset="0"/>
                <a:cs typeface="Arial" pitchFamily="34" charset="0"/>
              </a:rPr>
              <a:t>Nylon rapidly replaced silk in clothing and military applications during World War II.</a:t>
            </a:r>
          </a:p>
          <a:p>
            <a:pPr eaLnBrk="1" hangingPunct="1">
              <a:spcBef>
                <a:spcPct val="0"/>
              </a:spcBef>
            </a:pPr>
            <a:r>
              <a:rPr lang="en-GB" altLang="en-US" smtClean="0">
                <a:latin typeface="Arial" pitchFamily="34" charset="0"/>
                <a:cs typeface="Arial" pitchFamily="34" charset="0"/>
              </a:rPr>
              <a:t>Medical gloves and equipment helped to reduce infections etc.</a:t>
            </a:r>
          </a:p>
          <a:p>
            <a:pPr eaLnBrk="1" hangingPunct="1">
              <a:spcBef>
                <a:spcPct val="0"/>
              </a:spcBef>
            </a:pPr>
            <a:endParaRPr lang="en-GB" altLang="en-US" smtClean="0">
              <a:latin typeface="Arial" pitchFamily="34" charset="0"/>
              <a:cs typeface="Arial" pitchFamily="34" charset="0"/>
            </a:endParaRPr>
          </a:p>
          <a:p>
            <a:pPr eaLnBrk="1" hangingPunct="1">
              <a:spcBef>
                <a:spcPct val="0"/>
              </a:spcBef>
            </a:pPr>
            <a:r>
              <a:rPr lang="en-GB" altLang="en-US" smtClean="0">
                <a:latin typeface="Arial" pitchFamily="34" charset="0"/>
                <a:cs typeface="Arial" pitchFamily="34" charset="0"/>
              </a:rPr>
              <a:t>1945 – Squeezy bottles and Velcro inventions offered a whole new way of using packaging and sealing products.</a:t>
            </a:r>
          </a:p>
          <a:p>
            <a:pPr eaLnBrk="1" hangingPunct="1">
              <a:spcBef>
                <a:spcPct val="0"/>
              </a:spcBef>
            </a:pPr>
            <a:endParaRPr lang="en-GB" altLang="en-US" smtClean="0">
              <a:latin typeface="Arial" pitchFamily="34" charset="0"/>
              <a:cs typeface="Arial" pitchFamily="34" charset="0"/>
            </a:endParaRPr>
          </a:p>
          <a:p>
            <a:pPr eaLnBrk="1" hangingPunct="1">
              <a:spcBef>
                <a:spcPct val="0"/>
              </a:spcBef>
            </a:pPr>
            <a:r>
              <a:rPr lang="en-GB" altLang="en-US" smtClean="0">
                <a:latin typeface="Arial" pitchFamily="34" charset="0"/>
                <a:cs typeface="Arial" pitchFamily="34" charset="0"/>
              </a:rPr>
              <a:t>Images sourced from Creative Commons</a:t>
            </a: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r>
              <a:rPr lang="fr-FR" altLang="en-US" smtClean="0">
                <a:latin typeface="Arial" pitchFamily="34" charset="0"/>
                <a:cs typeface="Arial" pitchFamily="34" charset="0"/>
              </a:rPr>
              <a:t>Images from Creative Commons</a:t>
            </a: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p:txBody>
      </p:sp>
      <p:sp>
        <p:nvSpPr>
          <p:cNvPr id="74756"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289A19F5-B8A0-4D27-A9E2-D1F614BCD9C4}" type="slidenum">
              <a:rPr lang="fr-FR" altLang="en-US">
                <a:solidFill>
                  <a:srgbClr val="000000"/>
                </a:solidFill>
                <a:latin typeface="Calibri" pitchFamily="34" charset="0"/>
              </a:rPr>
              <a:pPr>
                <a:spcBef>
                  <a:spcPct val="0"/>
                </a:spcBef>
              </a:pPr>
              <a:t>28</a:t>
            </a:fld>
            <a:endParaRPr lang="fr-FR" altLang="en-US">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e l'image des diapositives 1"/>
          <p:cNvSpPr>
            <a:spLocks noGrp="1" noRot="1" noChangeAspect="1" noChangeArrowheads="1" noTextEdit="1"/>
          </p:cNvSpPr>
          <p:nvPr>
            <p:ph type="sldImg"/>
          </p:nvPr>
        </p:nvSpPr>
        <p:spPr>
          <a:ln/>
        </p:spPr>
      </p:sp>
      <p:sp>
        <p:nvSpPr>
          <p:cNvPr id="75779" name="Espace réservé des notes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smtClean="0">
                <a:latin typeface="Arial" pitchFamily="34" charset="0"/>
                <a:cs typeface="Arial" pitchFamily="34" charset="0"/>
              </a:rPr>
              <a:t>1948 – Tupperware was a huge success. It was designed to contain food and keep it airtight, that featured a then-patented "burping seal". </a:t>
            </a:r>
          </a:p>
          <a:p>
            <a:pPr eaLnBrk="1" hangingPunct="1">
              <a:spcBef>
                <a:spcPct val="0"/>
              </a:spcBef>
            </a:pPr>
            <a:r>
              <a:rPr lang="en-GB" altLang="en-US" smtClean="0">
                <a:latin typeface="Arial" pitchFamily="34" charset="0"/>
                <a:cs typeface="Arial" pitchFamily="34" charset="0"/>
              </a:rPr>
              <a:t>Tupperware developed a direct marketing strategy, known as the Tupperware party, to sell their products. The party plan built on characteristics generally developed by being a housewife (e.g., party planning, hosting a party, sociable relations with friends and neighbours) and created an alternative choice for women who either needed or wanted to work.</a:t>
            </a:r>
          </a:p>
          <a:p>
            <a:pPr eaLnBrk="1" hangingPunct="1">
              <a:spcBef>
                <a:spcPct val="0"/>
              </a:spcBef>
            </a:pPr>
            <a:endParaRPr lang="en-GB" altLang="en-US" smtClean="0">
              <a:latin typeface="Arial" pitchFamily="34" charset="0"/>
              <a:cs typeface="Arial" pitchFamily="34" charset="0"/>
            </a:endParaRPr>
          </a:p>
          <a:p>
            <a:pPr eaLnBrk="1" hangingPunct="1">
              <a:spcBef>
                <a:spcPct val="0"/>
              </a:spcBef>
            </a:pPr>
            <a:r>
              <a:rPr lang="en-GB" altLang="en-US" smtClean="0">
                <a:latin typeface="Arial" pitchFamily="34" charset="0"/>
                <a:cs typeface="Arial" pitchFamily="34" charset="0"/>
              </a:rPr>
              <a:t>1960’s The first straws were made from Rye Grass, then paper and then plastic. Rye grass disintegrated and inventors found a way to mould plastic straws. Manufacture took off with straight straws, bendy straws and scoop straws (straws with spoons on the end).</a:t>
            </a:r>
          </a:p>
          <a:p>
            <a:pPr eaLnBrk="1" hangingPunct="1">
              <a:spcBef>
                <a:spcPct val="0"/>
              </a:spcBef>
            </a:pPr>
            <a:endParaRPr lang="en-GB" altLang="en-US" smtClean="0">
              <a:latin typeface="Arial" pitchFamily="34" charset="0"/>
              <a:cs typeface="Arial" pitchFamily="34" charset="0"/>
            </a:endParaRPr>
          </a:p>
          <a:p>
            <a:pPr eaLnBrk="1" hangingPunct="1">
              <a:spcBef>
                <a:spcPct val="0"/>
              </a:spcBef>
            </a:pPr>
            <a:r>
              <a:rPr lang="en-GB" altLang="en-US" smtClean="0">
                <a:latin typeface="Arial" pitchFamily="34" charset="0"/>
                <a:cs typeface="Arial" pitchFamily="34" charset="0"/>
              </a:rPr>
              <a:t>1965 – plastic bags were invented to be a waterproof and strong way to carry shopping. Initially these were not liked by shoppers as they preferred the paper ones as they stood upright in the boot of their car!</a:t>
            </a: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r>
              <a:rPr lang="fr-FR" altLang="en-US" smtClean="0">
                <a:latin typeface="Arial" pitchFamily="34" charset="0"/>
                <a:cs typeface="Arial" pitchFamily="34" charset="0"/>
              </a:rPr>
              <a:t>Images from Creative Commons</a:t>
            </a: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p:txBody>
      </p:sp>
      <p:sp>
        <p:nvSpPr>
          <p:cNvPr id="75780"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9B38CBA4-C45F-4766-86CE-5E50E46DF7E5}" type="slidenum">
              <a:rPr lang="fr-FR" altLang="en-US">
                <a:solidFill>
                  <a:srgbClr val="000000"/>
                </a:solidFill>
                <a:latin typeface="Calibri" pitchFamily="34" charset="0"/>
              </a:rPr>
              <a:pPr>
                <a:spcBef>
                  <a:spcPct val="0"/>
                </a:spcBef>
              </a:pPr>
              <a:t>29</a:t>
            </a:fld>
            <a:endParaRPr lang="fr-FR" altLang="en-US">
              <a:solidFill>
                <a:srgbClr val="000000"/>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p:cNvSpPr>
            <a:spLocks noGrp="1" noRot="1" noChangeAspect="1" noChangeArrowheads="1" noTextEdit="1"/>
          </p:cNvSpPr>
          <p:nvPr>
            <p:ph type="sldImg"/>
          </p:nvPr>
        </p:nvSpPr>
        <p:spPr>
          <a:ln/>
        </p:spPr>
      </p:sp>
      <p:sp>
        <p:nvSpPr>
          <p:cNvPr id="76803" name="Espace réservé des notes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latin typeface="Arial" pitchFamily="34" charset="0"/>
              <a:cs typeface="Arial" pitchFamily="34" charset="0"/>
            </a:endParaRPr>
          </a:p>
          <a:p>
            <a:pPr eaLnBrk="1" hangingPunct="1">
              <a:spcBef>
                <a:spcPct val="0"/>
              </a:spcBef>
            </a:pPr>
            <a:r>
              <a:rPr lang="fr-FR" altLang="en-US" smtClean="0">
                <a:latin typeface="Arial" pitchFamily="34" charset="0"/>
                <a:cs typeface="Arial" pitchFamily="34" charset="0"/>
              </a:rPr>
              <a:t>1969 – How do your class feel about there being a nylon flag on the moon?</a:t>
            </a:r>
          </a:p>
          <a:p>
            <a:pPr eaLnBrk="1" hangingPunct="1">
              <a:spcBef>
                <a:spcPct val="0"/>
              </a:spcBef>
            </a:pPr>
            <a:endParaRPr lang="fr-FR" altLang="en-US" smtClean="0">
              <a:latin typeface="Arial" pitchFamily="34" charset="0"/>
              <a:cs typeface="Arial" pitchFamily="34" charset="0"/>
            </a:endParaRPr>
          </a:p>
          <a:p>
            <a:pPr eaLnBrk="1" hangingPunct="1">
              <a:spcBef>
                <a:spcPct val="0"/>
              </a:spcBef>
            </a:pPr>
            <a:r>
              <a:rPr lang="fr-FR" altLang="en-US" smtClean="0">
                <a:latin typeface="Arial" pitchFamily="34" charset="0"/>
                <a:cs typeface="Arial" pitchFamily="34" charset="0"/>
              </a:rPr>
              <a:t>1973 – The first plastic bottles that can contain the pressue of carbonation exist and the market for bottled water and single-use bottles increases.</a:t>
            </a:r>
          </a:p>
          <a:p>
            <a:pPr eaLnBrk="1" hangingPunct="1">
              <a:spcBef>
                <a:spcPct val="0"/>
              </a:spcBef>
            </a:pPr>
            <a:endParaRPr lang="fr-FR" altLang="en-US" smtClean="0">
              <a:latin typeface="Arial" pitchFamily="34" charset="0"/>
              <a:cs typeface="Arial" pitchFamily="34" charset="0"/>
            </a:endParaRPr>
          </a:p>
          <a:p>
            <a:pPr eaLnBrk="1" hangingPunct="1">
              <a:spcBef>
                <a:spcPct val="0"/>
              </a:spcBef>
            </a:pPr>
            <a:r>
              <a:rPr lang="fr-FR" altLang="en-US" smtClean="0">
                <a:latin typeface="Arial" pitchFamily="34" charset="0"/>
                <a:cs typeface="Arial" pitchFamily="34" charset="0"/>
              </a:rPr>
              <a:t>1988 – These identification codes assist in the recycling process. Only some of these types of plastics are recyclable.</a:t>
            </a: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r>
              <a:rPr lang="fr-FR" altLang="en-US" smtClean="0">
                <a:latin typeface="Arial" pitchFamily="34" charset="0"/>
                <a:cs typeface="Arial" pitchFamily="34" charset="0"/>
              </a:rPr>
              <a:t>Images from Creative Commons</a:t>
            </a: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p:txBody>
      </p:sp>
      <p:sp>
        <p:nvSpPr>
          <p:cNvPr id="76804"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99E90252-ED0D-4951-A3AE-23FA85B7E905}" type="slidenum">
              <a:rPr lang="fr-FR" altLang="en-US">
                <a:solidFill>
                  <a:srgbClr val="000000"/>
                </a:solidFill>
                <a:latin typeface="Calibri" pitchFamily="34" charset="0"/>
              </a:rPr>
              <a:pPr>
                <a:spcBef>
                  <a:spcPct val="0"/>
                </a:spcBef>
              </a:pPr>
              <a:t>30</a:t>
            </a:fld>
            <a:endParaRPr lang="fr-FR" altLang="en-US">
              <a:solidFill>
                <a:srgbClr val="000000"/>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p:cNvSpPr>
            <a:spLocks noGrp="1" noRot="1" noChangeAspect="1" noChangeArrowheads="1" noTextEdit="1"/>
          </p:cNvSpPr>
          <p:nvPr>
            <p:ph type="sldImg"/>
          </p:nvPr>
        </p:nvSpPr>
        <p:spPr>
          <a:ln/>
        </p:spPr>
      </p:sp>
      <p:sp>
        <p:nvSpPr>
          <p:cNvPr id="77827" name="Espace réservé des notes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en-US" smtClean="0">
                <a:latin typeface="Arial" pitchFamily="34" charset="0"/>
                <a:cs typeface="Arial" pitchFamily="34" charset="0"/>
              </a:rPr>
              <a:t>Change is happening with plastics….more inventive uses replacing other materials and now bioplastics are being created and the use of single use plastics is more widely frowned upon.</a:t>
            </a: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a:p>
            <a:pPr eaLnBrk="1" hangingPunct="1">
              <a:spcBef>
                <a:spcPct val="0"/>
              </a:spcBef>
            </a:pPr>
            <a:endParaRPr lang="fr-FR" altLang="en-US" smtClean="0">
              <a:latin typeface="Arial" pitchFamily="34" charset="0"/>
              <a:cs typeface="Arial" pitchFamily="34" charset="0"/>
            </a:endParaRPr>
          </a:p>
        </p:txBody>
      </p:sp>
      <p:sp>
        <p:nvSpPr>
          <p:cNvPr id="77828"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E35213C6-8B59-43E1-8C0F-D3CFA032D3DE}" type="slidenum">
              <a:rPr lang="fr-FR" altLang="en-US">
                <a:solidFill>
                  <a:srgbClr val="000000"/>
                </a:solidFill>
                <a:latin typeface="Calibri" pitchFamily="34" charset="0"/>
              </a:rPr>
              <a:pPr>
                <a:spcBef>
                  <a:spcPct val="0"/>
                </a:spcBef>
              </a:pPr>
              <a:t>31</a:t>
            </a:fld>
            <a:endParaRPr lang="fr-FR" altLang="en-US">
              <a:solidFill>
                <a:srgbClr val="000000"/>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p:cNvSpPr>
            <a:spLocks noGrp="1" noRot="1" noChangeAspect="1" noChangeArrowheads="1" noTextEdit="1"/>
          </p:cNvSpPr>
          <p:nvPr>
            <p:ph type="sldImg"/>
          </p:nvPr>
        </p:nvSpPr>
        <p:spPr>
          <a:ln/>
        </p:spPr>
      </p:sp>
      <p:sp>
        <p:nvSpPr>
          <p:cNvPr id="78851" name="Espace réservé des notes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en-US" smtClean="0">
                <a:latin typeface="Gill Sans MT" pitchFamily="34" charset="0"/>
                <a:cs typeface="Arial" pitchFamily="34" charset="0"/>
              </a:rPr>
              <a:t>Contrary to popular belief, oil isn’t made from decomposed dinosaurs!  In fact, it was the smallest organisms and plants that creat these fuels.  </a:t>
            </a:r>
          </a:p>
          <a:p>
            <a:pPr eaLnBrk="1" hangingPunct="1">
              <a:spcBef>
                <a:spcPct val="0"/>
              </a:spcBef>
            </a:pPr>
            <a:endParaRPr lang="fr-FR" altLang="en-US" smtClean="0">
              <a:latin typeface="Gill Sans MT" pitchFamily="34" charset="0"/>
              <a:cs typeface="Arial" pitchFamily="34" charset="0"/>
            </a:endParaRPr>
          </a:p>
          <a:p>
            <a:pPr eaLnBrk="1" hangingPunct="1">
              <a:spcBef>
                <a:spcPct val="0"/>
              </a:spcBef>
            </a:pPr>
            <a:r>
              <a:rPr lang="fr-FR" altLang="en-US" smtClean="0">
                <a:latin typeface="Gill Sans MT" pitchFamily="34" charset="0"/>
                <a:cs typeface="Arial" pitchFamily="34" charset="0"/>
              </a:rPr>
              <a:t>Oil formed from the remains of marine plants and animals that lived millions of years ago, even </a:t>
            </a:r>
            <a:r>
              <a:rPr lang="en-GB" altLang="en-US" smtClean="0">
                <a:latin typeface="Gill Sans MT" pitchFamily="34" charset="0"/>
                <a:cs typeface="Arial" pitchFamily="34" charset="0"/>
              </a:rPr>
              <a:t>before the dinosaurs. The microscopic organisms (mostly plankton as seen in the image above) fell to the bottom of the sea and were squashed which removed the oxygen. Over millions of years, layers of sand and silt piled on top and this pressure and heat changed the sludge into crude oil and natural gas.</a:t>
            </a:r>
          </a:p>
          <a:p>
            <a:pPr eaLnBrk="1" hangingPunct="1">
              <a:spcBef>
                <a:spcPct val="0"/>
              </a:spcBef>
            </a:pPr>
            <a:endParaRPr lang="en-GB" altLang="en-US" smtClean="0">
              <a:latin typeface="Gill Sans MT" pitchFamily="34" charset="0"/>
              <a:cs typeface="Arial" pitchFamily="34" charset="0"/>
            </a:endParaRPr>
          </a:p>
          <a:p>
            <a:pPr eaLnBrk="1" hangingPunct="1">
              <a:spcBef>
                <a:spcPct val="0"/>
              </a:spcBef>
            </a:pPr>
            <a:r>
              <a:rPr lang="fr-FR" altLang="en-US" smtClean="0">
                <a:latin typeface="Arial" pitchFamily="34" charset="0"/>
                <a:cs typeface="Arial" pitchFamily="34" charset="0"/>
              </a:rPr>
              <a:t>Images © Creative Commons</a:t>
            </a:r>
          </a:p>
          <a:p>
            <a:pPr eaLnBrk="1" hangingPunct="1">
              <a:spcBef>
                <a:spcPct val="0"/>
              </a:spcBef>
            </a:pPr>
            <a:endParaRPr lang="fr-FR" altLang="en-US" smtClean="0">
              <a:latin typeface="Arial" pitchFamily="34" charset="0"/>
              <a:cs typeface="Arial" pitchFamily="34" charset="0"/>
            </a:endParaRPr>
          </a:p>
        </p:txBody>
      </p:sp>
      <p:sp>
        <p:nvSpPr>
          <p:cNvPr id="78852" name="Espace réservé du numéro de diapositive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3EA4BB03-4D08-4AF4-BAEB-3DC2B2F749E3}" type="slidenum">
              <a:rPr lang="fr-FR" altLang="en-US">
                <a:solidFill>
                  <a:srgbClr val="000000"/>
                </a:solidFill>
                <a:latin typeface="Calibri" pitchFamily="34" charset="0"/>
              </a:rPr>
              <a:pPr>
                <a:spcBef>
                  <a:spcPct val="0"/>
                </a:spcBef>
              </a:pPr>
              <a:t>32</a:t>
            </a:fld>
            <a:endParaRPr lang="fr-FR" altLang="en-US">
              <a:solidFill>
                <a:srgbClr val="000000"/>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ChangeArrowheads="1" noTextEdit="1"/>
          </p:cNvSpPr>
          <p:nvPr>
            <p:ph type="sldImg"/>
          </p:nvPr>
        </p:nvSpPr>
        <p:spPr>
          <a:ln/>
        </p:spPr>
      </p:sp>
      <p:sp>
        <p:nvSpPr>
          <p:cNvPr id="79875"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smtClean="0">
                <a:latin typeface="Arial" pitchFamily="34" charset="0"/>
                <a:cs typeface="Arial" pitchFamily="34" charset="0"/>
              </a:rPr>
              <a:t>Discuss that crude oil is a FOSSIL fuel. Ask students to explain what that means. Discuss that this resource is finite and once it is gone, it is gone forever. What damage does this mean for the world? How is the extraction of crude oil a major contributor to global climate change? What impact would it have if it all runs out or can no longer be accessed? </a:t>
            </a:r>
          </a:p>
          <a:p>
            <a:pPr eaLnBrk="1" hangingPunct="1">
              <a:spcBef>
                <a:spcPct val="0"/>
              </a:spcBef>
            </a:pPr>
            <a:endParaRPr lang="en-GB" altLang="en-US" smtClean="0">
              <a:latin typeface="Arial" pitchFamily="34" charset="0"/>
              <a:cs typeface="Arial" pitchFamily="34" charset="0"/>
            </a:endParaRPr>
          </a:p>
          <a:p>
            <a:pPr eaLnBrk="1" hangingPunct="1">
              <a:spcBef>
                <a:spcPct val="0"/>
              </a:spcBef>
            </a:pPr>
            <a:r>
              <a:rPr lang="en-GB" altLang="en-US" smtClean="0">
                <a:latin typeface="Arial" pitchFamily="34" charset="0"/>
                <a:cs typeface="Arial" pitchFamily="34" charset="0"/>
                <a:hlinkClick r:id="rId3" tooltip="http://pngimg.com/download/21299"/>
              </a:rPr>
              <a:t>This Photo</a:t>
            </a:r>
            <a:r>
              <a:rPr lang="en-GB" altLang="en-US" smtClean="0">
                <a:latin typeface="Arial" pitchFamily="34" charset="0"/>
                <a:cs typeface="Arial" pitchFamily="34" charset="0"/>
              </a:rPr>
              <a:t> by Unknown Author is licensed under </a:t>
            </a:r>
            <a:r>
              <a:rPr lang="en-GB" altLang="en-US" smtClean="0">
                <a:latin typeface="Arial" pitchFamily="34" charset="0"/>
                <a:cs typeface="Arial" pitchFamily="34" charset="0"/>
                <a:hlinkClick r:id="rId4" tooltip="https://creativecommons.org/licenses/by-nc/3.0/"/>
              </a:rPr>
              <a:t>CC BY-NC</a:t>
            </a:r>
            <a:endParaRPr lang="en-GB" altLang="en-US" smtClean="0">
              <a:latin typeface="Arial" pitchFamily="34" charset="0"/>
              <a:cs typeface="Arial" pitchFamily="34" charset="0"/>
            </a:endParaRPr>
          </a:p>
          <a:p>
            <a:pPr eaLnBrk="1" hangingPunct="1">
              <a:spcBef>
                <a:spcPct val="0"/>
              </a:spcBef>
            </a:pPr>
            <a:endParaRPr lang="en-GB" altLang="en-US" smtClean="0">
              <a:latin typeface="Arial" pitchFamily="34" charset="0"/>
              <a:cs typeface="Arial" pitchFamily="34" charset="0"/>
            </a:endParaRPr>
          </a:p>
        </p:txBody>
      </p:sp>
      <p:sp>
        <p:nvSpPr>
          <p:cNvPr id="79876"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itchFamily="34" charset="0"/>
                <a:cs typeface="Arial" pitchFamily="34" charset="0"/>
              </a:defRPr>
            </a:lvl1pPr>
            <a:lvl2pPr marL="742950" indent="-285750" defTabSz="952500">
              <a:spcBef>
                <a:spcPct val="30000"/>
              </a:spcBef>
              <a:defRPr sz="1200">
                <a:solidFill>
                  <a:schemeClr val="tx1"/>
                </a:solidFill>
                <a:latin typeface="Arial" pitchFamily="34" charset="0"/>
                <a:cs typeface="Arial" pitchFamily="34" charset="0"/>
              </a:defRPr>
            </a:lvl2pPr>
            <a:lvl3pPr marL="1143000" indent="-228600" defTabSz="952500">
              <a:spcBef>
                <a:spcPct val="30000"/>
              </a:spcBef>
              <a:defRPr sz="1200">
                <a:solidFill>
                  <a:schemeClr val="tx1"/>
                </a:solidFill>
                <a:latin typeface="Arial" pitchFamily="34" charset="0"/>
                <a:cs typeface="Arial" pitchFamily="34" charset="0"/>
              </a:defRPr>
            </a:lvl3pPr>
            <a:lvl4pPr marL="1600200" indent="-228600" defTabSz="952500">
              <a:spcBef>
                <a:spcPct val="30000"/>
              </a:spcBef>
              <a:defRPr sz="1200">
                <a:solidFill>
                  <a:schemeClr val="tx1"/>
                </a:solidFill>
                <a:latin typeface="Arial" pitchFamily="34" charset="0"/>
                <a:cs typeface="Arial" pitchFamily="34" charset="0"/>
              </a:defRPr>
            </a:lvl4pPr>
            <a:lvl5pPr marL="2057400" indent="-228600" defTabSz="952500">
              <a:spcBef>
                <a:spcPct val="30000"/>
              </a:spcBef>
              <a:defRPr sz="1200">
                <a:solidFill>
                  <a:schemeClr val="tx1"/>
                </a:solidFill>
                <a:latin typeface="Arial" pitchFamily="34" charset="0"/>
                <a:cs typeface="Arial" pitchFamily="34" charset="0"/>
              </a:defRPr>
            </a:lvl5pPr>
            <a:lvl6pPr marL="25146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52500"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744C691F-E2B4-4B1C-8DEE-A760B2C990B6}" type="slidenum">
              <a:rPr lang="fr-FR" altLang="en-US">
                <a:solidFill>
                  <a:srgbClr val="000000"/>
                </a:solidFill>
                <a:latin typeface="Calibri" pitchFamily="34" charset="0"/>
              </a:rPr>
              <a:pPr>
                <a:spcBef>
                  <a:spcPct val="0"/>
                </a:spcBef>
              </a:pPr>
              <a:t>33</a:t>
            </a:fld>
            <a:endParaRPr lang="fr-FR" altLang="en-US">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1B5FF-C0A0-499E-9137-D9A6C4E851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764163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18847-365E-4478-B5E1-5A10290572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0505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B9A3-5C3D-4706-8E46-2F9AF7F0597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50554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1B5FF-C0A0-499E-9137-D9A6C4E851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576175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53413-0F13-4F92-A315-D6200B585BB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248556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49F18-DA70-49B8-8D1D-84D312FAA0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38636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02865-F0DA-4C57-8777-438D4523094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868639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8E3B85-7507-4E91-B88A-846B943A461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891020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70A36-0203-4675-B20F-15D121949B5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553294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BD39F2-8446-4ECA-B9F5-BB82B77603E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68950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9CE0B-B2E9-40F8-9E38-B9440000D0E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5601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53413-0F13-4F92-A315-D6200B585BB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65057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632D6-6954-43E3-A558-CD139FBEEE7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19744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18847-365E-4478-B5E1-5A10290572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56307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B9A3-5C3D-4706-8E46-2F9AF7F0597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07308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1B5FF-C0A0-499E-9137-D9A6C4E851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336565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53413-0F13-4F92-A315-D6200B585BB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83076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49F18-DA70-49B8-8D1D-84D312FAA0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562765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02865-F0DA-4C57-8777-438D4523094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431622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8E3B85-7507-4E91-B88A-846B943A461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027312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70A36-0203-4675-B20F-15D121949B5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21301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BD39F2-8446-4ECA-B9F5-BB82B77603E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43826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49F18-DA70-49B8-8D1D-84D312FAA0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424142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9CE0B-B2E9-40F8-9E38-B9440000D0E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831027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632D6-6954-43E3-A558-CD139FBEEE7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115101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18847-365E-4478-B5E1-5A10290572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460675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B9A3-5C3D-4706-8E46-2F9AF7F0597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68505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1B5FF-C0A0-499E-9137-D9A6C4E851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231179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53413-0F13-4F92-A315-D6200B585BB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895296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49F18-DA70-49B8-8D1D-84D312FAA0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58601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02865-F0DA-4C57-8777-438D4523094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576577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8E3B85-7507-4E91-B88A-846B943A461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48181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70A36-0203-4675-B20F-15D121949B5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90940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02865-F0DA-4C57-8777-438D4523094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63211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BD39F2-8446-4ECA-B9F5-BB82B77603E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240516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9CE0B-B2E9-40F8-9E38-B9440000D0E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551270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632D6-6954-43E3-A558-CD139FBEEE7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426690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18847-365E-4478-B5E1-5A10290572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961318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B9A3-5C3D-4706-8E46-2F9AF7F0597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2920369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1B5FF-C0A0-499E-9137-D9A6C4E851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18299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53413-0F13-4F92-A315-D6200B585BB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205819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49F18-DA70-49B8-8D1D-84D312FAA0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52450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02865-F0DA-4C57-8777-438D4523094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168375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8E3B85-7507-4E91-B88A-846B943A461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75098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8E3B85-7507-4E91-B88A-846B943A461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0124677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70A36-0203-4675-B20F-15D121949B5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18826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BD39F2-8446-4ECA-B9F5-BB82B77603E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622416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9CE0B-B2E9-40F8-9E38-B9440000D0E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114119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632D6-6954-43E3-A558-CD139FBEEE7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581284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18847-365E-4478-B5E1-5A10290572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6654352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B9A3-5C3D-4706-8E46-2F9AF7F0597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6199850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1B5FF-C0A0-499E-9137-D9A6C4E851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438466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53413-0F13-4F92-A315-D6200B585BB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95254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49F18-DA70-49B8-8D1D-84D312FAA0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92002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02865-F0DA-4C57-8777-438D4523094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679283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70A36-0203-4675-B20F-15D121949B5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029556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8E3B85-7507-4E91-B88A-846B943A461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327095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70A36-0203-4675-B20F-15D121949B5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979117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BD39F2-8446-4ECA-B9F5-BB82B77603E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450503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9CE0B-B2E9-40F8-9E38-B9440000D0E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677954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632D6-6954-43E3-A558-CD139FBEEE7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987853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18847-365E-4478-B5E1-5A10290572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396487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B9A3-5C3D-4706-8E46-2F9AF7F0597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198339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a:extLst>
              <a:ext uri="{FF2B5EF4-FFF2-40B4-BE49-F238E27FC236}"/>
            </a:extLst>
          </p:cNvPr>
          <p:cNvSpPr>
            <a:spLocks noGrp="1"/>
          </p:cNvSpPr>
          <p:nvPr>
            <p:ph type="dt" sz="half" idx="10"/>
          </p:nvPr>
        </p:nvSpPr>
        <p:spPr/>
        <p:txBody>
          <a:bodyPr/>
          <a:lstStyle>
            <a:lvl1pPr>
              <a:defRPr>
                <a:cs typeface="Arial" charset="0"/>
              </a:defRPr>
            </a:lvl1pPr>
          </a:lstStyle>
          <a:p>
            <a:pPr>
              <a:defRPr/>
            </a:pPr>
            <a:fld id="{6601BC9F-6070-40B3-A14E-102CC05D998D}" type="datetimeFigureOut">
              <a:rPr lang="fr-FR"/>
              <a:pPr>
                <a:defRPr/>
              </a:pPr>
              <a:t>19/02/2021</a:t>
            </a:fld>
            <a:endParaRPr lang="fr-FR"/>
          </a:p>
        </p:txBody>
      </p:sp>
      <p:sp>
        <p:nvSpPr>
          <p:cNvPr id="5" name="Footer Placeholder 4">
            <a:extLst>
              <a:ext uri="{FF2B5EF4-FFF2-40B4-BE49-F238E27FC236}"/>
            </a:extLst>
          </p:cNvPr>
          <p:cNvSpPr>
            <a:spLocks noGrp="1"/>
          </p:cNvSpPr>
          <p:nvPr>
            <p:ph type="ftr" sz="quarter" idx="11"/>
          </p:nvPr>
        </p:nvSpPr>
        <p:spPr/>
        <p:txBody>
          <a:bodyPr/>
          <a:lstStyle>
            <a:lvl1pPr>
              <a:defRPr>
                <a:cs typeface="Arial" charset="0"/>
              </a:defRPr>
            </a:lvl1pPr>
          </a:lstStyle>
          <a:p>
            <a:pPr>
              <a:defRPr/>
            </a:pPr>
            <a:endParaRPr lang="fr-FR"/>
          </a:p>
        </p:txBody>
      </p:sp>
      <p:sp>
        <p:nvSpPr>
          <p:cNvPr id="6" name="Slide Number Placeholder 5">
            <a:extLst>
              <a:ext uri="{FF2B5EF4-FFF2-40B4-BE49-F238E27FC236}"/>
            </a:extLst>
          </p:cNvPr>
          <p:cNvSpPr>
            <a:spLocks noGrp="1"/>
          </p:cNvSpPr>
          <p:nvPr>
            <p:ph type="sldNum" sz="quarter" idx="12"/>
          </p:nvPr>
        </p:nvSpPr>
        <p:spPr/>
        <p:txBody>
          <a:bodyPr/>
          <a:lstStyle>
            <a:lvl1pPr>
              <a:defRPr>
                <a:latin typeface="Arial" charset="0"/>
                <a:cs typeface="Arial" charset="0"/>
              </a:defRPr>
            </a:lvl1pPr>
          </a:lstStyle>
          <a:p>
            <a:pPr>
              <a:defRPr/>
            </a:pPr>
            <a:fld id="{990C759F-5C89-4AF2-82D8-996A87FEA6C4}" type="slidenum">
              <a:rPr lang="fr-FR" altLang="en-US"/>
              <a:pPr>
                <a:defRPr/>
              </a:pPr>
              <a:t>‹#›</a:t>
            </a:fld>
            <a:endParaRPr lang="fr-FR" altLang="en-US"/>
          </a:p>
        </p:txBody>
      </p:sp>
    </p:spTree>
    <p:extLst>
      <p:ext uri="{BB962C8B-B14F-4D97-AF65-F5344CB8AC3E}">
        <p14:creationId xmlns:p14="http://schemas.microsoft.com/office/powerpoint/2010/main" val="17000471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a:extLst>
              <a:ext uri="{FF2B5EF4-FFF2-40B4-BE49-F238E27FC236}"/>
            </a:extLst>
          </p:cNvPr>
          <p:cNvSpPr>
            <a:spLocks noGrp="1"/>
          </p:cNvSpPr>
          <p:nvPr>
            <p:ph type="dt" sz="half" idx="10"/>
          </p:nvPr>
        </p:nvSpPr>
        <p:spPr/>
        <p:txBody>
          <a:bodyPr/>
          <a:lstStyle>
            <a:lvl1pPr>
              <a:defRPr>
                <a:cs typeface="Arial" charset="0"/>
              </a:defRPr>
            </a:lvl1pPr>
          </a:lstStyle>
          <a:p>
            <a:pPr>
              <a:defRPr/>
            </a:pPr>
            <a:fld id="{246F18B3-76DD-4AA4-93EB-1236F306AED8}" type="datetimeFigureOut">
              <a:rPr lang="fr-FR"/>
              <a:pPr>
                <a:defRPr/>
              </a:pPr>
              <a:t>19/02/2021</a:t>
            </a:fld>
            <a:endParaRPr lang="fr-FR"/>
          </a:p>
        </p:txBody>
      </p:sp>
      <p:sp>
        <p:nvSpPr>
          <p:cNvPr id="5" name="Footer Placeholder 4">
            <a:extLst>
              <a:ext uri="{FF2B5EF4-FFF2-40B4-BE49-F238E27FC236}"/>
            </a:extLst>
          </p:cNvPr>
          <p:cNvSpPr>
            <a:spLocks noGrp="1"/>
          </p:cNvSpPr>
          <p:nvPr>
            <p:ph type="ftr" sz="quarter" idx="11"/>
          </p:nvPr>
        </p:nvSpPr>
        <p:spPr/>
        <p:txBody>
          <a:bodyPr/>
          <a:lstStyle>
            <a:lvl1pPr>
              <a:defRPr>
                <a:cs typeface="Arial" charset="0"/>
              </a:defRPr>
            </a:lvl1pPr>
          </a:lstStyle>
          <a:p>
            <a:pPr>
              <a:defRPr/>
            </a:pPr>
            <a:endParaRPr lang="fr-FR"/>
          </a:p>
        </p:txBody>
      </p:sp>
      <p:sp>
        <p:nvSpPr>
          <p:cNvPr id="6" name="Slide Number Placeholder 5">
            <a:extLst>
              <a:ext uri="{FF2B5EF4-FFF2-40B4-BE49-F238E27FC236}"/>
            </a:extLst>
          </p:cNvPr>
          <p:cNvSpPr>
            <a:spLocks noGrp="1"/>
          </p:cNvSpPr>
          <p:nvPr>
            <p:ph type="sldNum" sz="quarter" idx="12"/>
          </p:nvPr>
        </p:nvSpPr>
        <p:spPr/>
        <p:txBody>
          <a:bodyPr/>
          <a:lstStyle>
            <a:lvl1pPr>
              <a:defRPr>
                <a:latin typeface="Arial" charset="0"/>
                <a:cs typeface="Arial" charset="0"/>
              </a:defRPr>
            </a:lvl1pPr>
          </a:lstStyle>
          <a:p>
            <a:pPr>
              <a:defRPr/>
            </a:pPr>
            <a:fld id="{885D533C-6678-4ADD-8A15-5784955570E9}" type="slidenum">
              <a:rPr lang="fr-FR" altLang="en-US"/>
              <a:pPr>
                <a:defRPr/>
              </a:pPr>
              <a:t>‹#›</a:t>
            </a:fld>
            <a:endParaRPr lang="fr-FR" altLang="en-US"/>
          </a:p>
        </p:txBody>
      </p:sp>
    </p:spTree>
    <p:extLst>
      <p:ext uri="{BB962C8B-B14F-4D97-AF65-F5344CB8AC3E}">
        <p14:creationId xmlns:p14="http://schemas.microsoft.com/office/powerpoint/2010/main" val="26353210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a:extLst>
              <a:ext uri="{FF2B5EF4-FFF2-40B4-BE49-F238E27FC236}"/>
            </a:extLst>
          </p:cNvPr>
          <p:cNvSpPr>
            <a:spLocks noGrp="1"/>
          </p:cNvSpPr>
          <p:nvPr>
            <p:ph type="dt" sz="half" idx="10"/>
          </p:nvPr>
        </p:nvSpPr>
        <p:spPr/>
        <p:txBody>
          <a:bodyPr/>
          <a:lstStyle>
            <a:lvl1pPr>
              <a:defRPr>
                <a:cs typeface="Arial" charset="0"/>
              </a:defRPr>
            </a:lvl1pPr>
          </a:lstStyle>
          <a:p>
            <a:pPr>
              <a:defRPr/>
            </a:pPr>
            <a:fld id="{052F4131-3809-4048-9638-4F4A3D8C19B3}" type="datetimeFigureOut">
              <a:rPr lang="fr-FR"/>
              <a:pPr>
                <a:defRPr/>
              </a:pPr>
              <a:t>19/02/2021</a:t>
            </a:fld>
            <a:endParaRPr lang="fr-FR"/>
          </a:p>
        </p:txBody>
      </p:sp>
      <p:sp>
        <p:nvSpPr>
          <p:cNvPr id="5" name="Footer Placeholder 4">
            <a:extLst>
              <a:ext uri="{FF2B5EF4-FFF2-40B4-BE49-F238E27FC236}"/>
            </a:extLst>
          </p:cNvPr>
          <p:cNvSpPr>
            <a:spLocks noGrp="1"/>
          </p:cNvSpPr>
          <p:nvPr>
            <p:ph type="ftr" sz="quarter" idx="11"/>
          </p:nvPr>
        </p:nvSpPr>
        <p:spPr/>
        <p:txBody>
          <a:bodyPr/>
          <a:lstStyle>
            <a:lvl1pPr>
              <a:defRPr>
                <a:cs typeface="Arial" charset="0"/>
              </a:defRPr>
            </a:lvl1pPr>
          </a:lstStyle>
          <a:p>
            <a:pPr>
              <a:defRPr/>
            </a:pPr>
            <a:endParaRPr lang="fr-FR"/>
          </a:p>
        </p:txBody>
      </p:sp>
      <p:sp>
        <p:nvSpPr>
          <p:cNvPr id="6" name="Slide Number Placeholder 5">
            <a:extLst>
              <a:ext uri="{FF2B5EF4-FFF2-40B4-BE49-F238E27FC236}"/>
            </a:extLst>
          </p:cNvPr>
          <p:cNvSpPr>
            <a:spLocks noGrp="1"/>
          </p:cNvSpPr>
          <p:nvPr>
            <p:ph type="sldNum" sz="quarter" idx="12"/>
          </p:nvPr>
        </p:nvSpPr>
        <p:spPr/>
        <p:txBody>
          <a:bodyPr/>
          <a:lstStyle>
            <a:lvl1pPr>
              <a:defRPr>
                <a:latin typeface="Arial" charset="0"/>
                <a:cs typeface="Arial" charset="0"/>
              </a:defRPr>
            </a:lvl1pPr>
          </a:lstStyle>
          <a:p>
            <a:pPr>
              <a:defRPr/>
            </a:pPr>
            <a:fld id="{7FD242E0-4FA2-4E4A-B271-9DD9BC226F46}" type="slidenum">
              <a:rPr lang="fr-FR" altLang="en-US"/>
              <a:pPr>
                <a:defRPr/>
              </a:pPr>
              <a:t>‹#›</a:t>
            </a:fld>
            <a:endParaRPr lang="fr-FR" altLang="en-US"/>
          </a:p>
        </p:txBody>
      </p:sp>
    </p:spTree>
    <p:extLst>
      <p:ext uri="{BB962C8B-B14F-4D97-AF65-F5344CB8AC3E}">
        <p14:creationId xmlns:p14="http://schemas.microsoft.com/office/powerpoint/2010/main" val="290423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BD39F2-8446-4ECA-B9F5-BB82B77603E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8409050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5" name="Date Placeholder 3">
            <a:extLst>
              <a:ext uri="{FF2B5EF4-FFF2-40B4-BE49-F238E27FC236}"/>
            </a:extLst>
          </p:cNvPr>
          <p:cNvSpPr>
            <a:spLocks noGrp="1"/>
          </p:cNvSpPr>
          <p:nvPr>
            <p:ph type="dt" sz="half" idx="10"/>
          </p:nvPr>
        </p:nvSpPr>
        <p:spPr/>
        <p:txBody>
          <a:bodyPr/>
          <a:lstStyle>
            <a:lvl1pPr>
              <a:defRPr>
                <a:cs typeface="Arial" charset="0"/>
              </a:defRPr>
            </a:lvl1pPr>
          </a:lstStyle>
          <a:p>
            <a:pPr>
              <a:defRPr/>
            </a:pPr>
            <a:fld id="{9C7ADE6C-59E1-4F29-97EE-6220CCF55847}" type="datetimeFigureOut">
              <a:rPr lang="fr-FR"/>
              <a:pPr>
                <a:defRPr/>
              </a:pPr>
              <a:t>19/02/2021</a:t>
            </a:fld>
            <a:endParaRPr lang="fr-FR"/>
          </a:p>
        </p:txBody>
      </p:sp>
      <p:sp>
        <p:nvSpPr>
          <p:cNvPr id="6" name="Footer Placeholder 4">
            <a:extLst>
              <a:ext uri="{FF2B5EF4-FFF2-40B4-BE49-F238E27FC236}"/>
            </a:extLst>
          </p:cNvPr>
          <p:cNvSpPr>
            <a:spLocks noGrp="1"/>
          </p:cNvSpPr>
          <p:nvPr>
            <p:ph type="ftr" sz="quarter" idx="11"/>
          </p:nvPr>
        </p:nvSpPr>
        <p:spPr/>
        <p:txBody>
          <a:bodyPr/>
          <a:lstStyle>
            <a:lvl1pPr>
              <a:defRPr>
                <a:cs typeface="Arial" charset="0"/>
              </a:defRPr>
            </a:lvl1pPr>
          </a:lstStyle>
          <a:p>
            <a:pPr>
              <a:defRPr/>
            </a:pPr>
            <a:endParaRPr lang="fr-FR"/>
          </a:p>
        </p:txBody>
      </p:sp>
      <p:sp>
        <p:nvSpPr>
          <p:cNvPr id="7" name="Slide Number Placeholder 5">
            <a:extLst>
              <a:ext uri="{FF2B5EF4-FFF2-40B4-BE49-F238E27FC236}"/>
            </a:extLst>
          </p:cNvPr>
          <p:cNvSpPr>
            <a:spLocks noGrp="1"/>
          </p:cNvSpPr>
          <p:nvPr>
            <p:ph type="sldNum" sz="quarter" idx="12"/>
          </p:nvPr>
        </p:nvSpPr>
        <p:spPr/>
        <p:txBody>
          <a:bodyPr/>
          <a:lstStyle>
            <a:lvl1pPr>
              <a:defRPr>
                <a:latin typeface="Arial" charset="0"/>
                <a:cs typeface="Arial" charset="0"/>
              </a:defRPr>
            </a:lvl1pPr>
          </a:lstStyle>
          <a:p>
            <a:pPr>
              <a:defRPr/>
            </a:pPr>
            <a:fld id="{5FF77EF6-6594-4012-882E-82E1EB5CBE62}" type="slidenum">
              <a:rPr lang="fr-FR" altLang="en-US"/>
              <a:pPr>
                <a:defRPr/>
              </a:pPr>
              <a:t>‹#›</a:t>
            </a:fld>
            <a:endParaRPr lang="fr-FR" altLang="en-US"/>
          </a:p>
        </p:txBody>
      </p:sp>
    </p:spTree>
    <p:extLst>
      <p:ext uri="{BB962C8B-B14F-4D97-AF65-F5344CB8AC3E}">
        <p14:creationId xmlns:p14="http://schemas.microsoft.com/office/powerpoint/2010/main" val="4352063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
Deuxième niveau
Troisième niveau
Quatrième niveau
Cinquième niveau</a:t>
            </a:r>
            <a:endParaRPr lang="en-US" dirty="0"/>
          </a:p>
        </p:txBody>
      </p:sp>
      <p:sp>
        <p:nvSpPr>
          <p:cNvPr id="7" name="Date Placeholder 3">
            <a:extLst>
              <a:ext uri="{FF2B5EF4-FFF2-40B4-BE49-F238E27FC236}"/>
            </a:extLst>
          </p:cNvPr>
          <p:cNvSpPr>
            <a:spLocks noGrp="1"/>
          </p:cNvSpPr>
          <p:nvPr>
            <p:ph type="dt" sz="half" idx="10"/>
          </p:nvPr>
        </p:nvSpPr>
        <p:spPr/>
        <p:txBody>
          <a:bodyPr/>
          <a:lstStyle>
            <a:lvl1pPr>
              <a:defRPr>
                <a:cs typeface="Arial" charset="0"/>
              </a:defRPr>
            </a:lvl1pPr>
          </a:lstStyle>
          <a:p>
            <a:pPr>
              <a:defRPr/>
            </a:pPr>
            <a:fld id="{7761174E-DBE8-40FE-A103-EC601A0F5AEE}" type="datetimeFigureOut">
              <a:rPr lang="fr-FR"/>
              <a:pPr>
                <a:defRPr/>
              </a:pPr>
              <a:t>19/02/2021</a:t>
            </a:fld>
            <a:endParaRPr lang="fr-FR"/>
          </a:p>
        </p:txBody>
      </p:sp>
      <p:sp>
        <p:nvSpPr>
          <p:cNvPr id="8" name="Footer Placeholder 4">
            <a:extLst>
              <a:ext uri="{FF2B5EF4-FFF2-40B4-BE49-F238E27FC236}"/>
            </a:extLst>
          </p:cNvPr>
          <p:cNvSpPr>
            <a:spLocks noGrp="1"/>
          </p:cNvSpPr>
          <p:nvPr>
            <p:ph type="ftr" sz="quarter" idx="11"/>
          </p:nvPr>
        </p:nvSpPr>
        <p:spPr/>
        <p:txBody>
          <a:bodyPr/>
          <a:lstStyle>
            <a:lvl1pPr>
              <a:defRPr>
                <a:cs typeface="Arial" charset="0"/>
              </a:defRPr>
            </a:lvl1pPr>
          </a:lstStyle>
          <a:p>
            <a:pPr>
              <a:defRPr/>
            </a:pPr>
            <a:endParaRPr lang="fr-FR"/>
          </a:p>
        </p:txBody>
      </p:sp>
      <p:sp>
        <p:nvSpPr>
          <p:cNvPr id="9" name="Slide Number Placeholder 5">
            <a:extLst>
              <a:ext uri="{FF2B5EF4-FFF2-40B4-BE49-F238E27FC236}"/>
            </a:extLst>
          </p:cNvPr>
          <p:cNvSpPr>
            <a:spLocks noGrp="1"/>
          </p:cNvSpPr>
          <p:nvPr>
            <p:ph type="sldNum" sz="quarter" idx="12"/>
          </p:nvPr>
        </p:nvSpPr>
        <p:spPr/>
        <p:txBody>
          <a:bodyPr/>
          <a:lstStyle>
            <a:lvl1pPr>
              <a:defRPr>
                <a:latin typeface="Arial" charset="0"/>
                <a:cs typeface="Arial" charset="0"/>
              </a:defRPr>
            </a:lvl1pPr>
          </a:lstStyle>
          <a:p>
            <a:pPr>
              <a:defRPr/>
            </a:pPr>
            <a:fld id="{E0FD5E00-C41B-4BE1-9785-BB10AC21B91C}" type="slidenum">
              <a:rPr lang="fr-FR" altLang="en-US"/>
              <a:pPr>
                <a:defRPr/>
              </a:pPr>
              <a:t>‹#›</a:t>
            </a:fld>
            <a:endParaRPr lang="fr-FR" altLang="en-US"/>
          </a:p>
        </p:txBody>
      </p:sp>
    </p:spTree>
    <p:extLst>
      <p:ext uri="{BB962C8B-B14F-4D97-AF65-F5344CB8AC3E}">
        <p14:creationId xmlns:p14="http://schemas.microsoft.com/office/powerpoint/2010/main" val="22973995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3">
            <a:extLst>
              <a:ext uri="{FF2B5EF4-FFF2-40B4-BE49-F238E27FC236}"/>
            </a:extLst>
          </p:cNvPr>
          <p:cNvSpPr>
            <a:spLocks noGrp="1"/>
          </p:cNvSpPr>
          <p:nvPr>
            <p:ph type="dt" sz="half" idx="10"/>
          </p:nvPr>
        </p:nvSpPr>
        <p:spPr/>
        <p:txBody>
          <a:bodyPr/>
          <a:lstStyle>
            <a:lvl1pPr>
              <a:defRPr>
                <a:cs typeface="Arial" charset="0"/>
              </a:defRPr>
            </a:lvl1pPr>
          </a:lstStyle>
          <a:p>
            <a:pPr>
              <a:defRPr/>
            </a:pPr>
            <a:fld id="{2E8121A1-F82A-44B6-84E6-6C8E5A3A4D2A}" type="datetimeFigureOut">
              <a:rPr lang="fr-FR"/>
              <a:pPr>
                <a:defRPr/>
              </a:pPr>
              <a:t>19/02/2021</a:t>
            </a:fld>
            <a:endParaRPr lang="fr-FR"/>
          </a:p>
        </p:txBody>
      </p:sp>
      <p:sp>
        <p:nvSpPr>
          <p:cNvPr id="4" name="Footer Placeholder 4">
            <a:extLst>
              <a:ext uri="{FF2B5EF4-FFF2-40B4-BE49-F238E27FC236}"/>
            </a:extLst>
          </p:cNvPr>
          <p:cNvSpPr>
            <a:spLocks noGrp="1"/>
          </p:cNvSpPr>
          <p:nvPr>
            <p:ph type="ftr" sz="quarter" idx="11"/>
          </p:nvPr>
        </p:nvSpPr>
        <p:spPr/>
        <p:txBody>
          <a:bodyPr/>
          <a:lstStyle>
            <a:lvl1pPr>
              <a:defRPr>
                <a:cs typeface="Arial" charset="0"/>
              </a:defRPr>
            </a:lvl1pPr>
          </a:lstStyle>
          <a:p>
            <a:pPr>
              <a:defRPr/>
            </a:pPr>
            <a:endParaRPr lang="fr-FR"/>
          </a:p>
        </p:txBody>
      </p:sp>
      <p:sp>
        <p:nvSpPr>
          <p:cNvPr id="5" name="Slide Number Placeholder 5">
            <a:extLst>
              <a:ext uri="{FF2B5EF4-FFF2-40B4-BE49-F238E27FC236}"/>
            </a:extLst>
          </p:cNvPr>
          <p:cNvSpPr>
            <a:spLocks noGrp="1"/>
          </p:cNvSpPr>
          <p:nvPr>
            <p:ph type="sldNum" sz="quarter" idx="12"/>
          </p:nvPr>
        </p:nvSpPr>
        <p:spPr/>
        <p:txBody>
          <a:bodyPr/>
          <a:lstStyle>
            <a:lvl1pPr>
              <a:defRPr>
                <a:latin typeface="Arial" charset="0"/>
                <a:cs typeface="Arial" charset="0"/>
              </a:defRPr>
            </a:lvl1pPr>
          </a:lstStyle>
          <a:p>
            <a:pPr>
              <a:defRPr/>
            </a:pPr>
            <a:fld id="{9ABAC664-3698-4EC4-87FF-611E94E966DB}" type="slidenum">
              <a:rPr lang="fr-FR" altLang="en-US"/>
              <a:pPr>
                <a:defRPr/>
              </a:pPr>
              <a:t>‹#›</a:t>
            </a:fld>
            <a:endParaRPr lang="fr-FR" altLang="en-US"/>
          </a:p>
        </p:txBody>
      </p:sp>
    </p:spTree>
    <p:extLst>
      <p:ext uri="{BB962C8B-B14F-4D97-AF65-F5344CB8AC3E}">
        <p14:creationId xmlns:p14="http://schemas.microsoft.com/office/powerpoint/2010/main" val="33091802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a:extLst>
              <a:ext uri="{FF2B5EF4-FFF2-40B4-BE49-F238E27FC236}"/>
            </a:extLst>
          </p:cNvPr>
          <p:cNvSpPr>
            <a:spLocks noGrp="1"/>
          </p:cNvSpPr>
          <p:nvPr>
            <p:ph type="dt" sz="half" idx="10"/>
          </p:nvPr>
        </p:nvSpPr>
        <p:spPr/>
        <p:txBody>
          <a:bodyPr/>
          <a:lstStyle>
            <a:lvl1pPr>
              <a:defRPr>
                <a:cs typeface="Arial" charset="0"/>
              </a:defRPr>
            </a:lvl1pPr>
          </a:lstStyle>
          <a:p>
            <a:pPr>
              <a:defRPr/>
            </a:pPr>
            <a:fld id="{10985210-DD7A-4840-A771-7AB895C475F8}" type="datetimeFigureOut">
              <a:rPr lang="fr-FR"/>
              <a:pPr>
                <a:defRPr/>
              </a:pPr>
              <a:t>19/02/2021</a:t>
            </a:fld>
            <a:endParaRPr lang="fr-FR"/>
          </a:p>
        </p:txBody>
      </p:sp>
      <p:sp>
        <p:nvSpPr>
          <p:cNvPr id="3" name="Footer Placeholder 4">
            <a:extLst>
              <a:ext uri="{FF2B5EF4-FFF2-40B4-BE49-F238E27FC236}"/>
            </a:extLst>
          </p:cNvPr>
          <p:cNvSpPr>
            <a:spLocks noGrp="1"/>
          </p:cNvSpPr>
          <p:nvPr>
            <p:ph type="ftr" sz="quarter" idx="11"/>
          </p:nvPr>
        </p:nvSpPr>
        <p:spPr/>
        <p:txBody>
          <a:bodyPr/>
          <a:lstStyle>
            <a:lvl1pPr>
              <a:defRPr>
                <a:cs typeface="Arial" charset="0"/>
              </a:defRPr>
            </a:lvl1pPr>
          </a:lstStyle>
          <a:p>
            <a:pPr>
              <a:defRPr/>
            </a:pPr>
            <a:endParaRPr lang="fr-FR"/>
          </a:p>
        </p:txBody>
      </p:sp>
      <p:sp>
        <p:nvSpPr>
          <p:cNvPr id="4" name="Slide Number Placeholder 5">
            <a:extLst>
              <a:ext uri="{FF2B5EF4-FFF2-40B4-BE49-F238E27FC236}"/>
            </a:extLst>
          </p:cNvPr>
          <p:cNvSpPr>
            <a:spLocks noGrp="1"/>
          </p:cNvSpPr>
          <p:nvPr>
            <p:ph type="sldNum" sz="quarter" idx="12"/>
          </p:nvPr>
        </p:nvSpPr>
        <p:spPr/>
        <p:txBody>
          <a:bodyPr/>
          <a:lstStyle>
            <a:lvl1pPr>
              <a:defRPr>
                <a:latin typeface="Arial" charset="0"/>
                <a:cs typeface="Arial" charset="0"/>
              </a:defRPr>
            </a:lvl1pPr>
          </a:lstStyle>
          <a:p>
            <a:pPr>
              <a:defRPr/>
            </a:pPr>
            <a:fld id="{9201615E-5124-4A51-96DC-80DB106FF0A2}" type="slidenum">
              <a:rPr lang="fr-FR" altLang="en-US"/>
              <a:pPr>
                <a:defRPr/>
              </a:pPr>
              <a:t>‹#›</a:t>
            </a:fld>
            <a:endParaRPr lang="fr-FR" altLang="en-US"/>
          </a:p>
        </p:txBody>
      </p:sp>
    </p:spTree>
    <p:extLst>
      <p:ext uri="{BB962C8B-B14F-4D97-AF65-F5344CB8AC3E}">
        <p14:creationId xmlns:p14="http://schemas.microsoft.com/office/powerpoint/2010/main" val="13131101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3">
            <a:extLst>
              <a:ext uri="{FF2B5EF4-FFF2-40B4-BE49-F238E27FC236}"/>
            </a:extLst>
          </p:cNvPr>
          <p:cNvSpPr>
            <a:spLocks noGrp="1"/>
          </p:cNvSpPr>
          <p:nvPr>
            <p:ph type="dt" sz="half" idx="10"/>
          </p:nvPr>
        </p:nvSpPr>
        <p:spPr/>
        <p:txBody>
          <a:bodyPr/>
          <a:lstStyle>
            <a:lvl1pPr>
              <a:defRPr>
                <a:cs typeface="Arial" charset="0"/>
              </a:defRPr>
            </a:lvl1pPr>
          </a:lstStyle>
          <a:p>
            <a:pPr>
              <a:defRPr/>
            </a:pPr>
            <a:fld id="{D248551F-A980-43AD-8293-305E0035349F}" type="datetimeFigureOut">
              <a:rPr lang="fr-FR"/>
              <a:pPr>
                <a:defRPr/>
              </a:pPr>
              <a:t>19/02/2021</a:t>
            </a:fld>
            <a:endParaRPr lang="fr-FR"/>
          </a:p>
        </p:txBody>
      </p:sp>
      <p:sp>
        <p:nvSpPr>
          <p:cNvPr id="6" name="Footer Placeholder 4">
            <a:extLst>
              <a:ext uri="{FF2B5EF4-FFF2-40B4-BE49-F238E27FC236}"/>
            </a:extLst>
          </p:cNvPr>
          <p:cNvSpPr>
            <a:spLocks noGrp="1"/>
          </p:cNvSpPr>
          <p:nvPr>
            <p:ph type="ftr" sz="quarter" idx="11"/>
          </p:nvPr>
        </p:nvSpPr>
        <p:spPr/>
        <p:txBody>
          <a:bodyPr/>
          <a:lstStyle>
            <a:lvl1pPr>
              <a:defRPr>
                <a:cs typeface="Arial" charset="0"/>
              </a:defRPr>
            </a:lvl1pPr>
          </a:lstStyle>
          <a:p>
            <a:pPr>
              <a:defRPr/>
            </a:pPr>
            <a:endParaRPr lang="fr-FR"/>
          </a:p>
        </p:txBody>
      </p:sp>
      <p:sp>
        <p:nvSpPr>
          <p:cNvPr id="7" name="Slide Number Placeholder 5">
            <a:extLst>
              <a:ext uri="{FF2B5EF4-FFF2-40B4-BE49-F238E27FC236}"/>
            </a:extLst>
          </p:cNvPr>
          <p:cNvSpPr>
            <a:spLocks noGrp="1"/>
          </p:cNvSpPr>
          <p:nvPr>
            <p:ph type="sldNum" sz="quarter" idx="12"/>
          </p:nvPr>
        </p:nvSpPr>
        <p:spPr/>
        <p:txBody>
          <a:bodyPr/>
          <a:lstStyle>
            <a:lvl1pPr>
              <a:defRPr>
                <a:latin typeface="Arial" charset="0"/>
                <a:cs typeface="Arial" charset="0"/>
              </a:defRPr>
            </a:lvl1pPr>
          </a:lstStyle>
          <a:p>
            <a:pPr>
              <a:defRPr/>
            </a:pPr>
            <a:fld id="{2933CC3F-FC6C-46CF-9FA4-46CEF52C18DE}" type="slidenum">
              <a:rPr lang="fr-FR" altLang="en-US"/>
              <a:pPr>
                <a:defRPr/>
              </a:pPr>
              <a:t>‹#›</a:t>
            </a:fld>
            <a:endParaRPr lang="fr-FR" altLang="en-US"/>
          </a:p>
        </p:txBody>
      </p:sp>
    </p:spTree>
    <p:extLst>
      <p:ext uri="{BB962C8B-B14F-4D97-AF65-F5344CB8AC3E}">
        <p14:creationId xmlns:p14="http://schemas.microsoft.com/office/powerpoint/2010/main" val="29000005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3">
            <a:extLst>
              <a:ext uri="{FF2B5EF4-FFF2-40B4-BE49-F238E27FC236}"/>
            </a:extLst>
          </p:cNvPr>
          <p:cNvSpPr>
            <a:spLocks noGrp="1"/>
          </p:cNvSpPr>
          <p:nvPr>
            <p:ph type="dt" sz="half" idx="10"/>
          </p:nvPr>
        </p:nvSpPr>
        <p:spPr/>
        <p:txBody>
          <a:bodyPr/>
          <a:lstStyle>
            <a:lvl1pPr>
              <a:defRPr>
                <a:cs typeface="Arial" charset="0"/>
              </a:defRPr>
            </a:lvl1pPr>
          </a:lstStyle>
          <a:p>
            <a:pPr>
              <a:defRPr/>
            </a:pPr>
            <a:fld id="{4D774920-D7D4-4B89-946B-F062B3DC39FA}" type="datetimeFigureOut">
              <a:rPr lang="fr-FR"/>
              <a:pPr>
                <a:defRPr/>
              </a:pPr>
              <a:t>19/02/2021</a:t>
            </a:fld>
            <a:endParaRPr lang="fr-FR"/>
          </a:p>
        </p:txBody>
      </p:sp>
      <p:sp>
        <p:nvSpPr>
          <p:cNvPr id="6" name="Footer Placeholder 4">
            <a:extLst>
              <a:ext uri="{FF2B5EF4-FFF2-40B4-BE49-F238E27FC236}"/>
            </a:extLst>
          </p:cNvPr>
          <p:cNvSpPr>
            <a:spLocks noGrp="1"/>
          </p:cNvSpPr>
          <p:nvPr>
            <p:ph type="ftr" sz="quarter" idx="11"/>
          </p:nvPr>
        </p:nvSpPr>
        <p:spPr/>
        <p:txBody>
          <a:bodyPr/>
          <a:lstStyle>
            <a:lvl1pPr>
              <a:defRPr>
                <a:cs typeface="Arial" charset="0"/>
              </a:defRPr>
            </a:lvl1pPr>
          </a:lstStyle>
          <a:p>
            <a:pPr>
              <a:defRPr/>
            </a:pPr>
            <a:endParaRPr lang="fr-FR"/>
          </a:p>
        </p:txBody>
      </p:sp>
      <p:sp>
        <p:nvSpPr>
          <p:cNvPr id="7" name="Slide Number Placeholder 5">
            <a:extLst>
              <a:ext uri="{FF2B5EF4-FFF2-40B4-BE49-F238E27FC236}"/>
            </a:extLst>
          </p:cNvPr>
          <p:cNvSpPr>
            <a:spLocks noGrp="1"/>
          </p:cNvSpPr>
          <p:nvPr>
            <p:ph type="sldNum" sz="quarter" idx="12"/>
          </p:nvPr>
        </p:nvSpPr>
        <p:spPr/>
        <p:txBody>
          <a:bodyPr/>
          <a:lstStyle>
            <a:lvl1pPr>
              <a:defRPr>
                <a:latin typeface="Arial" charset="0"/>
                <a:cs typeface="Arial" charset="0"/>
              </a:defRPr>
            </a:lvl1pPr>
          </a:lstStyle>
          <a:p>
            <a:pPr>
              <a:defRPr/>
            </a:pPr>
            <a:fld id="{322FC9E9-AEC3-4C36-8026-66943623B573}" type="slidenum">
              <a:rPr lang="fr-FR" altLang="en-US"/>
              <a:pPr>
                <a:defRPr/>
              </a:pPr>
              <a:t>‹#›</a:t>
            </a:fld>
            <a:endParaRPr lang="fr-FR" altLang="en-US"/>
          </a:p>
        </p:txBody>
      </p:sp>
    </p:spTree>
    <p:extLst>
      <p:ext uri="{BB962C8B-B14F-4D97-AF65-F5344CB8AC3E}">
        <p14:creationId xmlns:p14="http://schemas.microsoft.com/office/powerpoint/2010/main" val="19575492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a:extLst>
              <a:ext uri="{FF2B5EF4-FFF2-40B4-BE49-F238E27FC236}"/>
            </a:extLst>
          </p:cNvPr>
          <p:cNvSpPr>
            <a:spLocks noGrp="1"/>
          </p:cNvSpPr>
          <p:nvPr>
            <p:ph type="dt" sz="half" idx="10"/>
          </p:nvPr>
        </p:nvSpPr>
        <p:spPr/>
        <p:txBody>
          <a:bodyPr/>
          <a:lstStyle>
            <a:lvl1pPr>
              <a:defRPr>
                <a:cs typeface="Arial" charset="0"/>
              </a:defRPr>
            </a:lvl1pPr>
          </a:lstStyle>
          <a:p>
            <a:pPr>
              <a:defRPr/>
            </a:pPr>
            <a:fld id="{08B40C4C-0BFF-4332-A721-AFC1FF2B85B7}" type="datetimeFigureOut">
              <a:rPr lang="fr-FR"/>
              <a:pPr>
                <a:defRPr/>
              </a:pPr>
              <a:t>19/02/2021</a:t>
            </a:fld>
            <a:endParaRPr lang="fr-FR"/>
          </a:p>
        </p:txBody>
      </p:sp>
      <p:sp>
        <p:nvSpPr>
          <p:cNvPr id="5" name="Footer Placeholder 4">
            <a:extLst>
              <a:ext uri="{FF2B5EF4-FFF2-40B4-BE49-F238E27FC236}"/>
            </a:extLst>
          </p:cNvPr>
          <p:cNvSpPr>
            <a:spLocks noGrp="1"/>
          </p:cNvSpPr>
          <p:nvPr>
            <p:ph type="ftr" sz="quarter" idx="11"/>
          </p:nvPr>
        </p:nvSpPr>
        <p:spPr/>
        <p:txBody>
          <a:bodyPr/>
          <a:lstStyle>
            <a:lvl1pPr>
              <a:defRPr>
                <a:cs typeface="Arial" charset="0"/>
              </a:defRPr>
            </a:lvl1pPr>
          </a:lstStyle>
          <a:p>
            <a:pPr>
              <a:defRPr/>
            </a:pPr>
            <a:endParaRPr lang="fr-FR"/>
          </a:p>
        </p:txBody>
      </p:sp>
      <p:sp>
        <p:nvSpPr>
          <p:cNvPr id="6" name="Slide Number Placeholder 5">
            <a:extLst>
              <a:ext uri="{FF2B5EF4-FFF2-40B4-BE49-F238E27FC236}"/>
            </a:extLst>
          </p:cNvPr>
          <p:cNvSpPr>
            <a:spLocks noGrp="1"/>
          </p:cNvSpPr>
          <p:nvPr>
            <p:ph type="sldNum" sz="quarter" idx="12"/>
          </p:nvPr>
        </p:nvSpPr>
        <p:spPr/>
        <p:txBody>
          <a:bodyPr/>
          <a:lstStyle>
            <a:lvl1pPr>
              <a:defRPr>
                <a:latin typeface="Arial" charset="0"/>
                <a:cs typeface="Arial" charset="0"/>
              </a:defRPr>
            </a:lvl1pPr>
          </a:lstStyle>
          <a:p>
            <a:pPr>
              <a:defRPr/>
            </a:pPr>
            <a:fld id="{DD2AFE25-AB22-4DA7-9257-57E21D6D4DEF}" type="slidenum">
              <a:rPr lang="fr-FR" altLang="en-US"/>
              <a:pPr>
                <a:defRPr/>
              </a:pPr>
              <a:t>‹#›</a:t>
            </a:fld>
            <a:endParaRPr lang="fr-FR" altLang="en-US"/>
          </a:p>
        </p:txBody>
      </p:sp>
    </p:spTree>
    <p:extLst>
      <p:ext uri="{BB962C8B-B14F-4D97-AF65-F5344CB8AC3E}">
        <p14:creationId xmlns:p14="http://schemas.microsoft.com/office/powerpoint/2010/main" val="29853103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a:extLst>
              <a:ext uri="{FF2B5EF4-FFF2-40B4-BE49-F238E27FC236}"/>
            </a:extLst>
          </p:cNvPr>
          <p:cNvSpPr>
            <a:spLocks noGrp="1"/>
          </p:cNvSpPr>
          <p:nvPr>
            <p:ph type="dt" sz="half" idx="10"/>
          </p:nvPr>
        </p:nvSpPr>
        <p:spPr/>
        <p:txBody>
          <a:bodyPr/>
          <a:lstStyle>
            <a:lvl1pPr>
              <a:defRPr>
                <a:cs typeface="Arial" charset="0"/>
              </a:defRPr>
            </a:lvl1pPr>
          </a:lstStyle>
          <a:p>
            <a:pPr>
              <a:defRPr/>
            </a:pPr>
            <a:fld id="{1E3CD90E-C598-46FD-86E2-E64F0ED3D227}" type="datetimeFigureOut">
              <a:rPr lang="fr-FR"/>
              <a:pPr>
                <a:defRPr/>
              </a:pPr>
              <a:t>19/02/2021</a:t>
            </a:fld>
            <a:endParaRPr lang="fr-FR"/>
          </a:p>
        </p:txBody>
      </p:sp>
      <p:sp>
        <p:nvSpPr>
          <p:cNvPr id="5" name="Footer Placeholder 4">
            <a:extLst>
              <a:ext uri="{FF2B5EF4-FFF2-40B4-BE49-F238E27FC236}"/>
            </a:extLst>
          </p:cNvPr>
          <p:cNvSpPr>
            <a:spLocks noGrp="1"/>
          </p:cNvSpPr>
          <p:nvPr>
            <p:ph type="ftr" sz="quarter" idx="11"/>
          </p:nvPr>
        </p:nvSpPr>
        <p:spPr/>
        <p:txBody>
          <a:bodyPr/>
          <a:lstStyle>
            <a:lvl1pPr>
              <a:defRPr>
                <a:cs typeface="Arial" charset="0"/>
              </a:defRPr>
            </a:lvl1pPr>
          </a:lstStyle>
          <a:p>
            <a:pPr>
              <a:defRPr/>
            </a:pPr>
            <a:endParaRPr lang="fr-FR"/>
          </a:p>
        </p:txBody>
      </p:sp>
      <p:sp>
        <p:nvSpPr>
          <p:cNvPr id="6" name="Slide Number Placeholder 5">
            <a:extLst>
              <a:ext uri="{FF2B5EF4-FFF2-40B4-BE49-F238E27FC236}"/>
            </a:extLst>
          </p:cNvPr>
          <p:cNvSpPr>
            <a:spLocks noGrp="1"/>
          </p:cNvSpPr>
          <p:nvPr>
            <p:ph type="sldNum" sz="quarter" idx="12"/>
          </p:nvPr>
        </p:nvSpPr>
        <p:spPr/>
        <p:txBody>
          <a:bodyPr/>
          <a:lstStyle>
            <a:lvl1pPr>
              <a:defRPr>
                <a:latin typeface="Arial" charset="0"/>
                <a:cs typeface="Arial" charset="0"/>
              </a:defRPr>
            </a:lvl1pPr>
          </a:lstStyle>
          <a:p>
            <a:pPr>
              <a:defRPr/>
            </a:pPr>
            <a:fld id="{CEB25FB8-D4A2-41FD-96D8-D59DDA51AC29}" type="slidenum">
              <a:rPr lang="fr-FR" altLang="en-US"/>
              <a:pPr>
                <a:defRPr/>
              </a:pPr>
              <a:t>‹#›</a:t>
            </a:fld>
            <a:endParaRPr lang="fr-FR" altLang="en-US"/>
          </a:p>
        </p:txBody>
      </p:sp>
    </p:spTree>
    <p:extLst>
      <p:ext uri="{BB962C8B-B14F-4D97-AF65-F5344CB8AC3E}">
        <p14:creationId xmlns:p14="http://schemas.microsoft.com/office/powerpoint/2010/main" val="317078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9CE0B-B2E9-40F8-9E38-B9440000D0E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061356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632D6-6954-43E3-A558-CD139FBEEE7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01975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Arial" charset="0"/>
              </a:defRPr>
            </a:lvl1pPr>
          </a:lstStyle>
          <a:p>
            <a:pPr fontAlgn="base">
              <a:spcBef>
                <a:spcPct val="0"/>
              </a:spcBef>
              <a:spcAft>
                <a:spcPct val="0"/>
              </a:spcAft>
              <a:defRPr/>
            </a:pPr>
            <a:fld id="{F8FA613F-B311-4C36-B91D-7AD5BA7FBE6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extLst>
      <p:ext uri="{BB962C8B-B14F-4D97-AF65-F5344CB8AC3E}">
        <p14:creationId xmlns:p14="http://schemas.microsoft.com/office/powerpoint/2010/main" val="1244396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Arial" charset="0"/>
              </a:defRPr>
            </a:lvl1pPr>
          </a:lstStyle>
          <a:p>
            <a:pPr fontAlgn="base">
              <a:spcBef>
                <a:spcPct val="0"/>
              </a:spcBef>
              <a:spcAft>
                <a:spcPct val="0"/>
              </a:spcAft>
              <a:defRPr/>
            </a:pPr>
            <a:fld id="{F8FA613F-B311-4C36-B91D-7AD5BA7FBE6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extLst>
      <p:ext uri="{BB962C8B-B14F-4D97-AF65-F5344CB8AC3E}">
        <p14:creationId xmlns:p14="http://schemas.microsoft.com/office/powerpoint/2010/main" val="23742854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Arial" charset="0"/>
              </a:defRPr>
            </a:lvl1pPr>
          </a:lstStyle>
          <a:p>
            <a:pPr fontAlgn="base">
              <a:spcBef>
                <a:spcPct val="0"/>
              </a:spcBef>
              <a:spcAft>
                <a:spcPct val="0"/>
              </a:spcAft>
              <a:defRPr/>
            </a:pPr>
            <a:fld id="{F8FA613F-B311-4C36-B91D-7AD5BA7FBE6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extLst>
      <p:ext uri="{BB962C8B-B14F-4D97-AF65-F5344CB8AC3E}">
        <p14:creationId xmlns:p14="http://schemas.microsoft.com/office/powerpoint/2010/main" val="17055889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Arial" charset="0"/>
              </a:defRPr>
            </a:lvl1pPr>
          </a:lstStyle>
          <a:p>
            <a:pPr fontAlgn="base">
              <a:spcBef>
                <a:spcPct val="0"/>
              </a:spcBef>
              <a:spcAft>
                <a:spcPct val="0"/>
              </a:spcAft>
              <a:defRPr/>
            </a:pPr>
            <a:fld id="{F8FA613F-B311-4C36-B91D-7AD5BA7FBE6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extLst>
      <p:ext uri="{BB962C8B-B14F-4D97-AF65-F5344CB8AC3E}">
        <p14:creationId xmlns:p14="http://schemas.microsoft.com/office/powerpoint/2010/main" val="10357267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Arial" charset="0"/>
              </a:defRPr>
            </a:lvl1pPr>
          </a:lstStyle>
          <a:p>
            <a:pPr fontAlgn="base">
              <a:spcBef>
                <a:spcPct val="0"/>
              </a:spcBef>
              <a:spcAft>
                <a:spcPct val="0"/>
              </a:spcAft>
              <a:defRPr/>
            </a:pPr>
            <a:fld id="{F8FA613F-B311-4C36-B91D-7AD5BA7FBE6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extLst>
      <p:ext uri="{BB962C8B-B14F-4D97-AF65-F5344CB8AC3E}">
        <p14:creationId xmlns:p14="http://schemas.microsoft.com/office/powerpoint/2010/main" val="14802562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Arial" charset="0"/>
              </a:defRPr>
            </a:lvl1pPr>
          </a:lstStyle>
          <a:p>
            <a:pPr fontAlgn="base">
              <a:spcBef>
                <a:spcPct val="0"/>
              </a:spcBef>
              <a:spcAft>
                <a:spcPct val="0"/>
              </a:spcAft>
              <a:defRPr/>
            </a:pPr>
            <a:fld id="{F8FA613F-B311-4C36-B91D-7AD5BA7FBE6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extLst>
      <p:ext uri="{BB962C8B-B14F-4D97-AF65-F5344CB8AC3E}">
        <p14:creationId xmlns:p14="http://schemas.microsoft.com/office/powerpoint/2010/main" val="23409617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Modifiez le style du titre</a:t>
            </a:r>
            <a:endParaRPr lang="en-US" altLang="en-US" smtClean="0"/>
          </a:p>
        </p:txBody>
      </p:sp>
      <p:sp>
        <p:nvSpPr>
          <p:cNvPr id="2051"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Modifier les styles du texte du masque
Deuxième niveau
Troisième niveau
Quatrième niveau
Cinquième niveau</a:t>
            </a:r>
            <a:endParaRPr lang="en-US" altLang="en-US" smtClean="0"/>
          </a:p>
        </p:txBody>
      </p:sp>
      <p:sp>
        <p:nvSpPr>
          <p:cNvPr id="4" name="Date Placeholder 3">
            <a:extLst>
              <a:ext uri="{FF2B5EF4-FFF2-40B4-BE49-F238E27FC236}"/>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9F2D3F45-2B08-40BF-8D55-B8E3223D1DF1}" type="datetimeFigureOut">
              <a:rPr lang="fr-FR"/>
              <a:pPr>
                <a:defRPr/>
              </a:pPr>
              <a:t>19/02/2021</a:t>
            </a:fld>
            <a:endParaRPr lang="fr-FR"/>
          </a:p>
        </p:txBody>
      </p:sp>
      <p:sp>
        <p:nvSpPr>
          <p:cNvPr id="5" name="Footer Placeholder 4">
            <a:extLst>
              <a:ext uri="{FF2B5EF4-FFF2-40B4-BE49-F238E27FC236}"/>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fr-FR"/>
          </a:p>
        </p:txBody>
      </p:sp>
      <p:sp>
        <p:nvSpPr>
          <p:cNvPr id="6" name="Slide Number Placeholder 5">
            <a:extLst>
              <a:ext uri="{FF2B5EF4-FFF2-40B4-BE49-F238E27FC236}"/>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cs typeface="+mn-cs"/>
              </a:defRPr>
            </a:lvl1pPr>
          </a:lstStyle>
          <a:p>
            <a:pPr fontAlgn="base">
              <a:spcBef>
                <a:spcPct val="0"/>
              </a:spcBef>
              <a:spcAft>
                <a:spcPct val="0"/>
              </a:spcAft>
              <a:defRPr/>
            </a:pPr>
            <a:fld id="{8B3EC22C-48F5-43C5-A1D3-33191D5B57D5}" type="slidenum">
              <a:rPr lang="fr-FR" altLang="en-US"/>
              <a:pPr fontAlgn="base">
                <a:spcBef>
                  <a:spcPct val="0"/>
                </a:spcBef>
                <a:spcAft>
                  <a:spcPct val="0"/>
                </a:spcAft>
                <a:defRPr/>
              </a:pPr>
              <a:t>‹#›</a:t>
            </a:fld>
            <a:endParaRPr lang="fr-FR" altLang="en-US"/>
          </a:p>
        </p:txBody>
      </p:sp>
    </p:spTree>
    <p:extLst>
      <p:ext uri="{BB962C8B-B14F-4D97-AF65-F5344CB8AC3E}">
        <p14:creationId xmlns:p14="http://schemas.microsoft.com/office/powerpoint/2010/main" val="28603202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4.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18" Type="http://schemas.openxmlformats.org/officeDocument/2006/relationships/image" Target="../media/image39.jpeg"/><Relationship Id="rId3" Type="http://schemas.openxmlformats.org/officeDocument/2006/relationships/image" Target="../media/image24.jpeg"/><Relationship Id="rId21" Type="http://schemas.openxmlformats.org/officeDocument/2006/relationships/image" Target="../media/image42.jpeg"/><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38.jpeg"/><Relationship Id="rId2" Type="http://schemas.openxmlformats.org/officeDocument/2006/relationships/notesSlide" Target="../notesSlides/notesSlide1.xml"/><Relationship Id="rId16" Type="http://schemas.openxmlformats.org/officeDocument/2006/relationships/image" Target="../media/image37.jpeg"/><Relationship Id="rId20" Type="http://schemas.openxmlformats.org/officeDocument/2006/relationships/image" Target="../media/image41.jpeg"/><Relationship Id="rId1" Type="http://schemas.openxmlformats.org/officeDocument/2006/relationships/slideLayout" Target="../slideLayouts/slideLayout68.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jpeg"/><Relationship Id="rId19" Type="http://schemas.openxmlformats.org/officeDocument/2006/relationships/image" Target="../media/image40.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jpeg"/><Relationship Id="rId2" Type="http://schemas.openxmlformats.org/officeDocument/2006/relationships/image" Target="../media/image24.jpeg"/><Relationship Id="rId16" Type="http://schemas.openxmlformats.org/officeDocument/2006/relationships/image" Target="../media/image38.jpeg"/><Relationship Id="rId20" Type="http://schemas.openxmlformats.org/officeDocument/2006/relationships/image" Target="../media/image42.jpeg"/><Relationship Id="rId1" Type="http://schemas.openxmlformats.org/officeDocument/2006/relationships/slideLayout" Target="../slideLayouts/slideLayout68.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eg"/><Relationship Id="rId19" Type="http://schemas.openxmlformats.org/officeDocument/2006/relationships/image" Target="../media/image41.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8.png"/><Relationship Id="rId3" Type="http://schemas.openxmlformats.org/officeDocument/2006/relationships/image" Target="../media/image44.png"/><Relationship Id="rId7" Type="http://schemas.openxmlformats.org/officeDocument/2006/relationships/image" Target="../media/image50.png"/><Relationship Id="rId12"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49.png"/><Relationship Id="rId11" Type="http://schemas.openxmlformats.org/officeDocument/2006/relationships/image" Target="../media/image56.jpeg"/><Relationship Id="rId5" Type="http://schemas.openxmlformats.org/officeDocument/2006/relationships/image" Target="../media/image54.png"/><Relationship Id="rId10" Type="http://schemas.openxmlformats.org/officeDocument/2006/relationships/image" Target="../media/image55.jpeg"/><Relationship Id="rId4" Type="http://schemas.openxmlformats.org/officeDocument/2006/relationships/image" Target="../media/image45.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44.png"/><Relationship Id="rId7" Type="http://schemas.openxmlformats.org/officeDocument/2006/relationships/image" Target="../media/image52.png"/><Relationship Id="rId12"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67.xml"/><Relationship Id="rId6" Type="http://schemas.openxmlformats.org/officeDocument/2006/relationships/image" Target="../media/image50.png"/><Relationship Id="rId11" Type="http://schemas.openxmlformats.org/officeDocument/2006/relationships/image" Target="../media/image62.jpeg"/><Relationship Id="rId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59.png"/><Relationship Id="rId9" Type="http://schemas.openxmlformats.org/officeDocument/2006/relationships/image" Target="../media/image61.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s://commons.wikimedia.org/wiki/File:PET_Bottle_Water.jpg" TargetMode="External"/><Relationship Id="rId3" Type="http://schemas.openxmlformats.org/officeDocument/2006/relationships/image" Target="../media/image44.png"/><Relationship Id="rId7" Type="http://schemas.openxmlformats.org/officeDocument/2006/relationships/image" Target="../media/image50.png"/><Relationship Id="rId12"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67.xml"/><Relationship Id="rId6" Type="http://schemas.openxmlformats.org/officeDocument/2006/relationships/image" Target="../media/image49.png"/><Relationship Id="rId11" Type="http://schemas.openxmlformats.org/officeDocument/2006/relationships/image" Target="../media/image66.png"/><Relationship Id="rId5" Type="http://schemas.openxmlformats.org/officeDocument/2006/relationships/image" Target="../media/image64.pn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4.png"/><Relationship Id="rId7" Type="http://schemas.openxmlformats.org/officeDocument/2006/relationships/image" Target="../media/image50.png"/><Relationship Id="rId12"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49.png"/><Relationship Id="rId11" Type="http://schemas.openxmlformats.org/officeDocument/2006/relationships/image" Target="../media/image70.jpeg"/><Relationship Id="rId5" Type="http://schemas.openxmlformats.org/officeDocument/2006/relationships/image" Target="../media/image68.png"/><Relationship Id="rId10" Type="http://schemas.openxmlformats.org/officeDocument/2006/relationships/image" Target="../media/image69.jpeg"/><Relationship Id="rId4" Type="http://schemas.openxmlformats.org/officeDocument/2006/relationships/image" Target="../media/image45.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6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0.jpeg"/><Relationship Id="rId7"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81.jpeg"/><Relationship Id="rId5" Type="http://schemas.openxmlformats.org/officeDocument/2006/relationships/image" Target="../media/image50.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3.emf"/><Relationship Id="rId7"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6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17.xml"/><Relationship Id="rId1" Type="http://schemas.openxmlformats.org/officeDocument/2006/relationships/slideLayout" Target="../slideLayouts/slideLayout68.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51.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2"/>
          <p:cNvSpPr>
            <a:spLocks noGrp="1"/>
          </p:cNvSpPr>
          <p:nvPr>
            <p:ph type="subTitle" idx="1"/>
          </p:nvPr>
        </p:nvSpPr>
        <p:spPr>
          <a:xfrm>
            <a:off x="0" y="0"/>
            <a:ext cx="9144000" cy="6858000"/>
          </a:xfrm>
          <a:solidFill>
            <a:srgbClr val="8009F7"/>
          </a:solidFill>
        </p:spPr>
        <p:txBody>
          <a:bodyPr/>
          <a:lstStyle/>
          <a:p>
            <a:endParaRPr lang="en-GB" altLang="en-US" sz="8800" dirty="0" smtClean="0">
              <a:latin typeface="Comic Sans MS" pitchFamily="66" charset="0"/>
            </a:endParaRPr>
          </a:p>
          <a:p>
            <a:r>
              <a:rPr lang="en-GB" altLang="en-US" sz="8800" dirty="0" smtClean="0">
                <a:latin typeface="Comic Sans MS" pitchFamily="66" charset="0"/>
              </a:rPr>
              <a:t>Tuesday </a:t>
            </a:r>
          </a:p>
          <a:p>
            <a:endParaRPr lang="en-GB" altLang="en-US" dirty="0" smtClean="0">
              <a:latin typeface="Cooper Black" pitchFamily="18" charset="0"/>
            </a:endParaRPr>
          </a:p>
          <a:p>
            <a:endParaRPr lang="en-GB" altLang="en-US" dirty="0" smtClean="0">
              <a:latin typeface="Cooper Black" pitchFamily="18" charset="0"/>
            </a:endParaRPr>
          </a:p>
        </p:txBody>
      </p:sp>
      <p:sp>
        <p:nvSpPr>
          <p:cNvPr id="14339" name="AutoShape 6" descr="2Q=="/>
          <p:cNvSpPr>
            <a:spLocks noChangeAspect="1" noChangeArrowheads="1"/>
          </p:cNvSpPr>
          <p:nvPr/>
        </p:nvSpPr>
        <p:spPr bwMode="auto">
          <a:xfrm>
            <a:off x="155575" y="46038"/>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14340" name="AutoShape 8" descr="Z"/>
          <p:cNvSpPr>
            <a:spLocks noChangeAspect="1" noChangeArrowheads="1"/>
          </p:cNvSpPr>
          <p:nvPr/>
        </p:nvSpPr>
        <p:spPr bwMode="auto">
          <a:xfrm>
            <a:off x="155575" y="46038"/>
            <a:ext cx="44196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base">
              <a:spcBef>
                <a:spcPct val="0"/>
              </a:spcBef>
              <a:spcAft>
                <a:spcPct val="0"/>
              </a:spcAft>
              <a:buFontTx/>
              <a:buNone/>
            </a:pPr>
            <a:endParaRPr lang="en-US" altLang="en-US" sz="1800">
              <a:solidFill>
                <a:srgbClr val="000000"/>
              </a:solidFill>
            </a:endParaRPr>
          </a:p>
        </p:txBody>
      </p:sp>
    </p:spTree>
    <p:extLst>
      <p:ext uri="{BB962C8B-B14F-4D97-AF65-F5344CB8AC3E}">
        <p14:creationId xmlns:p14="http://schemas.microsoft.com/office/powerpoint/2010/main" val="815079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l="7561" t="19531" r="26825" b="19560"/>
          <a:stretch>
            <a:fillRect/>
          </a:stretch>
        </p:blipFill>
        <p:spPr bwMode="auto">
          <a:xfrm>
            <a:off x="0" y="1341438"/>
            <a:ext cx="9144000" cy="551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5"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rainforest,</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nobody felled a single tree.</a:t>
            </a:r>
          </a:p>
        </p:txBody>
      </p:sp>
    </p:spTree>
    <p:extLst>
      <p:ext uri="{BB962C8B-B14F-4D97-AF65-F5344CB8AC3E}">
        <p14:creationId xmlns:p14="http://schemas.microsoft.com/office/powerpoint/2010/main" val="4127829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2">
            <a:extLst>
              <a:ext uri="{28A0092B-C50C-407E-A947-70E740481C1C}">
                <a14:useLocalDpi xmlns:a14="http://schemas.microsoft.com/office/drawing/2010/main" val="0"/>
              </a:ext>
            </a:extLst>
          </a:blip>
          <a:srcRect l="7625" t="19438" r="27046" b="19398"/>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TextBox 4"/>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an elephant,</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nobody stole my ivory.</a:t>
            </a:r>
          </a:p>
        </p:txBody>
      </p:sp>
    </p:spTree>
    <p:extLst>
      <p:ext uri="{BB962C8B-B14F-4D97-AF65-F5344CB8AC3E}">
        <p14:creationId xmlns:p14="http://schemas.microsoft.com/office/powerpoint/2010/main" val="3891687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l="7625" t="19443" r="27100" b="19556"/>
          <a:stretch>
            <a:fillRect/>
          </a:stretch>
        </p:blipFill>
        <p:spPr bwMode="auto">
          <a:xfrm>
            <a:off x="0" y="1268413"/>
            <a:ext cx="9144000"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3"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panda,</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took my territory.</a:t>
            </a:r>
          </a:p>
        </p:txBody>
      </p:sp>
    </p:spTree>
    <p:extLst>
      <p:ext uri="{BB962C8B-B14F-4D97-AF65-F5344CB8AC3E}">
        <p14:creationId xmlns:p14="http://schemas.microsoft.com/office/powerpoint/2010/main" val="2343588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l="7513" t="19518" r="26976" b="19501"/>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7" name="TextBox 4"/>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an island,</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ever discovered me.</a:t>
            </a:r>
          </a:p>
        </p:txBody>
      </p:sp>
    </p:spTree>
    <p:extLst>
      <p:ext uri="{BB962C8B-B14F-4D97-AF65-F5344CB8AC3E}">
        <p14:creationId xmlns:p14="http://schemas.microsoft.com/office/powerpoint/2010/main" val="2222102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62"/>
            <a:ext cx="9144000" cy="687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671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ubtitle 2"/>
          <p:cNvSpPr>
            <a:spLocks noGrp="1"/>
          </p:cNvSpPr>
          <p:nvPr>
            <p:ph type="subTitle" idx="1"/>
          </p:nvPr>
        </p:nvSpPr>
        <p:spPr>
          <a:xfrm>
            <a:off x="0" y="0"/>
            <a:ext cx="9144000" cy="6858000"/>
          </a:xfrm>
          <a:solidFill>
            <a:srgbClr val="FFC000"/>
          </a:solidFill>
        </p:spPr>
        <p:txBody>
          <a:bodyPr/>
          <a:lstStyle/>
          <a:p>
            <a:pPr algn="l"/>
            <a:r>
              <a:rPr lang="en-GB" altLang="en-US" sz="2000" dirty="0" smtClean="0">
                <a:latin typeface="Arial Rounded MT Bold" pitchFamily="34" charset="0"/>
              </a:rPr>
              <a:t>Tuesday </a:t>
            </a:r>
          </a:p>
          <a:p>
            <a:pPr algn="l"/>
            <a:r>
              <a:rPr lang="en-GB" altLang="en-US" sz="2000" dirty="0" smtClean="0">
                <a:latin typeface="Arial Rounded MT Bold" pitchFamily="34" charset="0"/>
              </a:rPr>
              <a:t>Task 1 – </a:t>
            </a:r>
            <a:r>
              <a:rPr lang="en-GB" altLang="en-US" sz="2000" dirty="0">
                <a:latin typeface="Arial Rounded MT Bold" pitchFamily="34" charset="0"/>
              </a:rPr>
              <a:t>read Clean Air then produce a poster about the effects of air pollution (there are lots of lovely examples on Google </a:t>
            </a:r>
            <a:r>
              <a:rPr lang="en-GB" altLang="en-US" sz="2000" dirty="0" smtClean="0">
                <a:latin typeface="Arial Rounded MT Bold" pitchFamily="34" charset="0"/>
              </a:rPr>
              <a:t>images as well as the ones on slide 20)</a:t>
            </a:r>
          </a:p>
          <a:p>
            <a:pPr algn="l"/>
            <a:endParaRPr lang="en-GB" altLang="en-US" sz="1200" dirty="0">
              <a:latin typeface="Arial Rounded MT Bold" pitchFamily="34" charset="0"/>
            </a:endParaRPr>
          </a:p>
          <a:p>
            <a:pPr algn="l"/>
            <a:r>
              <a:rPr lang="en-GB" altLang="en-US" sz="2000" dirty="0" smtClean="0">
                <a:latin typeface="Arial Rounded MT Bold" pitchFamily="34" charset="0"/>
              </a:rPr>
              <a:t>Task 2 - to </a:t>
            </a:r>
            <a:r>
              <a:rPr lang="en-GB" altLang="en-US" sz="2000" dirty="0">
                <a:latin typeface="Arial Rounded MT Bold" pitchFamily="34" charset="0"/>
              </a:rPr>
              <a:t>create a grouped bar graph (we have done these in class before – I will put an example on slide </a:t>
            </a:r>
            <a:r>
              <a:rPr lang="en-GB" altLang="en-US" sz="2000" dirty="0" smtClean="0">
                <a:latin typeface="Arial Rounded MT Bold" pitchFamily="34" charset="0"/>
              </a:rPr>
              <a:t>21)  Using your data collected when counting vehicles, input </a:t>
            </a:r>
            <a:r>
              <a:rPr lang="en-GB" altLang="en-US" sz="2000" dirty="0">
                <a:latin typeface="Arial Rounded MT Bold" pitchFamily="34" charset="0"/>
              </a:rPr>
              <a:t>your information in a grouped bar graph, remembering to label the axes.  Once you have done that, answer the questions on slide </a:t>
            </a:r>
            <a:r>
              <a:rPr lang="en-GB" altLang="en-US" sz="2000" dirty="0" smtClean="0">
                <a:latin typeface="Arial Rounded MT Bold" pitchFamily="34" charset="0"/>
              </a:rPr>
              <a:t>22</a:t>
            </a:r>
          </a:p>
          <a:p>
            <a:pPr algn="l"/>
            <a:endParaRPr lang="en-GB" altLang="en-US" sz="1200" dirty="0">
              <a:latin typeface="Arial Rounded MT Bold" pitchFamily="34" charset="0"/>
            </a:endParaRPr>
          </a:p>
          <a:p>
            <a:pPr algn="l"/>
            <a:r>
              <a:rPr lang="en-GB" altLang="en-US" sz="2000" dirty="0" smtClean="0">
                <a:latin typeface="Arial Rounded MT Bold" pitchFamily="34" charset="0"/>
              </a:rPr>
              <a:t>Task 3 - </a:t>
            </a:r>
            <a:r>
              <a:rPr lang="en-GB" altLang="en-US" sz="2000" dirty="0">
                <a:latin typeface="Arial Rounded MT Bold" pitchFamily="34" charset="0"/>
              </a:rPr>
              <a:t>read The Science of Plastic </a:t>
            </a:r>
            <a:r>
              <a:rPr lang="en-GB" altLang="en-US" sz="2000" dirty="0" smtClean="0">
                <a:latin typeface="Arial Rounded MT Bold" pitchFamily="34" charset="0"/>
              </a:rPr>
              <a:t>(slides 23 to 42) to </a:t>
            </a:r>
            <a:r>
              <a:rPr lang="en-GB" altLang="en-US" sz="2000" dirty="0">
                <a:latin typeface="Arial Rounded MT Bold" pitchFamily="34" charset="0"/>
              </a:rPr>
              <a:t>get an understanding of plastic, then I would like you to choose 4 marine animals and research how they have been affected by plastics.  Produce a non-chronological report with your findings, remember to include </a:t>
            </a:r>
            <a:r>
              <a:rPr lang="en-GB" altLang="en-US" sz="2000" dirty="0" smtClean="0">
                <a:latin typeface="Arial Rounded MT Bold" pitchFamily="34" charset="0"/>
              </a:rPr>
              <a:t>sub-headings </a:t>
            </a:r>
            <a:r>
              <a:rPr lang="en-GB" altLang="en-US" sz="2000" dirty="0">
                <a:latin typeface="Arial Rounded MT Bold" pitchFamily="34" charset="0"/>
              </a:rPr>
              <a:t>and images.  For the final paragraph, state what we could do to reduce/prevent this from happening. </a:t>
            </a:r>
          </a:p>
          <a:p>
            <a:pPr algn="l"/>
            <a:endParaRPr lang="en-GB" altLang="en-US" sz="1200" dirty="0" smtClean="0">
              <a:latin typeface="Arial Rounded MT Bold" pitchFamily="34" charset="0"/>
            </a:endParaRPr>
          </a:p>
          <a:p>
            <a:pPr algn="l"/>
            <a:r>
              <a:rPr lang="en-GB" altLang="en-US" sz="2000" dirty="0">
                <a:latin typeface="Arial Rounded MT Bold" pitchFamily="34" charset="0"/>
              </a:rPr>
              <a:t>Task </a:t>
            </a:r>
            <a:r>
              <a:rPr lang="en-GB" altLang="en-US" sz="2000" dirty="0" smtClean="0">
                <a:latin typeface="Arial Rounded MT Bold" pitchFamily="34" charset="0"/>
              </a:rPr>
              <a:t>4 </a:t>
            </a:r>
            <a:r>
              <a:rPr lang="en-GB" altLang="en-US" sz="2000" dirty="0">
                <a:latin typeface="Arial Rounded MT Bold" pitchFamily="34" charset="0"/>
              </a:rPr>
              <a:t>- make a craft using a plastic bottle.  It must be something that will stay in situ for a long time; not just made then thrown away.  There are lots of lovely ideas on Google </a:t>
            </a:r>
            <a:r>
              <a:rPr lang="en-GB" altLang="en-US" sz="2000" dirty="0" smtClean="0">
                <a:latin typeface="Arial Rounded MT Bold" pitchFamily="34" charset="0"/>
              </a:rPr>
              <a:t>images as well as the ones on </a:t>
            </a:r>
            <a:r>
              <a:rPr lang="en-GB" altLang="en-US" sz="2000" smtClean="0">
                <a:latin typeface="Arial Rounded MT Bold" pitchFamily="34" charset="0"/>
              </a:rPr>
              <a:t>slide </a:t>
            </a:r>
            <a:r>
              <a:rPr lang="en-GB" altLang="en-US" sz="2000" smtClean="0">
                <a:latin typeface="Arial Rounded MT Bold" pitchFamily="34" charset="0"/>
              </a:rPr>
              <a:t>43</a:t>
            </a:r>
            <a:r>
              <a:rPr lang="en-GB" altLang="en-US" sz="2000" dirty="0" smtClean="0">
                <a:latin typeface="Arial Rounded MT Bold" pitchFamily="34" charset="0"/>
              </a:rPr>
              <a:t>.</a:t>
            </a:r>
            <a:endParaRPr lang="en-GB" altLang="en-US" sz="2000" dirty="0">
              <a:latin typeface="Arial Rounded MT Bold" pitchFamily="34" charset="0"/>
            </a:endParaRPr>
          </a:p>
          <a:p>
            <a:pPr algn="l"/>
            <a:endParaRPr lang="en-GB" altLang="en-US" sz="2400" dirty="0" smtClean="0">
              <a:latin typeface="Arial Rounded MT Bold" pitchFamily="34" charset="0"/>
            </a:endParaRPr>
          </a:p>
          <a:p>
            <a:pPr algn="l"/>
            <a:endParaRPr lang="en-GB" altLang="en-US" sz="2400" dirty="0" smtClean="0">
              <a:latin typeface="Arial Rounded MT Bold" pitchFamily="34" charset="0"/>
            </a:endParaRPr>
          </a:p>
          <a:p>
            <a:pPr algn="l"/>
            <a:endParaRPr lang="en-GB" altLang="en-US" sz="2400" dirty="0" smtClean="0">
              <a:latin typeface="Arial Rounded MT Bold" pitchFamily="34" charset="0"/>
            </a:endParaRPr>
          </a:p>
          <a:p>
            <a:pPr algn="l"/>
            <a:endParaRPr lang="en-GB" altLang="en-US" sz="2400" dirty="0" smtClean="0">
              <a:latin typeface="Arial Rounded MT Bold" pitchFamily="34" charset="0"/>
            </a:endParaRPr>
          </a:p>
          <a:p>
            <a:pPr algn="l"/>
            <a:r>
              <a:rPr lang="en-GB" altLang="en-US" sz="2400" dirty="0" smtClean="0">
                <a:latin typeface="Arial Rounded MT Bold" pitchFamily="34" charset="0"/>
              </a:rPr>
              <a:t>                </a:t>
            </a:r>
          </a:p>
        </p:txBody>
      </p:sp>
    </p:spTree>
    <p:extLst>
      <p:ext uri="{BB962C8B-B14F-4D97-AF65-F5344CB8AC3E}">
        <p14:creationId xmlns:p14="http://schemas.microsoft.com/office/powerpoint/2010/main" val="3867337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ubtitle 2"/>
          <p:cNvSpPr>
            <a:spLocks noGrp="1"/>
          </p:cNvSpPr>
          <p:nvPr>
            <p:ph type="subTitle" idx="1"/>
          </p:nvPr>
        </p:nvSpPr>
        <p:spPr>
          <a:xfrm>
            <a:off x="0" y="0"/>
            <a:ext cx="9144000" cy="6858000"/>
          </a:xfrm>
        </p:spPr>
        <p:txBody>
          <a:bodyPr/>
          <a:lstStyle/>
          <a:p>
            <a:endParaRPr lang="en-US" altLang="en-US" smtClean="0"/>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9763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ubtitle 2"/>
          <p:cNvSpPr>
            <a:spLocks noGrp="1"/>
          </p:cNvSpPr>
          <p:nvPr>
            <p:ph type="subTitle" idx="1"/>
          </p:nvPr>
        </p:nvSpPr>
        <p:spPr>
          <a:xfrm>
            <a:off x="0" y="0"/>
            <a:ext cx="9144000" cy="6858000"/>
          </a:xfrm>
          <a:solidFill>
            <a:srgbClr val="6699FF"/>
          </a:solidFill>
        </p:spPr>
        <p:txBody>
          <a:bodyPr/>
          <a:lstStyle/>
          <a:p>
            <a:pPr algn="l"/>
            <a:r>
              <a:rPr lang="en-US" altLang="en-US" sz="4800" dirty="0" smtClean="0">
                <a:solidFill>
                  <a:schemeClr val="bg1"/>
                </a:solidFill>
                <a:latin typeface="AR DELANEY" panose="02000000000000000000" pitchFamily="2" charset="0"/>
              </a:rPr>
              <a:t>C</a:t>
            </a:r>
            <a:br>
              <a:rPr lang="en-US" altLang="en-US" sz="4800" dirty="0" smtClean="0">
                <a:solidFill>
                  <a:schemeClr val="bg1"/>
                </a:solidFill>
                <a:latin typeface="AR DELANEY" panose="02000000000000000000" pitchFamily="2" charset="0"/>
              </a:rPr>
            </a:br>
            <a:r>
              <a:rPr lang="en-US" altLang="en-US" sz="4800" dirty="0" smtClean="0">
                <a:solidFill>
                  <a:schemeClr val="bg1"/>
                </a:solidFill>
                <a:latin typeface="AR DELANEY" panose="02000000000000000000" pitchFamily="2" charset="0"/>
              </a:rPr>
              <a:t>L</a:t>
            </a:r>
            <a:br>
              <a:rPr lang="en-US" altLang="en-US" sz="4800" dirty="0" smtClean="0">
                <a:solidFill>
                  <a:schemeClr val="bg1"/>
                </a:solidFill>
                <a:latin typeface="AR DELANEY" panose="02000000000000000000" pitchFamily="2" charset="0"/>
              </a:rPr>
            </a:br>
            <a:r>
              <a:rPr lang="en-US" altLang="en-US" sz="4800" dirty="0" smtClean="0">
                <a:solidFill>
                  <a:schemeClr val="bg1"/>
                </a:solidFill>
                <a:latin typeface="AR DELANEY" panose="02000000000000000000" pitchFamily="2" charset="0"/>
              </a:rPr>
              <a:t>E</a:t>
            </a:r>
            <a:br>
              <a:rPr lang="en-US" altLang="en-US" sz="4800" dirty="0" smtClean="0">
                <a:solidFill>
                  <a:schemeClr val="bg1"/>
                </a:solidFill>
                <a:latin typeface="AR DELANEY" panose="02000000000000000000" pitchFamily="2" charset="0"/>
              </a:rPr>
            </a:br>
            <a:r>
              <a:rPr lang="en-US" altLang="en-US" sz="4800" dirty="0" smtClean="0">
                <a:solidFill>
                  <a:schemeClr val="bg1"/>
                </a:solidFill>
                <a:latin typeface="AR DELANEY" panose="02000000000000000000" pitchFamily="2" charset="0"/>
              </a:rPr>
              <a:t>A</a:t>
            </a:r>
            <a:br>
              <a:rPr lang="en-US" altLang="en-US" sz="4800" dirty="0" smtClean="0">
                <a:solidFill>
                  <a:schemeClr val="bg1"/>
                </a:solidFill>
                <a:latin typeface="AR DELANEY" panose="02000000000000000000" pitchFamily="2" charset="0"/>
              </a:rPr>
            </a:br>
            <a:r>
              <a:rPr lang="en-US" altLang="en-US" sz="4800" dirty="0" smtClean="0">
                <a:solidFill>
                  <a:schemeClr val="bg1"/>
                </a:solidFill>
                <a:latin typeface="AR DELANEY" panose="02000000000000000000" pitchFamily="2" charset="0"/>
              </a:rPr>
              <a:t>N</a:t>
            </a:r>
            <a:br>
              <a:rPr lang="en-US" altLang="en-US" sz="4800" dirty="0" smtClean="0">
                <a:solidFill>
                  <a:schemeClr val="bg1"/>
                </a:solidFill>
                <a:latin typeface="AR DELANEY" panose="02000000000000000000" pitchFamily="2" charset="0"/>
              </a:rPr>
            </a:br>
            <a:r>
              <a:rPr lang="en-US" altLang="en-US" sz="4800" dirty="0" smtClean="0">
                <a:solidFill>
                  <a:schemeClr val="bg1"/>
                </a:solidFill>
                <a:latin typeface="AR DELANEY" panose="02000000000000000000" pitchFamily="2" charset="0"/>
              </a:rPr>
              <a:t/>
            </a:r>
            <a:br>
              <a:rPr lang="en-US" altLang="en-US" sz="4800" dirty="0" smtClean="0">
                <a:solidFill>
                  <a:schemeClr val="bg1"/>
                </a:solidFill>
                <a:latin typeface="AR DELANEY" panose="02000000000000000000" pitchFamily="2" charset="0"/>
              </a:rPr>
            </a:br>
            <a:r>
              <a:rPr lang="en-US" altLang="en-US" sz="4800" dirty="0" smtClean="0">
                <a:solidFill>
                  <a:schemeClr val="bg1"/>
                </a:solidFill>
                <a:latin typeface="AR DELANEY" panose="02000000000000000000" pitchFamily="2" charset="0"/>
              </a:rPr>
              <a:t>A</a:t>
            </a:r>
            <a:br>
              <a:rPr lang="en-US" altLang="en-US" sz="4800" dirty="0" smtClean="0">
                <a:solidFill>
                  <a:schemeClr val="bg1"/>
                </a:solidFill>
                <a:latin typeface="AR DELANEY" panose="02000000000000000000" pitchFamily="2" charset="0"/>
              </a:rPr>
            </a:br>
            <a:r>
              <a:rPr lang="en-US" altLang="en-US" sz="4800" dirty="0" smtClean="0">
                <a:solidFill>
                  <a:schemeClr val="bg1"/>
                </a:solidFill>
                <a:latin typeface="AR DELANEY" panose="02000000000000000000" pitchFamily="2" charset="0"/>
              </a:rPr>
              <a:t>I</a:t>
            </a:r>
            <a:br>
              <a:rPr lang="en-US" altLang="en-US" sz="4800" dirty="0" smtClean="0">
                <a:solidFill>
                  <a:schemeClr val="bg1"/>
                </a:solidFill>
                <a:latin typeface="AR DELANEY" panose="02000000000000000000" pitchFamily="2" charset="0"/>
              </a:rPr>
            </a:br>
            <a:r>
              <a:rPr lang="en-US" altLang="en-US" sz="4800" dirty="0" smtClean="0">
                <a:solidFill>
                  <a:schemeClr val="bg1"/>
                </a:solidFill>
                <a:latin typeface="AR DELANEY" panose="02000000000000000000" pitchFamily="2" charset="0"/>
              </a:rPr>
              <a:t>R</a:t>
            </a:r>
          </a:p>
        </p:txBody>
      </p:sp>
      <p:pic>
        <p:nvPicPr>
          <p:cNvPr id="5939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759" t="19922" r="20296" b="22885"/>
          <a:stretch/>
        </p:blipFill>
        <p:spPr bwMode="auto">
          <a:xfrm>
            <a:off x="1268083" y="0"/>
            <a:ext cx="78759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7099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ubtitle 2"/>
          <p:cNvSpPr>
            <a:spLocks noGrp="1"/>
          </p:cNvSpPr>
          <p:nvPr>
            <p:ph type="subTitle" idx="1"/>
          </p:nvPr>
        </p:nvSpPr>
        <p:spPr>
          <a:xfrm>
            <a:off x="0" y="0"/>
            <a:ext cx="9144000" cy="6858000"/>
          </a:xfrm>
          <a:solidFill>
            <a:srgbClr val="6699FF"/>
          </a:solidFill>
        </p:spPr>
        <p:txBody>
          <a:bodyPr/>
          <a:lstStyle/>
          <a:p>
            <a:pPr algn="l"/>
            <a:r>
              <a:rPr lang="en-US" altLang="en-US" sz="4800" dirty="0">
                <a:solidFill>
                  <a:schemeClr val="bg1"/>
                </a:solidFill>
                <a:latin typeface="AR DELANEY" panose="02000000000000000000" pitchFamily="2" charset="0"/>
              </a:rPr>
              <a:t>C</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L</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E</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A</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N</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A</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I</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R</a:t>
            </a:r>
            <a:endParaRPr lang="en-US" altLang="en-US" sz="4800" dirty="0" smtClean="0"/>
          </a:p>
        </p:txBody>
      </p:sp>
      <p:pic>
        <p:nvPicPr>
          <p:cNvPr id="604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120" t="32373" r="24527" b="16302"/>
          <a:stretch/>
        </p:blipFill>
        <p:spPr bwMode="auto">
          <a:xfrm>
            <a:off x="1272756" y="0"/>
            <a:ext cx="7871244" cy="681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2976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ubtitle 2"/>
          <p:cNvSpPr>
            <a:spLocks noGrp="1"/>
          </p:cNvSpPr>
          <p:nvPr>
            <p:ph type="subTitle" idx="1"/>
          </p:nvPr>
        </p:nvSpPr>
        <p:spPr>
          <a:xfrm>
            <a:off x="0" y="0"/>
            <a:ext cx="9144000" cy="6858000"/>
          </a:xfrm>
          <a:solidFill>
            <a:srgbClr val="6699FF"/>
          </a:solidFill>
        </p:spPr>
        <p:txBody>
          <a:bodyPr/>
          <a:lstStyle/>
          <a:p>
            <a:pPr algn="l"/>
            <a:r>
              <a:rPr lang="en-US" altLang="en-US" sz="4800" dirty="0">
                <a:solidFill>
                  <a:schemeClr val="bg1"/>
                </a:solidFill>
                <a:latin typeface="AR DELANEY" panose="02000000000000000000" pitchFamily="2" charset="0"/>
              </a:rPr>
              <a:t>C</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L</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E</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A</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N</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A</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I</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R</a:t>
            </a:r>
            <a:endParaRPr lang="en-US" altLang="en-US" sz="4800" dirty="0" smtClean="0"/>
          </a:p>
        </p:txBody>
      </p:sp>
      <p:pic>
        <p:nvPicPr>
          <p:cNvPr id="6144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276" t="32076" r="21169" b="10590"/>
          <a:stretch/>
        </p:blipFill>
        <p:spPr bwMode="auto">
          <a:xfrm>
            <a:off x="1371064" y="0"/>
            <a:ext cx="7772936" cy="6858000"/>
          </a:xfrm>
          <a:prstGeom prst="rect">
            <a:avLst/>
          </a:prstGeom>
          <a:solidFill>
            <a:srgbClr val="6699FF"/>
          </a:solidFill>
          <a:ln>
            <a:noFill/>
          </a:ln>
        </p:spPr>
      </p:pic>
    </p:spTree>
    <p:extLst>
      <p:ext uri="{BB962C8B-B14F-4D97-AF65-F5344CB8AC3E}">
        <p14:creationId xmlns:p14="http://schemas.microsoft.com/office/powerpoint/2010/main" val="296395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0" y="0"/>
            <a:ext cx="9144000" cy="6924973"/>
          </a:xfrm>
          <a:prstGeom prst="rect">
            <a:avLst/>
          </a:prstGeom>
          <a:solidFill>
            <a:srgbClr val="3366FF"/>
          </a:solidFill>
          <a:ln>
            <a:noFill/>
          </a:ln>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6000" dirty="0">
                <a:solidFill>
                  <a:srgbClr val="000000"/>
                </a:solidFill>
                <a:latin typeface="Arial Rounded MT Bold" pitchFamily="34" charset="0"/>
              </a:rPr>
              <a:t>We are extending World Book Day to cover a week, so this week we are looking at this fabulous book called    </a:t>
            </a:r>
          </a:p>
          <a:p>
            <a:pPr algn="ctr" eaLnBrk="0" fontAlgn="base" hangingPunct="0">
              <a:spcBef>
                <a:spcPct val="0"/>
              </a:spcBef>
              <a:spcAft>
                <a:spcPct val="0"/>
              </a:spcAft>
              <a:buFontTx/>
              <a:buNone/>
            </a:pPr>
            <a:r>
              <a:rPr lang="en-GB" altLang="en-US" sz="6000" dirty="0">
                <a:solidFill>
                  <a:srgbClr val="000000"/>
                </a:solidFill>
                <a:latin typeface="Arial Rounded MT Bold" pitchFamily="34" charset="0"/>
              </a:rPr>
              <a:t>   </a:t>
            </a:r>
            <a:r>
              <a:rPr lang="en-GB" altLang="en-US" sz="9600" dirty="0">
                <a:solidFill>
                  <a:srgbClr val="000000"/>
                </a:solidFill>
                <a:latin typeface="Arial Rounded MT Bold" pitchFamily="34" charset="0"/>
              </a:rPr>
              <a:t>Dreamer</a:t>
            </a:r>
          </a:p>
          <a:p>
            <a:pPr algn="ctr" eaLnBrk="0" fontAlgn="base" hangingPunct="0">
              <a:spcBef>
                <a:spcPct val="0"/>
              </a:spcBef>
              <a:spcAft>
                <a:spcPct val="0"/>
              </a:spcAft>
              <a:buFontTx/>
              <a:buNone/>
            </a:pPr>
            <a:endParaRPr lang="en-GB" altLang="en-US" dirty="0">
              <a:solidFill>
                <a:srgbClr val="000000"/>
              </a:solidFill>
              <a:latin typeface="Arial Rounded MT Bold" pitchFamily="34" charset="0"/>
            </a:endParaRPr>
          </a:p>
        </p:txBody>
      </p:sp>
    </p:spTree>
    <p:extLst>
      <p:ext uri="{BB962C8B-B14F-4D97-AF65-F5344CB8AC3E}">
        <p14:creationId xmlns:p14="http://schemas.microsoft.com/office/powerpoint/2010/main" val="2404601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ubtitle 2"/>
          <p:cNvSpPr>
            <a:spLocks noGrp="1"/>
          </p:cNvSpPr>
          <p:nvPr>
            <p:ph type="subTitle" idx="1"/>
          </p:nvPr>
        </p:nvSpPr>
        <p:spPr>
          <a:xfrm>
            <a:off x="-4001" y="-99392"/>
            <a:ext cx="9144000" cy="6957392"/>
          </a:xfrm>
          <a:solidFill>
            <a:srgbClr val="6699FF"/>
          </a:solidFill>
        </p:spPr>
        <p:txBody>
          <a:bodyPr/>
          <a:lstStyle/>
          <a:p>
            <a:pPr algn="l"/>
            <a:r>
              <a:rPr lang="en-US" altLang="en-US" sz="4800" dirty="0">
                <a:solidFill>
                  <a:schemeClr val="bg1"/>
                </a:solidFill>
                <a:latin typeface="AR DELANEY" panose="02000000000000000000" pitchFamily="2" charset="0"/>
              </a:rPr>
              <a:t>C</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L</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E</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A</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N</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A</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I</a:t>
            </a:r>
            <a:br>
              <a:rPr lang="en-US" altLang="en-US" sz="4800" dirty="0">
                <a:solidFill>
                  <a:schemeClr val="bg1"/>
                </a:solidFill>
                <a:latin typeface="AR DELANEY" panose="02000000000000000000" pitchFamily="2" charset="0"/>
              </a:rPr>
            </a:br>
            <a:r>
              <a:rPr lang="en-US" altLang="en-US" sz="4800" dirty="0">
                <a:solidFill>
                  <a:schemeClr val="bg1"/>
                </a:solidFill>
                <a:latin typeface="AR DELANEY" panose="02000000000000000000" pitchFamily="2" charset="0"/>
              </a:rPr>
              <a:t>R</a:t>
            </a:r>
            <a:endParaRPr lang="en-US" altLang="en-US" sz="4800" dirty="0" smtClean="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0"/>
            <a:ext cx="3688939" cy="274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59" t="5434" r="3302" b="5026"/>
          <a:stretch/>
        </p:blipFill>
        <p:spPr bwMode="auto">
          <a:xfrm>
            <a:off x="5364088" y="15026"/>
            <a:ext cx="3775911" cy="2765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514"/>
          <a:stretch/>
        </p:blipFill>
        <p:spPr bwMode="auto">
          <a:xfrm>
            <a:off x="581138" y="3284984"/>
            <a:ext cx="4790735" cy="3431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2852936"/>
            <a:ext cx="2952328" cy="3956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3051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ubtitle 2"/>
          <p:cNvSpPr>
            <a:spLocks noGrp="1"/>
          </p:cNvSpPr>
          <p:nvPr>
            <p:ph type="subTitle" idx="1"/>
          </p:nvPr>
        </p:nvSpPr>
        <p:spPr>
          <a:xfrm>
            <a:off x="0" y="0"/>
            <a:ext cx="9144000" cy="6858000"/>
          </a:xfrm>
        </p:spPr>
        <p:txBody>
          <a:bodyPr/>
          <a:lstStyle/>
          <a:p>
            <a:r>
              <a:rPr lang="en-GB" altLang="en-US" smtClean="0"/>
              <a:t>Example of a grouped bar graph</a:t>
            </a:r>
          </a:p>
          <a:p>
            <a:endParaRPr lang="en-GB" altLang="en-US" smtClean="0"/>
          </a:p>
        </p:txBody>
      </p:sp>
      <p:pic>
        <p:nvPicPr>
          <p:cNvPr id="624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700213"/>
            <a:ext cx="7227887" cy="425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8" name="TextBox 3"/>
          <p:cNvSpPr txBox="1">
            <a:spLocks noChangeArrowheads="1"/>
          </p:cNvSpPr>
          <p:nvPr/>
        </p:nvSpPr>
        <p:spPr bwMode="auto">
          <a:xfrm>
            <a:off x="1381125" y="1370013"/>
            <a:ext cx="6265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0" fontAlgn="base" hangingPunct="0">
              <a:spcBef>
                <a:spcPct val="0"/>
              </a:spcBef>
              <a:spcAft>
                <a:spcPct val="0"/>
              </a:spcAft>
              <a:buFontTx/>
              <a:buNone/>
            </a:pPr>
            <a:r>
              <a:rPr lang="en-GB" altLang="en-US" sz="1800">
                <a:solidFill>
                  <a:srgbClr val="000000"/>
                </a:solidFill>
              </a:rPr>
              <a:t>Grouped bar graph showing skills of Pokemon characters</a:t>
            </a:r>
          </a:p>
        </p:txBody>
      </p:sp>
      <p:sp>
        <p:nvSpPr>
          <p:cNvPr id="62469" name="TextBox 5"/>
          <p:cNvSpPr txBox="1">
            <a:spLocks noChangeArrowheads="1"/>
          </p:cNvSpPr>
          <p:nvPr/>
        </p:nvSpPr>
        <p:spPr bwMode="auto">
          <a:xfrm>
            <a:off x="1763713" y="5948363"/>
            <a:ext cx="626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1800">
                <a:solidFill>
                  <a:srgbClr val="000000"/>
                </a:solidFill>
              </a:rPr>
              <a:t>Skills</a:t>
            </a:r>
          </a:p>
        </p:txBody>
      </p:sp>
      <p:sp>
        <p:nvSpPr>
          <p:cNvPr id="62470" name="TextBox 6"/>
          <p:cNvSpPr txBox="1">
            <a:spLocks noChangeArrowheads="1"/>
          </p:cNvSpPr>
          <p:nvPr/>
        </p:nvSpPr>
        <p:spPr bwMode="auto">
          <a:xfrm rot="-5400000">
            <a:off x="-1595437" y="3133725"/>
            <a:ext cx="4675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1800">
                <a:solidFill>
                  <a:srgbClr val="000000"/>
                </a:solidFill>
              </a:rPr>
              <a:t>Points awarded</a:t>
            </a:r>
          </a:p>
        </p:txBody>
      </p:sp>
    </p:spTree>
    <p:extLst>
      <p:ext uri="{BB962C8B-B14F-4D97-AF65-F5344CB8AC3E}">
        <p14:creationId xmlns:p14="http://schemas.microsoft.com/office/powerpoint/2010/main" val="179896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pPr algn="l">
              <a:defRPr/>
            </a:pPr>
            <a:endParaRPr lang="en-GB" dirty="0" smtClean="0"/>
          </a:p>
          <a:p>
            <a:pPr marL="514350" indent="-514350" algn="l">
              <a:buFontTx/>
              <a:buAutoNum type="arabicPeriod"/>
              <a:defRPr/>
            </a:pPr>
            <a:r>
              <a:rPr lang="en-GB" dirty="0" smtClean="0"/>
              <a:t>What time had the highest count of vehicles </a:t>
            </a:r>
          </a:p>
          <a:p>
            <a:pPr algn="l">
              <a:defRPr/>
            </a:pPr>
            <a:r>
              <a:rPr lang="en-GB" dirty="0" smtClean="0"/>
              <a:t>     and pedestrians? </a:t>
            </a:r>
          </a:p>
          <a:p>
            <a:pPr algn="l">
              <a:defRPr/>
            </a:pPr>
            <a:endParaRPr lang="en-GB" dirty="0"/>
          </a:p>
          <a:p>
            <a:pPr algn="l">
              <a:defRPr/>
            </a:pPr>
            <a:r>
              <a:rPr lang="en-GB" dirty="0" smtClean="0"/>
              <a:t>2. Which category had the most overall?</a:t>
            </a:r>
          </a:p>
          <a:p>
            <a:pPr algn="l">
              <a:defRPr/>
            </a:pPr>
            <a:endParaRPr lang="en-GB" dirty="0" smtClean="0"/>
          </a:p>
          <a:p>
            <a:pPr algn="l">
              <a:defRPr/>
            </a:pPr>
            <a:r>
              <a:rPr lang="en-GB" dirty="0" smtClean="0"/>
              <a:t>3. What time had the highest count of cars?</a:t>
            </a:r>
          </a:p>
          <a:p>
            <a:pPr algn="l">
              <a:defRPr/>
            </a:pPr>
            <a:endParaRPr lang="en-GB" dirty="0"/>
          </a:p>
          <a:p>
            <a:pPr algn="l">
              <a:defRPr/>
            </a:pPr>
            <a:r>
              <a:rPr lang="en-GB" dirty="0" smtClean="0"/>
              <a:t>4. Which had a greater number overall between </a:t>
            </a:r>
          </a:p>
          <a:p>
            <a:pPr algn="l">
              <a:defRPr/>
            </a:pPr>
            <a:r>
              <a:rPr lang="en-GB" dirty="0"/>
              <a:t> </a:t>
            </a:r>
            <a:r>
              <a:rPr lang="en-GB" dirty="0" smtClean="0"/>
              <a:t>    pedestrians and buses?</a:t>
            </a:r>
          </a:p>
          <a:p>
            <a:pPr algn="l">
              <a:defRPr/>
            </a:pPr>
            <a:endParaRPr lang="en-GB" dirty="0"/>
          </a:p>
          <a:p>
            <a:pPr algn="l">
              <a:defRPr/>
            </a:pPr>
            <a:endParaRPr lang="en-GB" dirty="0"/>
          </a:p>
        </p:txBody>
      </p:sp>
    </p:spTree>
    <p:extLst>
      <p:ext uri="{BB962C8B-B14F-4D97-AF65-F5344CB8AC3E}">
        <p14:creationId xmlns:p14="http://schemas.microsoft.com/office/powerpoint/2010/main" val="2977411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395288"/>
            <a:ext cx="9070975" cy="607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533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descr="Image result for plastic stra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1149351"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descr="Image result for plastic bo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338" y="-14288"/>
            <a:ext cx="3019425" cy="151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Image result for plastic coffee c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12700"/>
            <a:ext cx="1876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descr="Image result for plastic prosthetic l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988" y="3940175"/>
            <a:ext cx="1768476"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 descr="Image result for plastic item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1675" y="5003800"/>
            <a:ext cx="333375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2" descr="Image result for plastic cutle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2763" y="177800"/>
            <a:ext cx="13208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2" descr="Image result for flee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8163" y="4178300"/>
            <a:ext cx="1857375"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4" descr="Image result for shiny gift wrapping pap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3241675"/>
            <a:ext cx="132238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6" descr="Image result for glitter face pain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2025" y="1500188"/>
            <a:ext cx="14605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8" descr="Economy Powder Free Latex Glov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63" y="2652713"/>
            <a:ext cx="1247776"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0" descr="Image result for recycled plastic carpe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8" y="1300163"/>
            <a:ext cx="1985962"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2" descr="Image result for CD"/>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30325" y="74613"/>
            <a:ext cx="10795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4" descr="Image result for car light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14488" y="5908675"/>
            <a:ext cx="12731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6" descr="Image result for broccoli wrapped in plastic"/>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57350" y="3224213"/>
            <a:ext cx="145891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8" descr="Image result for carrier ba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40475" y="3811588"/>
            <a:ext cx="1192213"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20" descr="Image result for chewing gu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12913" y="4586288"/>
            <a:ext cx="1719262"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22" descr="Related imag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55825" y="1504950"/>
            <a:ext cx="17145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7" name="Picture 24" descr="Image result for paper milk cartons"/>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28988" y="4879975"/>
            <a:ext cx="94932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8" name="Picture 28" descr="Image result for fishing net"/>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08450" y="1479550"/>
            <a:ext cx="16414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9" name="Title 1"/>
          <p:cNvSpPr>
            <a:spLocks noGrp="1" noChangeArrowheads="1"/>
          </p:cNvSpPr>
          <p:nvPr>
            <p:ph type="title"/>
          </p:nvPr>
        </p:nvSpPr>
        <p:spPr>
          <a:xfrm>
            <a:off x="730250" y="2641600"/>
            <a:ext cx="7886700" cy="1325563"/>
          </a:xfrm>
        </p:spPr>
        <p:txBody>
          <a:bodyPr/>
          <a:lstStyle/>
          <a:p>
            <a:pPr algn="ctr" eaLnBrk="1" hangingPunct="1"/>
            <a:r>
              <a:rPr lang="en-GB" altLang="en-US" smtClean="0">
                <a:solidFill>
                  <a:srgbClr val="006F73"/>
                </a:solidFill>
                <a:latin typeface="Gill Sans MT" pitchFamily="34" charset="0"/>
              </a:rPr>
              <a:t>What do all of these items have in common?</a:t>
            </a:r>
          </a:p>
        </p:txBody>
      </p:sp>
    </p:spTree>
    <p:extLst>
      <p:ext uri="{BB962C8B-B14F-4D97-AF65-F5344CB8AC3E}">
        <p14:creationId xmlns:p14="http://schemas.microsoft.com/office/powerpoint/2010/main" val="2603454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2" descr="Image result for plastic stra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1149351"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descr="Image result for plastic bot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338" y="-14288"/>
            <a:ext cx="3019425" cy="151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descr="Image result for plastic coffee c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2700"/>
            <a:ext cx="1876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8" descr="Image result for plastic prosthetic l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88" y="3940175"/>
            <a:ext cx="1768476"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0" descr="Image result for plastic ite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1675" y="5003800"/>
            <a:ext cx="333375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2" descr="Image result for plastic cutle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2763" y="177800"/>
            <a:ext cx="13208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2" descr="Image result for flee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8163" y="4178300"/>
            <a:ext cx="1857375"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4" descr="Image result for shiny gift wrapping pap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3241675"/>
            <a:ext cx="132238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6" descr="Image result for glitter face pai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2025" y="1500188"/>
            <a:ext cx="14605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8" descr="Economy Powder Free Latex Glov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3" y="2652713"/>
            <a:ext cx="1247776"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10" descr="Image result for recycled plastic carpe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38" y="1300163"/>
            <a:ext cx="1985962"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12" descr="Image result for C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30325" y="74613"/>
            <a:ext cx="10795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Picture 14" descr="Image result for car light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14488" y="5908675"/>
            <a:ext cx="12731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7" name="Picture 16" descr="Image result for broccoli wrapped in plastic"/>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57350" y="3224213"/>
            <a:ext cx="145891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8" name="Picture 18" descr="Image result for carrier ba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40475" y="3811588"/>
            <a:ext cx="1192213"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9" name="Picture 20" descr="Image result for chewing gu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12913" y="4586288"/>
            <a:ext cx="1719262"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0" name="Picture 22" descr="Related imag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55825" y="1504950"/>
            <a:ext cx="17145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1" name="Picture 24" descr="Image result for paper milk carton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28988" y="4879975"/>
            <a:ext cx="94932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2" name="Picture 28" descr="Image result for fishing net"/>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08450" y="1479550"/>
            <a:ext cx="16414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extLst>
          </p:cNvPr>
          <p:cNvSpPr>
            <a:spLocks noGrp="1"/>
          </p:cNvSpPr>
          <p:nvPr>
            <p:ph type="title"/>
          </p:nvPr>
        </p:nvSpPr>
        <p:spPr>
          <a:xfrm>
            <a:off x="730250" y="2641600"/>
            <a:ext cx="7886700" cy="1325563"/>
          </a:xfrm>
        </p:spPr>
        <p:txBody>
          <a:bodyPr rtlCol="0">
            <a:normAutofit/>
          </a:bodyPr>
          <a:lstStyle/>
          <a:p>
            <a:pPr algn="ctr" eaLnBrk="1" fontAlgn="auto" hangingPunct="1">
              <a:spcAft>
                <a:spcPts val="0"/>
              </a:spcAft>
              <a:defRPr/>
            </a:pPr>
            <a:r>
              <a:rPr lang="en-GB" dirty="0">
                <a:solidFill>
                  <a:srgbClr val="006F73"/>
                </a:solidFill>
                <a:latin typeface="Gill Sans MT" panose="020B0502020104020203" pitchFamily="34" charset="0"/>
              </a:rPr>
              <a:t>They are ALL made from </a:t>
            </a:r>
            <a:r>
              <a:rPr lang="en-GB" dirty="0">
                <a:solidFill>
                  <a:schemeClr val="accent4">
                    <a:lumMod val="75000"/>
                  </a:schemeClr>
                </a:solidFill>
                <a:latin typeface="Gill Sans MT" panose="020B0502020104020203" pitchFamily="34" charset="0"/>
              </a:rPr>
              <a:t>PLASTIC</a:t>
            </a:r>
          </a:p>
        </p:txBody>
      </p:sp>
    </p:spTree>
    <p:extLst>
      <p:ext uri="{BB962C8B-B14F-4D97-AF65-F5344CB8AC3E}">
        <p14:creationId xmlns:p14="http://schemas.microsoft.com/office/powerpoint/2010/main" val="24543802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
          <p:cNvSpPr>
            <a:spLocks noGrp="1" noChangeArrowheads="1"/>
          </p:cNvSpPr>
          <p:nvPr>
            <p:ph type="ctrTitle"/>
          </p:nvPr>
        </p:nvSpPr>
        <p:spPr>
          <a:xfrm>
            <a:off x="685800" y="1122363"/>
            <a:ext cx="7772400" cy="1316037"/>
          </a:xfrm>
        </p:spPr>
        <p:txBody>
          <a:bodyPr/>
          <a:lstStyle/>
          <a:p>
            <a:pPr eaLnBrk="1" hangingPunct="1"/>
            <a:r>
              <a:rPr lang="fr-FR" altLang="en-US" b="1" smtClean="0">
                <a:solidFill>
                  <a:srgbClr val="006F73"/>
                </a:solidFill>
                <a:latin typeface="Gill Sans MT" pitchFamily="34" charset="0"/>
              </a:rPr>
              <a:t>What is plastic?</a:t>
            </a:r>
          </a:p>
        </p:txBody>
      </p:sp>
      <p:sp>
        <p:nvSpPr>
          <p:cNvPr id="9" name="Sous-titre 2">
            <a:extLst>
              <a:ext uri="{FF2B5EF4-FFF2-40B4-BE49-F238E27FC236}"/>
            </a:extLst>
          </p:cNvPr>
          <p:cNvSpPr>
            <a:spLocks noGrp="1"/>
          </p:cNvSpPr>
          <p:nvPr>
            <p:ph type="subTitle" idx="1"/>
          </p:nvPr>
        </p:nvSpPr>
        <p:spPr>
          <a:xfrm>
            <a:off x="1662113" y="2860675"/>
            <a:ext cx="7270750" cy="1655763"/>
          </a:xfrm>
        </p:spPr>
        <p:txBody>
          <a:bodyPr rtlCol="0">
            <a:normAutofit/>
          </a:bodyPr>
          <a:lstStyle/>
          <a:p>
            <a:pPr algn="l" eaLnBrk="1" fontAlgn="auto" hangingPunct="1">
              <a:spcAft>
                <a:spcPts val="0"/>
              </a:spcAft>
              <a:defRPr/>
            </a:pPr>
            <a:r>
              <a:rPr lang="en-GB" sz="3200" dirty="0">
                <a:solidFill>
                  <a:srgbClr val="39BAC4"/>
                </a:solidFill>
                <a:latin typeface="Gill Sans MT" panose="020B0502020104020203" pitchFamily="34" charset="77"/>
                <a:ea typeface="+mj-ea"/>
                <a:cs typeface="+mj-cs"/>
              </a:rPr>
              <a:t>An artificial substance that can be shaped when soft into many different forms and has many different uses.</a:t>
            </a:r>
          </a:p>
        </p:txBody>
      </p:sp>
      <p:pic>
        <p:nvPicPr>
          <p:cNvPr id="10" name="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3008313"/>
            <a:ext cx="1143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843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3036888"/>
            <a:ext cx="994568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05757" flipH="1" flipV="1">
            <a:off x="4480719" y="3548856"/>
            <a:ext cx="6985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29"/>
          <p:cNvSpPr txBox="1">
            <a:spLocks noChangeArrowheads="1"/>
          </p:cNvSpPr>
          <p:nvPr/>
        </p:nvSpPr>
        <p:spPr bwMode="auto">
          <a:xfrm>
            <a:off x="3902075" y="371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endParaRPr lang="en-GB" altLang="en-US" sz="1800" smtClean="0">
              <a:solidFill>
                <a:prstClr val="black"/>
              </a:solidFill>
              <a:cs typeface="Arial" pitchFamily="34" charset="0"/>
            </a:endParaRPr>
          </a:p>
        </p:txBody>
      </p:sp>
      <p:sp>
        <p:nvSpPr>
          <p:cNvPr id="2" name="TextBox 1">
            <a:extLst>
              <a:ext uri="{FF2B5EF4-FFF2-40B4-BE49-F238E27FC236}"/>
            </a:extLst>
          </p:cNvPr>
          <p:cNvSpPr txBox="1"/>
          <p:nvPr/>
        </p:nvSpPr>
        <p:spPr>
          <a:xfrm>
            <a:off x="2551113" y="287338"/>
            <a:ext cx="4132262" cy="554037"/>
          </a:xfrm>
          <a:prstGeom prst="rect">
            <a:avLst/>
          </a:prstGeom>
          <a:noFill/>
        </p:spPr>
        <p:txBody>
          <a:bodyPr wrap="none">
            <a:spAutoFit/>
          </a:bodyPr>
          <a:lstStyle/>
          <a:p>
            <a:pPr>
              <a:defRPr/>
            </a:pPr>
            <a:r>
              <a:rPr lang="en-GB" sz="3000" b="1" dirty="0">
                <a:solidFill>
                  <a:srgbClr val="006F73"/>
                </a:solidFill>
                <a:latin typeface="Gill Sans MT" panose="020B0502020104020203" pitchFamily="34" charset="77"/>
                <a:cs typeface="Arial" pitchFamily="34" charset="0"/>
              </a:rPr>
              <a:t>The history of plastics</a:t>
            </a:r>
          </a:p>
        </p:txBody>
      </p:sp>
      <p:pic>
        <p:nvPicPr>
          <p:cNvPr id="40966" name="Imag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987425"/>
            <a:ext cx="3368675"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age result for billiard balls made from ivory with plastic inven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4363" y="1039813"/>
            <a:ext cx="316865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3"/>
          <p:cNvSpPr txBox="1">
            <a:spLocks noChangeArrowheads="1"/>
          </p:cNvSpPr>
          <p:nvPr/>
        </p:nvSpPr>
        <p:spPr bwMode="auto">
          <a:xfrm>
            <a:off x="341313" y="3157538"/>
            <a:ext cx="15287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2200" smtClean="0">
                <a:solidFill>
                  <a:prstClr val="black"/>
                </a:solidFill>
                <a:latin typeface="Segoe Print" pitchFamily="2" charset="0"/>
                <a:cs typeface="Arial" pitchFamily="34" charset="0"/>
              </a:rPr>
              <a:t>1600 BC</a:t>
            </a:r>
          </a:p>
        </p:txBody>
      </p:sp>
      <p:sp>
        <p:nvSpPr>
          <p:cNvPr id="7177" name="TextBox 4"/>
          <p:cNvSpPr txBox="1">
            <a:spLocks noChangeArrowheads="1"/>
          </p:cNvSpPr>
          <p:nvPr/>
        </p:nvSpPr>
        <p:spPr bwMode="auto">
          <a:xfrm>
            <a:off x="188913" y="1436688"/>
            <a:ext cx="28511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700" smtClean="0">
                <a:solidFill>
                  <a:prstClr val="black"/>
                </a:solidFill>
                <a:latin typeface="Segoe Print" pitchFamily="2" charset="0"/>
                <a:cs typeface="Arial" pitchFamily="34" charset="0"/>
              </a:rPr>
              <a:t>Over 3,600 years ago natural plastic, a rubber ball was created by Mesoamericans.</a:t>
            </a:r>
          </a:p>
        </p:txBody>
      </p:sp>
      <p:pic>
        <p:nvPicPr>
          <p:cNvPr id="4097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400" y="3638550"/>
            <a:ext cx="2984500"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9300" y="3813175"/>
            <a:ext cx="3411538"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3689350" y="4178300"/>
            <a:ext cx="25765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600" smtClean="0">
                <a:solidFill>
                  <a:prstClr val="black"/>
                </a:solidFill>
                <a:latin typeface="Segoe Print" pitchFamily="2" charset="0"/>
                <a:cs typeface="Arial" pitchFamily="34" charset="0"/>
              </a:rPr>
              <a:t>Semi-synthetic plastic was made as an alternative to ivory from elephant tusks to make billiard balls.</a:t>
            </a:r>
          </a:p>
        </p:txBody>
      </p:sp>
      <p:pic>
        <p:nvPicPr>
          <p:cNvPr id="40973" name="Imag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88211">
            <a:off x="100013" y="2736850"/>
            <a:ext cx="10191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4111625" y="3122613"/>
            <a:ext cx="10112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2200" smtClean="0">
                <a:solidFill>
                  <a:prstClr val="black"/>
                </a:solidFill>
                <a:latin typeface="Segoe Print" pitchFamily="2" charset="0"/>
                <a:cs typeface="Arial" pitchFamily="34" charset="0"/>
              </a:rPr>
              <a:t>1869</a:t>
            </a:r>
          </a:p>
        </p:txBody>
      </p:sp>
      <p:sp>
        <p:nvSpPr>
          <p:cNvPr id="7183" name="TextBox 7"/>
          <p:cNvSpPr txBox="1">
            <a:spLocks noChangeArrowheads="1"/>
          </p:cNvSpPr>
          <p:nvPr/>
        </p:nvSpPr>
        <p:spPr bwMode="auto">
          <a:xfrm>
            <a:off x="188913" y="5608638"/>
            <a:ext cx="13858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1000" smtClean="0">
                <a:solidFill>
                  <a:prstClr val="black"/>
                </a:solidFill>
                <a:cs typeface="Arial" pitchFamily="34" charset="0"/>
              </a:rPr>
              <a:t>© National Geographic</a:t>
            </a:r>
          </a:p>
        </p:txBody>
      </p:sp>
      <p:pic>
        <p:nvPicPr>
          <p:cNvPr id="20" name="Imag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9675" y="938213"/>
            <a:ext cx="292258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948921" flipV="1">
            <a:off x="7689850" y="2662238"/>
            <a:ext cx="709613"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a:spLocks noChangeArrowheads="1"/>
          </p:cNvSpPr>
          <p:nvPr/>
        </p:nvSpPr>
        <p:spPr bwMode="auto">
          <a:xfrm>
            <a:off x="7032625" y="3121025"/>
            <a:ext cx="10128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2200" smtClean="0">
                <a:solidFill>
                  <a:prstClr val="black"/>
                </a:solidFill>
                <a:latin typeface="Segoe Print" pitchFamily="2" charset="0"/>
                <a:cs typeface="Arial" pitchFamily="34" charset="0"/>
              </a:rPr>
              <a:t>1907</a:t>
            </a:r>
          </a:p>
        </p:txBody>
      </p:sp>
      <p:sp>
        <p:nvSpPr>
          <p:cNvPr id="25" name="TextBox 24"/>
          <p:cNvSpPr txBox="1">
            <a:spLocks noChangeArrowheads="1"/>
          </p:cNvSpPr>
          <p:nvPr/>
        </p:nvSpPr>
        <p:spPr bwMode="auto">
          <a:xfrm>
            <a:off x="6484938" y="1209675"/>
            <a:ext cx="25304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500" smtClean="0">
                <a:solidFill>
                  <a:prstClr val="black"/>
                </a:solidFill>
                <a:latin typeface="Segoe Print" pitchFamily="2" charset="0"/>
                <a:cs typeface="Arial" pitchFamily="34" charset="0"/>
              </a:rPr>
              <a:t>The FIRST synthetic plastic was created. Called Bakelite, this material was advertised as the ‘material of a thousand uses’.</a:t>
            </a:r>
          </a:p>
        </p:txBody>
      </p:sp>
      <p:pic>
        <p:nvPicPr>
          <p:cNvPr id="1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88138" y="3859213"/>
            <a:ext cx="233521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164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3036888"/>
            <a:ext cx="994568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05757" flipH="1" flipV="1">
            <a:off x="4480719" y="3548856"/>
            <a:ext cx="6985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29"/>
          <p:cNvSpPr txBox="1">
            <a:spLocks noChangeArrowheads="1"/>
          </p:cNvSpPr>
          <p:nvPr/>
        </p:nvSpPr>
        <p:spPr bwMode="auto">
          <a:xfrm>
            <a:off x="3902075" y="371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endParaRPr lang="en-GB" altLang="en-US" sz="1800" smtClean="0">
              <a:solidFill>
                <a:prstClr val="black"/>
              </a:solidFill>
              <a:cs typeface="Arial" pitchFamily="34" charset="0"/>
            </a:endParaRPr>
          </a:p>
        </p:txBody>
      </p:sp>
      <p:sp>
        <p:nvSpPr>
          <p:cNvPr id="2" name="TextBox 1">
            <a:extLst>
              <a:ext uri="{FF2B5EF4-FFF2-40B4-BE49-F238E27FC236}"/>
            </a:extLst>
          </p:cNvPr>
          <p:cNvSpPr txBox="1"/>
          <p:nvPr/>
        </p:nvSpPr>
        <p:spPr>
          <a:xfrm>
            <a:off x="2551113" y="287338"/>
            <a:ext cx="4132262" cy="554037"/>
          </a:xfrm>
          <a:prstGeom prst="rect">
            <a:avLst/>
          </a:prstGeom>
          <a:noFill/>
        </p:spPr>
        <p:txBody>
          <a:bodyPr wrap="none">
            <a:spAutoFit/>
          </a:bodyPr>
          <a:lstStyle/>
          <a:p>
            <a:pPr>
              <a:defRPr/>
            </a:pPr>
            <a:r>
              <a:rPr lang="en-GB" sz="3000" b="1" dirty="0">
                <a:solidFill>
                  <a:srgbClr val="006F73"/>
                </a:solidFill>
                <a:latin typeface="Gill Sans MT" panose="020B0502020104020203" pitchFamily="34" charset="77"/>
                <a:cs typeface="Arial" pitchFamily="34" charset="0"/>
              </a:rPr>
              <a:t>The history of plastics</a:t>
            </a:r>
          </a:p>
        </p:txBody>
      </p:sp>
      <p:pic>
        <p:nvPicPr>
          <p:cNvPr id="41990" name="Imag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1174750"/>
            <a:ext cx="2857501"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513138" y="4248150"/>
            <a:ext cx="26781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2000" smtClean="0">
                <a:solidFill>
                  <a:prstClr val="black"/>
                </a:solidFill>
                <a:latin typeface="Segoe Print" pitchFamily="2" charset="0"/>
                <a:cs typeface="Arial" pitchFamily="34" charset="0"/>
              </a:rPr>
              <a:t>Nylon invented and used in World War II parachutes.</a:t>
            </a:r>
          </a:p>
        </p:txBody>
      </p:sp>
      <p:pic>
        <p:nvPicPr>
          <p:cNvPr id="14" name="Imag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3425" y="3873500"/>
            <a:ext cx="3157538"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Imag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8211">
            <a:off x="100013" y="2736850"/>
            <a:ext cx="10191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4086225" y="3140075"/>
            <a:ext cx="10112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2200" smtClean="0">
                <a:solidFill>
                  <a:prstClr val="black"/>
                </a:solidFill>
                <a:latin typeface="Segoe Print" pitchFamily="2" charset="0"/>
                <a:cs typeface="Arial" pitchFamily="34" charset="0"/>
              </a:rPr>
              <a:t>1935</a:t>
            </a:r>
          </a:p>
        </p:txBody>
      </p:sp>
      <p:pic>
        <p:nvPicPr>
          <p:cNvPr id="20" name="Imag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3013" y="1236663"/>
            <a:ext cx="28575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948921" flipV="1">
            <a:off x="7689850" y="2662238"/>
            <a:ext cx="709613"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ile:Allies parachute on to historic WWII drop zone for D-Day 71st anniversary commemoration 150605-F-UV166-00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4425" y="865188"/>
            <a:ext cx="183515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p:nvSpPr>
        <p:spPr bwMode="auto">
          <a:xfrm>
            <a:off x="6462713" y="1535113"/>
            <a:ext cx="25781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2000" smtClean="0">
                <a:solidFill>
                  <a:prstClr val="black"/>
                </a:solidFill>
                <a:latin typeface="Segoe Print" pitchFamily="2" charset="0"/>
                <a:cs typeface="Arial" pitchFamily="34" charset="0"/>
              </a:rPr>
              <a:t>Squeezy bottles and </a:t>
            </a:r>
          </a:p>
          <a:p>
            <a:pPr algn="ctr" fontAlgn="base">
              <a:lnSpc>
                <a:spcPct val="100000"/>
              </a:lnSpc>
              <a:spcBef>
                <a:spcPct val="0"/>
              </a:spcBef>
              <a:spcAft>
                <a:spcPct val="0"/>
              </a:spcAft>
              <a:buFontTx/>
              <a:buNone/>
              <a:defRPr/>
            </a:pPr>
            <a:r>
              <a:rPr lang="en-GB" altLang="en-US" sz="2000" smtClean="0">
                <a:solidFill>
                  <a:prstClr val="black"/>
                </a:solidFill>
                <a:latin typeface="Segoe Print" pitchFamily="2" charset="0"/>
                <a:cs typeface="Arial" pitchFamily="34" charset="0"/>
              </a:rPr>
              <a:t>Velcro invented</a:t>
            </a:r>
          </a:p>
        </p:txBody>
      </p:sp>
      <p:sp>
        <p:nvSpPr>
          <p:cNvPr id="27" name="TextBox 26"/>
          <p:cNvSpPr txBox="1">
            <a:spLocks noChangeArrowheads="1"/>
          </p:cNvSpPr>
          <p:nvPr/>
        </p:nvSpPr>
        <p:spPr bwMode="auto">
          <a:xfrm>
            <a:off x="6967538" y="3173413"/>
            <a:ext cx="10112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2200" smtClean="0">
                <a:solidFill>
                  <a:prstClr val="black"/>
                </a:solidFill>
                <a:latin typeface="Segoe Print" pitchFamily="2" charset="0"/>
                <a:cs typeface="Arial" pitchFamily="34" charset="0"/>
              </a:rPr>
              <a:t>1945</a:t>
            </a:r>
          </a:p>
        </p:txBody>
      </p:sp>
      <p:pic>
        <p:nvPicPr>
          <p:cNvPr id="28" name="Picture 4" descr="Image result for velcro first invente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3013" y="4754563"/>
            <a:ext cx="1447800"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 descr="Image result for first squeeze bottl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15100" y="3594100"/>
            <a:ext cx="173355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TextBox 32"/>
          <p:cNvSpPr txBox="1">
            <a:spLocks noChangeArrowheads="1"/>
          </p:cNvSpPr>
          <p:nvPr/>
        </p:nvSpPr>
        <p:spPr bwMode="auto">
          <a:xfrm>
            <a:off x="712788" y="3132138"/>
            <a:ext cx="10128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2200" smtClean="0">
                <a:solidFill>
                  <a:prstClr val="black"/>
                </a:solidFill>
                <a:latin typeface="Segoe Print" pitchFamily="2" charset="0"/>
                <a:cs typeface="Arial" pitchFamily="34" charset="0"/>
              </a:rPr>
              <a:t>1930</a:t>
            </a:r>
          </a:p>
        </p:txBody>
      </p:sp>
      <p:sp>
        <p:nvSpPr>
          <p:cNvPr id="9235" name="TextBox 33"/>
          <p:cNvSpPr txBox="1">
            <a:spLocks noChangeArrowheads="1"/>
          </p:cNvSpPr>
          <p:nvPr/>
        </p:nvSpPr>
        <p:spPr bwMode="auto">
          <a:xfrm>
            <a:off x="420688" y="1406525"/>
            <a:ext cx="19478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2000" smtClean="0">
                <a:solidFill>
                  <a:prstClr val="black"/>
                </a:solidFill>
                <a:latin typeface="Segoe Print" pitchFamily="2" charset="0"/>
                <a:cs typeface="Arial" pitchFamily="34" charset="0"/>
              </a:rPr>
              <a:t>The first sticky tape </a:t>
            </a:r>
          </a:p>
          <a:p>
            <a:pPr algn="ctr" fontAlgn="base">
              <a:lnSpc>
                <a:spcPct val="100000"/>
              </a:lnSpc>
              <a:spcBef>
                <a:spcPct val="0"/>
              </a:spcBef>
              <a:spcAft>
                <a:spcPct val="0"/>
              </a:spcAft>
              <a:buFontTx/>
              <a:buNone/>
              <a:defRPr/>
            </a:pPr>
            <a:r>
              <a:rPr lang="en-GB" altLang="en-US" sz="2000" smtClean="0">
                <a:solidFill>
                  <a:prstClr val="black"/>
                </a:solidFill>
                <a:latin typeface="Segoe Print" pitchFamily="2" charset="0"/>
                <a:cs typeface="Arial" pitchFamily="34" charset="0"/>
              </a:rPr>
              <a:t>was made</a:t>
            </a:r>
          </a:p>
        </p:txBody>
      </p:sp>
      <p:pic>
        <p:nvPicPr>
          <p:cNvPr id="42004" name="Picture 6" descr="Image result for first sticky tap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7663" y="3605213"/>
            <a:ext cx="2259012"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547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3036888"/>
            <a:ext cx="994568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05757" flipH="1" flipV="1">
            <a:off x="4687094" y="3623469"/>
            <a:ext cx="70008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29"/>
          <p:cNvSpPr txBox="1">
            <a:spLocks noChangeArrowheads="1"/>
          </p:cNvSpPr>
          <p:nvPr/>
        </p:nvSpPr>
        <p:spPr bwMode="auto">
          <a:xfrm>
            <a:off x="3902075" y="371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endParaRPr lang="en-GB" altLang="en-US" sz="1800" smtClean="0">
              <a:solidFill>
                <a:prstClr val="black"/>
              </a:solidFill>
              <a:cs typeface="Arial" pitchFamily="34" charset="0"/>
            </a:endParaRPr>
          </a:p>
        </p:txBody>
      </p:sp>
      <p:sp>
        <p:nvSpPr>
          <p:cNvPr id="2" name="TextBox 1">
            <a:extLst>
              <a:ext uri="{FF2B5EF4-FFF2-40B4-BE49-F238E27FC236}"/>
            </a:extLst>
          </p:cNvPr>
          <p:cNvSpPr txBox="1"/>
          <p:nvPr/>
        </p:nvSpPr>
        <p:spPr>
          <a:xfrm>
            <a:off x="2551113" y="287338"/>
            <a:ext cx="4132262" cy="554037"/>
          </a:xfrm>
          <a:prstGeom prst="rect">
            <a:avLst/>
          </a:prstGeom>
          <a:noFill/>
        </p:spPr>
        <p:txBody>
          <a:bodyPr wrap="none">
            <a:spAutoFit/>
          </a:bodyPr>
          <a:lstStyle/>
          <a:p>
            <a:pPr>
              <a:defRPr/>
            </a:pPr>
            <a:r>
              <a:rPr lang="en-GB" sz="3000" b="1" dirty="0">
                <a:solidFill>
                  <a:srgbClr val="006F73"/>
                </a:solidFill>
                <a:latin typeface="Gill Sans MT" panose="020B0502020104020203" pitchFamily="34" charset="77"/>
                <a:cs typeface="Arial" pitchFamily="34" charset="0"/>
              </a:rPr>
              <a:t>The history of plastics</a:t>
            </a:r>
          </a:p>
        </p:txBody>
      </p:sp>
      <p:pic>
        <p:nvPicPr>
          <p:cNvPr id="43014" name="Imag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1204913"/>
            <a:ext cx="28575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Imag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267735">
            <a:off x="329406" y="2620170"/>
            <a:ext cx="10191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948921" flipV="1">
            <a:off x="7916863" y="2622550"/>
            <a:ext cx="70961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25"/>
          <p:cNvSpPr txBox="1">
            <a:spLocks noChangeArrowheads="1"/>
          </p:cNvSpPr>
          <p:nvPr/>
        </p:nvSpPr>
        <p:spPr bwMode="auto">
          <a:xfrm>
            <a:off x="1050925" y="3162300"/>
            <a:ext cx="10112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2200" smtClean="0">
                <a:solidFill>
                  <a:prstClr val="black"/>
                </a:solidFill>
                <a:latin typeface="Segoe Print" pitchFamily="2" charset="0"/>
                <a:cs typeface="Arial" pitchFamily="34" charset="0"/>
              </a:rPr>
              <a:t>1948</a:t>
            </a:r>
          </a:p>
        </p:txBody>
      </p:sp>
      <p:sp>
        <p:nvSpPr>
          <p:cNvPr id="11274" name="TextBox 26"/>
          <p:cNvSpPr txBox="1">
            <a:spLocks noChangeArrowheads="1"/>
          </p:cNvSpPr>
          <p:nvPr/>
        </p:nvSpPr>
        <p:spPr bwMode="auto">
          <a:xfrm>
            <a:off x="268288" y="1425575"/>
            <a:ext cx="22923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700" smtClean="0">
                <a:solidFill>
                  <a:prstClr val="black"/>
                </a:solidFill>
                <a:latin typeface="Segoe Print" pitchFamily="2" charset="0"/>
                <a:cs typeface="Arial" pitchFamily="34" charset="0"/>
              </a:rPr>
              <a:t>Tupperware was invented. They even held parties to show the latest designs</a:t>
            </a:r>
          </a:p>
        </p:txBody>
      </p:sp>
      <p:pic>
        <p:nvPicPr>
          <p:cNvPr id="43019" name="Picture 8" descr="Image result for tupperware par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450" y="3692525"/>
            <a:ext cx="24511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3386138" y="4260850"/>
            <a:ext cx="27495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800" smtClean="0">
                <a:solidFill>
                  <a:prstClr val="black"/>
                </a:solidFill>
                <a:latin typeface="Segoe Print" pitchFamily="2" charset="0"/>
                <a:cs typeface="Arial" pitchFamily="34" charset="0"/>
              </a:rPr>
              <a:t>Drinking straws made from Rye Grass were phased out, and replaced with plastic straws.</a:t>
            </a:r>
          </a:p>
        </p:txBody>
      </p:sp>
      <p:sp>
        <p:nvSpPr>
          <p:cNvPr id="23" name="TextBox 22"/>
          <p:cNvSpPr txBox="1">
            <a:spLocks noChangeArrowheads="1"/>
          </p:cNvSpPr>
          <p:nvPr/>
        </p:nvSpPr>
        <p:spPr bwMode="auto">
          <a:xfrm>
            <a:off x="4156075" y="3113088"/>
            <a:ext cx="11985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2200" smtClean="0">
                <a:solidFill>
                  <a:prstClr val="black"/>
                </a:solidFill>
                <a:latin typeface="Segoe Print" pitchFamily="2" charset="0"/>
                <a:cs typeface="Arial" pitchFamily="34" charset="0"/>
              </a:rPr>
              <a:t>1960’s</a:t>
            </a:r>
          </a:p>
        </p:txBody>
      </p:sp>
      <p:pic>
        <p:nvPicPr>
          <p:cNvPr id="24" name="Picture 2" descr="Image result for plastic drinking straw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6638" y="1084263"/>
            <a:ext cx="199866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a:spLocks noChangeArrowheads="1"/>
          </p:cNvSpPr>
          <p:nvPr/>
        </p:nvSpPr>
        <p:spPr bwMode="auto">
          <a:xfrm>
            <a:off x="7145338" y="3128963"/>
            <a:ext cx="1011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2200" smtClean="0">
                <a:solidFill>
                  <a:prstClr val="black"/>
                </a:solidFill>
                <a:latin typeface="Segoe Print" pitchFamily="2" charset="0"/>
                <a:cs typeface="Arial" pitchFamily="34" charset="0"/>
              </a:rPr>
              <a:t>1965</a:t>
            </a:r>
          </a:p>
        </p:txBody>
      </p:sp>
      <p:pic>
        <p:nvPicPr>
          <p:cNvPr id="32" name="Image 1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9588" y="3892550"/>
            <a:ext cx="36337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a:spLocks noChangeArrowheads="1"/>
          </p:cNvSpPr>
          <p:nvPr/>
        </p:nvSpPr>
        <p:spPr bwMode="auto">
          <a:xfrm>
            <a:off x="6427788" y="1352550"/>
            <a:ext cx="22923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700" smtClean="0">
                <a:solidFill>
                  <a:prstClr val="black"/>
                </a:solidFill>
                <a:latin typeface="Segoe Print" pitchFamily="2" charset="0"/>
                <a:cs typeface="Arial" pitchFamily="34" charset="0"/>
              </a:rPr>
              <a:t>The plastic bag was invented and over the next decade introduced to supermarkets.</a:t>
            </a:r>
          </a:p>
        </p:txBody>
      </p:sp>
      <p:pic>
        <p:nvPicPr>
          <p:cNvPr id="34" name="Picture 2" descr="Bag of the futur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21563" y="3676650"/>
            <a:ext cx="137477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92813" y="1092200"/>
            <a:ext cx="3151187"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3234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73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ag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3036888"/>
            <a:ext cx="994568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05757" flipH="1" flipV="1">
            <a:off x="4622007" y="3436144"/>
            <a:ext cx="70008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29"/>
          <p:cNvSpPr txBox="1">
            <a:spLocks noChangeArrowheads="1"/>
          </p:cNvSpPr>
          <p:nvPr/>
        </p:nvSpPr>
        <p:spPr bwMode="auto">
          <a:xfrm>
            <a:off x="3902075" y="371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endParaRPr lang="en-GB" altLang="en-US" sz="1800" smtClean="0">
              <a:solidFill>
                <a:prstClr val="black"/>
              </a:solidFill>
              <a:cs typeface="Arial" pitchFamily="34" charset="0"/>
            </a:endParaRPr>
          </a:p>
        </p:txBody>
      </p:sp>
      <p:sp>
        <p:nvSpPr>
          <p:cNvPr id="2" name="TextBox 1">
            <a:extLst>
              <a:ext uri="{FF2B5EF4-FFF2-40B4-BE49-F238E27FC236}"/>
            </a:extLst>
          </p:cNvPr>
          <p:cNvSpPr txBox="1"/>
          <p:nvPr/>
        </p:nvSpPr>
        <p:spPr>
          <a:xfrm>
            <a:off x="2551113" y="287338"/>
            <a:ext cx="4132262" cy="554037"/>
          </a:xfrm>
          <a:prstGeom prst="rect">
            <a:avLst/>
          </a:prstGeom>
          <a:noFill/>
        </p:spPr>
        <p:txBody>
          <a:bodyPr wrap="none">
            <a:spAutoFit/>
          </a:bodyPr>
          <a:lstStyle/>
          <a:p>
            <a:pPr>
              <a:defRPr/>
            </a:pPr>
            <a:r>
              <a:rPr lang="en-GB" sz="3000" b="1" dirty="0">
                <a:solidFill>
                  <a:srgbClr val="006F73"/>
                </a:solidFill>
                <a:latin typeface="Gill Sans MT" panose="020B0502020104020203" pitchFamily="34" charset="77"/>
                <a:cs typeface="Arial" pitchFamily="34" charset="0"/>
              </a:rPr>
              <a:t>The history of plastics</a:t>
            </a:r>
          </a:p>
        </p:txBody>
      </p:sp>
      <p:pic>
        <p:nvPicPr>
          <p:cNvPr id="44038" name="Imag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5" y="1117600"/>
            <a:ext cx="313531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240213" y="3119438"/>
            <a:ext cx="10128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2200" smtClean="0">
                <a:solidFill>
                  <a:prstClr val="black"/>
                </a:solidFill>
                <a:latin typeface="Segoe Print" pitchFamily="2" charset="0"/>
                <a:cs typeface="Arial" pitchFamily="34" charset="0"/>
              </a:rPr>
              <a:t>1973</a:t>
            </a:r>
          </a:p>
        </p:txBody>
      </p:sp>
      <p:pic>
        <p:nvPicPr>
          <p:cNvPr id="14" name="Imag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9588" y="3827463"/>
            <a:ext cx="3633787"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6546850" y="1557338"/>
            <a:ext cx="25781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700" smtClean="0">
                <a:solidFill>
                  <a:prstClr val="black"/>
                </a:solidFill>
                <a:latin typeface="Segoe Print" pitchFamily="2" charset="0"/>
                <a:cs typeface="Arial" pitchFamily="34" charset="0"/>
              </a:rPr>
              <a:t>Triangle codes are added to products to assist sorting and recycling</a:t>
            </a:r>
          </a:p>
        </p:txBody>
      </p:sp>
      <p:pic>
        <p:nvPicPr>
          <p:cNvPr id="44042" name="Imag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267735">
            <a:off x="329406" y="2620170"/>
            <a:ext cx="10191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7269163" y="3103563"/>
            <a:ext cx="10128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2200" smtClean="0">
                <a:solidFill>
                  <a:prstClr val="black"/>
                </a:solidFill>
                <a:latin typeface="Segoe Print" pitchFamily="2" charset="0"/>
                <a:cs typeface="Arial" pitchFamily="34" charset="0"/>
              </a:rPr>
              <a:t>1988</a:t>
            </a:r>
          </a:p>
        </p:txBody>
      </p:sp>
      <p:pic>
        <p:nvPicPr>
          <p:cNvPr id="20" name="Imag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94438" y="1235075"/>
            <a:ext cx="28575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948921" flipV="1">
            <a:off x="7916863" y="2622550"/>
            <a:ext cx="70961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Box 25"/>
          <p:cNvSpPr txBox="1">
            <a:spLocks noChangeArrowheads="1"/>
          </p:cNvSpPr>
          <p:nvPr/>
        </p:nvSpPr>
        <p:spPr bwMode="auto">
          <a:xfrm>
            <a:off x="1050925" y="3162300"/>
            <a:ext cx="10112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2200" smtClean="0">
                <a:solidFill>
                  <a:prstClr val="black"/>
                </a:solidFill>
                <a:latin typeface="Segoe Print" pitchFamily="2" charset="0"/>
                <a:cs typeface="Arial" pitchFamily="34" charset="0"/>
              </a:rPr>
              <a:t>1969</a:t>
            </a:r>
          </a:p>
        </p:txBody>
      </p:sp>
      <p:sp>
        <p:nvSpPr>
          <p:cNvPr id="27" name="TextBox 26"/>
          <p:cNvSpPr txBox="1">
            <a:spLocks noChangeArrowheads="1"/>
          </p:cNvSpPr>
          <p:nvPr/>
        </p:nvSpPr>
        <p:spPr bwMode="auto">
          <a:xfrm>
            <a:off x="3297238" y="4227513"/>
            <a:ext cx="3175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500" smtClean="0">
                <a:solidFill>
                  <a:prstClr val="black"/>
                </a:solidFill>
                <a:latin typeface="Segoe Print" pitchFamily="2" charset="0"/>
                <a:cs typeface="Arial" pitchFamily="34" charset="0"/>
              </a:rPr>
              <a:t>PET bottles are patented. These are the first bottles that can contain the pressure of carbonation, creating a cheaper alternative to glass bottles.</a:t>
            </a:r>
          </a:p>
        </p:txBody>
      </p:sp>
      <p:sp>
        <p:nvSpPr>
          <p:cNvPr id="13328" name="TextBox 23"/>
          <p:cNvSpPr txBox="1">
            <a:spLocks noChangeArrowheads="1"/>
          </p:cNvSpPr>
          <p:nvPr/>
        </p:nvSpPr>
        <p:spPr bwMode="auto">
          <a:xfrm>
            <a:off x="361950" y="1501775"/>
            <a:ext cx="25606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700" smtClean="0">
                <a:solidFill>
                  <a:prstClr val="black"/>
                </a:solidFill>
                <a:latin typeface="Segoe Print" pitchFamily="2" charset="0"/>
                <a:cs typeface="Arial" pitchFamily="34" charset="0"/>
              </a:rPr>
              <a:t>Neil Armstrong lands on the moon…..and leaves a nylon flag behind.</a:t>
            </a:r>
          </a:p>
        </p:txBody>
      </p:sp>
      <p:pic>
        <p:nvPicPr>
          <p:cNvPr id="44049" name="Picture 2" descr="Image result for neil armstrong flag on the mo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200" y="3783013"/>
            <a:ext cx="2143125"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Image result for resin identification cod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7563" y="3836988"/>
            <a:ext cx="12811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File:PET Bottle Water.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43300" y="1223963"/>
            <a:ext cx="2116138"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rot="-5400000">
            <a:off x="4884738" y="2006600"/>
            <a:ext cx="175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1400" smtClean="0">
                <a:solidFill>
                  <a:prstClr val="black"/>
                </a:solidFill>
                <a:cs typeface="Arial" pitchFamily="34" charset="0"/>
              </a:rPr>
              <a:t>© </a:t>
            </a:r>
            <a:r>
              <a:rPr lang="en-GB" altLang="en-US" sz="1400" smtClean="0">
                <a:solidFill>
                  <a:prstClr val="black"/>
                </a:solidFill>
                <a:cs typeface="Arial" pitchFamily="34" charset="0"/>
                <a:hlinkClick r:id="rId13"/>
              </a:rPr>
              <a:t>Creative Commons</a:t>
            </a:r>
            <a:endParaRPr lang="en-GB" altLang="en-US" sz="1400" smtClean="0">
              <a:solidFill>
                <a:prstClr val="black"/>
              </a:solidFill>
              <a:cs typeface="Arial" pitchFamily="34" charset="0"/>
            </a:endParaRPr>
          </a:p>
        </p:txBody>
      </p:sp>
    </p:spTree>
    <p:extLst>
      <p:ext uri="{BB962C8B-B14F-4D97-AF65-F5344CB8AC3E}">
        <p14:creationId xmlns:p14="http://schemas.microsoft.com/office/powerpoint/2010/main" val="4207700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p:bldP spid="27"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3036888"/>
            <a:ext cx="994568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05757" flipH="1" flipV="1">
            <a:off x="4480719" y="3548856"/>
            <a:ext cx="6985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29"/>
          <p:cNvSpPr txBox="1">
            <a:spLocks noChangeArrowheads="1"/>
          </p:cNvSpPr>
          <p:nvPr/>
        </p:nvSpPr>
        <p:spPr bwMode="auto">
          <a:xfrm>
            <a:off x="3902075" y="371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endParaRPr lang="en-GB" altLang="en-US" sz="1800" smtClean="0">
              <a:solidFill>
                <a:prstClr val="black"/>
              </a:solidFill>
              <a:cs typeface="Arial" pitchFamily="34" charset="0"/>
            </a:endParaRPr>
          </a:p>
        </p:txBody>
      </p:sp>
      <p:sp>
        <p:nvSpPr>
          <p:cNvPr id="2" name="TextBox 1">
            <a:extLst>
              <a:ext uri="{FF2B5EF4-FFF2-40B4-BE49-F238E27FC236}"/>
            </a:extLst>
          </p:cNvPr>
          <p:cNvSpPr txBox="1"/>
          <p:nvPr/>
        </p:nvSpPr>
        <p:spPr>
          <a:xfrm>
            <a:off x="2551113" y="287338"/>
            <a:ext cx="4132262" cy="554037"/>
          </a:xfrm>
          <a:prstGeom prst="rect">
            <a:avLst/>
          </a:prstGeom>
          <a:noFill/>
        </p:spPr>
        <p:txBody>
          <a:bodyPr wrap="none">
            <a:spAutoFit/>
          </a:bodyPr>
          <a:lstStyle/>
          <a:p>
            <a:pPr>
              <a:defRPr/>
            </a:pPr>
            <a:r>
              <a:rPr lang="en-GB" sz="3000" b="1" dirty="0">
                <a:solidFill>
                  <a:srgbClr val="006F73"/>
                </a:solidFill>
                <a:latin typeface="Gill Sans MT" panose="020B0502020104020203" pitchFamily="34" charset="77"/>
                <a:cs typeface="Arial" pitchFamily="34" charset="0"/>
              </a:rPr>
              <a:t>The history of plastics</a:t>
            </a:r>
          </a:p>
        </p:txBody>
      </p:sp>
      <p:pic>
        <p:nvPicPr>
          <p:cNvPr id="45062" name="Imag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1174750"/>
            <a:ext cx="35131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3"/>
          <p:cNvSpPr txBox="1">
            <a:spLocks noChangeArrowheads="1"/>
          </p:cNvSpPr>
          <p:nvPr/>
        </p:nvSpPr>
        <p:spPr bwMode="auto">
          <a:xfrm>
            <a:off x="412750" y="3076575"/>
            <a:ext cx="71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3200" smtClean="0">
                <a:solidFill>
                  <a:prstClr val="black"/>
                </a:solidFill>
                <a:latin typeface="Limehouse Script" pitchFamily="2" charset="0"/>
                <a:cs typeface="Arial" pitchFamily="34" charset="0"/>
              </a:rPr>
              <a:t>2010</a:t>
            </a:r>
          </a:p>
        </p:txBody>
      </p:sp>
      <p:pic>
        <p:nvPicPr>
          <p:cNvPr id="14" name="Imag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6700" y="3851275"/>
            <a:ext cx="3673475"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Imag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8211">
            <a:off x="100013" y="2700338"/>
            <a:ext cx="10191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7208838" y="3109913"/>
            <a:ext cx="10112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2200" smtClean="0">
                <a:solidFill>
                  <a:prstClr val="black"/>
                </a:solidFill>
                <a:latin typeface="Segoe Print" pitchFamily="2" charset="0"/>
                <a:cs typeface="Arial" pitchFamily="34" charset="0"/>
              </a:rPr>
              <a:t>2018</a:t>
            </a:r>
          </a:p>
        </p:txBody>
      </p:sp>
      <p:pic>
        <p:nvPicPr>
          <p:cNvPr id="20" name="Imag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6925" y="1114425"/>
            <a:ext cx="33972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6310313" y="1339850"/>
            <a:ext cx="25939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600" smtClean="0">
                <a:solidFill>
                  <a:prstClr val="black"/>
                </a:solidFill>
                <a:latin typeface="Segoe Print" pitchFamily="2" charset="0"/>
                <a:cs typeface="Arial" pitchFamily="34" charset="0"/>
              </a:rPr>
              <a:t>The Flipflopi Dhow (made from collected plastic waste including 200,000 flip flops) travels from Kenya to Zanzibar </a:t>
            </a:r>
          </a:p>
        </p:txBody>
      </p:sp>
      <p:pic>
        <p:nvPicPr>
          <p:cNvPr id="22" name="Imag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948921" flipV="1">
            <a:off x="7916863" y="2622550"/>
            <a:ext cx="70961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Related 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73475" y="1119188"/>
            <a:ext cx="1887538"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4027488" y="3087688"/>
            <a:ext cx="11239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2200" smtClean="0">
                <a:solidFill>
                  <a:prstClr val="black"/>
                </a:solidFill>
                <a:latin typeface="Segoe Print" pitchFamily="2" charset="0"/>
                <a:cs typeface="Arial" pitchFamily="34" charset="0"/>
              </a:rPr>
              <a:t>2015 </a:t>
            </a:r>
          </a:p>
        </p:txBody>
      </p:sp>
      <p:pic>
        <p:nvPicPr>
          <p:cNvPr id="6"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5925" y="3614738"/>
            <a:ext cx="2138363"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p:nvSpPr>
        <p:spPr bwMode="auto">
          <a:xfrm>
            <a:off x="3086100" y="4348163"/>
            <a:ext cx="311308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700" smtClean="0">
                <a:solidFill>
                  <a:prstClr val="black"/>
                </a:solidFill>
                <a:latin typeface="Segoe Print" pitchFamily="2" charset="0"/>
                <a:cs typeface="Arial" pitchFamily="34" charset="0"/>
              </a:rPr>
              <a:t>Awareness of the damage of plastics increases. The UK introduces a charge for plastic bags in shops.</a:t>
            </a:r>
          </a:p>
        </p:txBody>
      </p:sp>
      <p:sp>
        <p:nvSpPr>
          <p:cNvPr id="15378" name="TextBox 27"/>
          <p:cNvSpPr txBox="1">
            <a:spLocks noChangeArrowheads="1"/>
          </p:cNvSpPr>
          <p:nvPr/>
        </p:nvSpPr>
        <p:spPr bwMode="auto">
          <a:xfrm>
            <a:off x="282575" y="1517650"/>
            <a:ext cx="2824163"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700" smtClean="0">
                <a:solidFill>
                  <a:prstClr val="black"/>
                </a:solidFill>
                <a:latin typeface="Segoe Print" pitchFamily="2" charset="0"/>
                <a:cs typeface="Arial" pitchFamily="34" charset="0"/>
              </a:rPr>
              <a:t>Plastic inventions reach new levels of creativity. Including lightweight bullet proof vests.</a:t>
            </a:r>
          </a:p>
        </p:txBody>
      </p:sp>
      <p:pic>
        <p:nvPicPr>
          <p:cNvPr id="45075" name="Picture 8" descr="Image result for kevlar ves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4213" y="3700463"/>
            <a:ext cx="145097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149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1"/>
          <p:cNvSpPr>
            <a:spLocks noGrp="1" noChangeArrowheads="1"/>
          </p:cNvSpPr>
          <p:nvPr>
            <p:ph type="ctrTitle"/>
          </p:nvPr>
        </p:nvSpPr>
        <p:spPr>
          <a:xfrm>
            <a:off x="685800" y="1185863"/>
            <a:ext cx="7772400" cy="633412"/>
          </a:xfrm>
        </p:spPr>
        <p:txBody>
          <a:bodyPr/>
          <a:lstStyle/>
          <a:p>
            <a:pPr eaLnBrk="1" hangingPunct="1"/>
            <a:r>
              <a:rPr lang="fr-FR" altLang="en-US" sz="3600" b="1" smtClean="0">
                <a:solidFill>
                  <a:srgbClr val="006F73"/>
                </a:solidFill>
                <a:latin typeface="Gill Sans MT" pitchFamily="34" charset="0"/>
              </a:rPr>
              <a:t>Where does plastic come from?</a:t>
            </a:r>
          </a:p>
        </p:txBody>
      </p:sp>
      <p:sp>
        <p:nvSpPr>
          <p:cNvPr id="4" name="Sous-titre 2">
            <a:extLst>
              <a:ext uri="{FF2B5EF4-FFF2-40B4-BE49-F238E27FC236}"/>
            </a:extLst>
          </p:cNvPr>
          <p:cNvSpPr>
            <a:spLocks noGrp="1"/>
          </p:cNvSpPr>
          <p:nvPr>
            <p:ph type="subTitle" idx="1"/>
          </p:nvPr>
        </p:nvSpPr>
        <p:spPr>
          <a:xfrm>
            <a:off x="1363663" y="2001838"/>
            <a:ext cx="7483475" cy="736600"/>
          </a:xfrm>
        </p:spPr>
        <p:txBody>
          <a:bodyPr rtlCol="0">
            <a:normAutofit fontScale="55000" lnSpcReduction="20000"/>
          </a:bodyPr>
          <a:lstStyle/>
          <a:p>
            <a:pPr algn="l" eaLnBrk="1" fontAlgn="auto" hangingPunct="1">
              <a:lnSpc>
                <a:spcPct val="110000"/>
              </a:lnSpc>
              <a:spcAft>
                <a:spcPts val="0"/>
              </a:spcAft>
              <a:defRPr/>
            </a:pPr>
            <a:r>
              <a:rPr lang="en-GB" sz="4100" dirty="0">
                <a:solidFill>
                  <a:srgbClr val="39BAC4"/>
                </a:solidFill>
                <a:latin typeface="Gill Sans MT" panose="020B0502020104020203" pitchFamily="34" charset="77"/>
                <a:ea typeface="+mj-ea"/>
                <a:cs typeface="+mj-cs"/>
              </a:rPr>
              <a:t>Plastics are made from natural materials such as natural gas, oil, coal, and minerals. </a:t>
            </a:r>
          </a:p>
          <a:p>
            <a:pPr algn="l" eaLnBrk="1" fontAlgn="auto" hangingPunct="1">
              <a:spcAft>
                <a:spcPts val="0"/>
              </a:spcAft>
              <a:defRPr/>
            </a:pPr>
            <a:endParaRPr lang="en-GB" sz="1900" dirty="0">
              <a:solidFill>
                <a:srgbClr val="404040"/>
              </a:solidFill>
              <a:latin typeface="Helmet"/>
            </a:endParaRPr>
          </a:p>
          <a:p>
            <a:pPr algn="l" eaLnBrk="1" fontAlgn="auto" hangingPunct="1">
              <a:spcAft>
                <a:spcPts val="0"/>
              </a:spcAft>
              <a:defRPr/>
            </a:pPr>
            <a:endParaRPr lang="fr-FR" sz="2800" dirty="0">
              <a:latin typeface="Gill Sans MT" panose="020B0502020104020203" pitchFamily="34" charset="77"/>
              <a:ea typeface="+mj-ea"/>
              <a:cs typeface="+mj-cs"/>
            </a:endParaRPr>
          </a:p>
        </p:txBody>
      </p:sp>
      <p:pic>
        <p:nvPicPr>
          <p:cNvPr id="6" name="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2005013"/>
            <a:ext cx="1143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extLst>
          </p:cNvPr>
          <p:cNvSpPr txBox="1"/>
          <p:nvPr/>
        </p:nvSpPr>
        <p:spPr>
          <a:xfrm>
            <a:off x="85725" y="4765675"/>
            <a:ext cx="2798763" cy="739775"/>
          </a:xfrm>
          <a:prstGeom prst="rect">
            <a:avLst/>
          </a:prstGeom>
          <a:noFill/>
        </p:spPr>
        <p:txBody>
          <a:bodyPr>
            <a:spAutoFit/>
          </a:bodyPr>
          <a:lstStyle/>
          <a:p>
            <a:pPr>
              <a:defRPr/>
            </a:pPr>
            <a:r>
              <a:rPr lang="en-GB" sz="1400" dirty="0">
                <a:solidFill>
                  <a:prstClr val="black"/>
                </a:solidFill>
                <a:latin typeface="Gill Sans MT" panose="020B0502020104020203" pitchFamily="34" charset="77"/>
                <a:cs typeface="Arial" pitchFamily="34" charset="0"/>
              </a:rPr>
              <a:t>Dead marine plankton sunk to the ocean floor. Over time, they were covered by layers of silt and sand.</a:t>
            </a:r>
          </a:p>
        </p:txBody>
      </p:sp>
      <p:pic>
        <p:nvPicPr>
          <p:cNvPr id="2052" name="Picture 4" descr="Image result for plankton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3" y="3105150"/>
            <a:ext cx="2071687"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0" y="2736850"/>
            <a:ext cx="2968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1800" smtClean="0">
                <a:solidFill>
                  <a:prstClr val="black"/>
                </a:solidFill>
                <a:cs typeface="Arial" pitchFamily="34" charset="0"/>
              </a:rPr>
              <a:t>300 to 400 million years ago</a:t>
            </a:r>
          </a:p>
        </p:txBody>
      </p:sp>
      <p:sp>
        <p:nvSpPr>
          <p:cNvPr id="13" name="Rectangle 12">
            <a:extLst>
              <a:ext uri="{FF2B5EF4-FFF2-40B4-BE49-F238E27FC236}"/>
            </a:extLst>
          </p:cNvPr>
          <p:cNvSpPr/>
          <p:nvPr/>
        </p:nvSpPr>
        <p:spPr>
          <a:xfrm>
            <a:off x="3525838" y="4891088"/>
            <a:ext cx="2071687" cy="244475"/>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endParaRPr>
          </a:p>
        </p:txBody>
      </p:sp>
      <p:sp>
        <p:nvSpPr>
          <p:cNvPr id="16" name="Rectangle 15">
            <a:extLst>
              <a:ext uri="{FF2B5EF4-FFF2-40B4-BE49-F238E27FC236}"/>
            </a:extLst>
          </p:cNvPr>
          <p:cNvSpPr/>
          <p:nvPr/>
        </p:nvSpPr>
        <p:spPr>
          <a:xfrm>
            <a:off x="3525838" y="4632325"/>
            <a:ext cx="2071687" cy="244475"/>
          </a:xfrm>
          <a:prstGeom prst="rect">
            <a:avLst/>
          </a:prstGeom>
          <a:solidFill>
            <a:srgbClr val="F9E02B"/>
          </a:solidFill>
          <a:ln>
            <a:solidFill>
              <a:srgbClr val="F9E02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prstClr val="white"/>
              </a:solidFill>
            </a:endParaRPr>
          </a:p>
        </p:txBody>
      </p:sp>
      <p:pic>
        <p:nvPicPr>
          <p:cNvPr id="15"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2650" y="3109913"/>
            <a:ext cx="2184400"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3227388" y="2740025"/>
            <a:ext cx="2968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1800" smtClean="0">
                <a:solidFill>
                  <a:prstClr val="black"/>
                </a:solidFill>
                <a:cs typeface="Arial" pitchFamily="34" charset="0"/>
              </a:rPr>
              <a:t>50 to 100 million years ago</a:t>
            </a:r>
          </a:p>
        </p:txBody>
      </p:sp>
      <p:sp>
        <p:nvSpPr>
          <p:cNvPr id="21" name="TextBox 20"/>
          <p:cNvSpPr txBox="1">
            <a:spLocks noChangeArrowheads="1"/>
          </p:cNvSpPr>
          <p:nvPr/>
        </p:nvSpPr>
        <p:spPr bwMode="auto">
          <a:xfrm>
            <a:off x="3067050" y="4613275"/>
            <a:ext cx="2968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200" smtClean="0">
                <a:solidFill>
                  <a:prstClr val="black"/>
                </a:solidFill>
                <a:cs typeface="Arial" pitchFamily="34" charset="0"/>
              </a:rPr>
              <a:t>Sand and Silt</a:t>
            </a:r>
          </a:p>
        </p:txBody>
      </p:sp>
      <p:sp>
        <p:nvSpPr>
          <p:cNvPr id="22" name="TextBox 21"/>
          <p:cNvSpPr txBox="1">
            <a:spLocks noChangeArrowheads="1"/>
          </p:cNvSpPr>
          <p:nvPr/>
        </p:nvSpPr>
        <p:spPr bwMode="auto">
          <a:xfrm>
            <a:off x="3087688" y="4873625"/>
            <a:ext cx="2968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200" smtClean="0">
                <a:solidFill>
                  <a:prstClr val="black"/>
                </a:solidFill>
                <a:cs typeface="Arial" pitchFamily="34" charset="0"/>
              </a:rPr>
              <a:t>Plant and animal remains</a:t>
            </a:r>
          </a:p>
        </p:txBody>
      </p:sp>
      <p:sp>
        <p:nvSpPr>
          <p:cNvPr id="23" name="TextBox 22">
            <a:extLst>
              <a:ext uri="{FF2B5EF4-FFF2-40B4-BE49-F238E27FC236}"/>
            </a:extLst>
          </p:cNvPr>
          <p:cNvSpPr txBox="1"/>
          <p:nvPr/>
        </p:nvSpPr>
        <p:spPr>
          <a:xfrm>
            <a:off x="3257550" y="5119688"/>
            <a:ext cx="2798763" cy="738187"/>
          </a:xfrm>
          <a:prstGeom prst="rect">
            <a:avLst/>
          </a:prstGeom>
          <a:noFill/>
        </p:spPr>
        <p:txBody>
          <a:bodyPr>
            <a:spAutoFit/>
          </a:bodyPr>
          <a:lstStyle/>
          <a:p>
            <a:pPr>
              <a:defRPr/>
            </a:pPr>
            <a:r>
              <a:rPr lang="en-GB" sz="1400" dirty="0">
                <a:solidFill>
                  <a:prstClr val="black"/>
                </a:solidFill>
                <a:latin typeface="Gill Sans MT" panose="020B0502020104020203" pitchFamily="34" charset="77"/>
                <a:cs typeface="Arial" pitchFamily="34" charset="0"/>
              </a:rPr>
              <a:t>Over millions of years, the remains bury deeper. Heat and pressure turns them into oil and gas.</a:t>
            </a:r>
          </a:p>
        </p:txBody>
      </p:sp>
      <p:sp>
        <p:nvSpPr>
          <p:cNvPr id="25" name="TextBox 24">
            <a:extLst>
              <a:ext uri="{FF2B5EF4-FFF2-40B4-BE49-F238E27FC236}"/>
            </a:extLst>
          </p:cNvPr>
          <p:cNvSpPr txBox="1"/>
          <p:nvPr/>
        </p:nvSpPr>
        <p:spPr>
          <a:xfrm>
            <a:off x="6226175" y="5132388"/>
            <a:ext cx="2798763" cy="738187"/>
          </a:xfrm>
          <a:prstGeom prst="rect">
            <a:avLst/>
          </a:prstGeom>
          <a:noFill/>
        </p:spPr>
        <p:txBody>
          <a:bodyPr>
            <a:spAutoFit/>
          </a:bodyPr>
          <a:lstStyle/>
          <a:p>
            <a:pPr>
              <a:defRPr/>
            </a:pPr>
            <a:r>
              <a:rPr lang="en-GB" sz="1400" dirty="0">
                <a:solidFill>
                  <a:prstClr val="black"/>
                </a:solidFill>
                <a:latin typeface="Gill Sans MT" panose="020B0502020104020203" pitchFamily="34" charset="77"/>
                <a:cs typeface="Arial" pitchFamily="34" charset="0"/>
              </a:rPr>
              <a:t>We drill down through layers of sand, silt and rock to reach oil and natural gas.</a:t>
            </a:r>
          </a:p>
        </p:txBody>
      </p:sp>
      <p:sp>
        <p:nvSpPr>
          <p:cNvPr id="29" name="Rectangle 28">
            <a:extLst>
              <a:ext uri="{FF2B5EF4-FFF2-40B4-BE49-F238E27FC236}"/>
            </a:extLst>
          </p:cNvPr>
          <p:cNvSpPr/>
          <p:nvPr/>
        </p:nvSpPr>
        <p:spPr>
          <a:xfrm>
            <a:off x="6473825" y="4387850"/>
            <a:ext cx="2070100" cy="24447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prstClr val="white"/>
              </a:solidFill>
            </a:endParaRPr>
          </a:p>
        </p:txBody>
      </p:sp>
      <p:sp>
        <p:nvSpPr>
          <p:cNvPr id="30" name="Rectangle 29">
            <a:extLst>
              <a:ext uri="{FF2B5EF4-FFF2-40B4-BE49-F238E27FC236}"/>
            </a:extLst>
          </p:cNvPr>
          <p:cNvSpPr/>
          <p:nvPr/>
        </p:nvSpPr>
        <p:spPr>
          <a:xfrm>
            <a:off x="6473825" y="4144963"/>
            <a:ext cx="2070100" cy="246062"/>
          </a:xfrm>
          <a:prstGeom prst="rect">
            <a:avLst/>
          </a:prstGeom>
          <a:solidFill>
            <a:srgbClr val="F9E02B"/>
          </a:solidFill>
          <a:ln>
            <a:solidFill>
              <a:srgbClr val="F9E02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prstClr val="white"/>
              </a:solidFill>
            </a:endParaRPr>
          </a:p>
        </p:txBody>
      </p:sp>
      <p:sp>
        <p:nvSpPr>
          <p:cNvPr id="31" name="Rectangle 30">
            <a:extLst>
              <a:ext uri="{FF2B5EF4-FFF2-40B4-BE49-F238E27FC236}"/>
            </a:extLst>
          </p:cNvPr>
          <p:cNvSpPr/>
          <p:nvPr/>
        </p:nvSpPr>
        <p:spPr>
          <a:xfrm>
            <a:off x="6473825" y="3905250"/>
            <a:ext cx="2070100" cy="246063"/>
          </a:xfrm>
          <a:prstGeom prst="rect">
            <a:avLst/>
          </a:prstGeom>
          <a:solidFill>
            <a:srgbClr val="FDF3AD"/>
          </a:solidFill>
          <a:ln>
            <a:solidFill>
              <a:srgbClr val="FDF3A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prstClr val="white"/>
              </a:solidFill>
            </a:endParaRPr>
          </a:p>
        </p:txBody>
      </p:sp>
      <p:sp>
        <p:nvSpPr>
          <p:cNvPr id="32" name="Rectangle 31">
            <a:extLst>
              <a:ext uri="{FF2B5EF4-FFF2-40B4-BE49-F238E27FC236}"/>
            </a:extLst>
          </p:cNvPr>
          <p:cNvSpPr/>
          <p:nvPr/>
        </p:nvSpPr>
        <p:spPr>
          <a:xfrm>
            <a:off x="6473825" y="4637088"/>
            <a:ext cx="2070100" cy="246062"/>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prstClr val="white"/>
              </a:solidFill>
            </a:endParaRPr>
          </a:p>
        </p:txBody>
      </p:sp>
      <p:sp>
        <p:nvSpPr>
          <p:cNvPr id="33" name="Rectangle 32">
            <a:extLst>
              <a:ext uri="{FF2B5EF4-FFF2-40B4-BE49-F238E27FC236}"/>
            </a:extLst>
          </p:cNvPr>
          <p:cNvSpPr/>
          <p:nvPr/>
        </p:nvSpPr>
        <p:spPr>
          <a:xfrm>
            <a:off x="6475413" y="4884738"/>
            <a:ext cx="2071687" cy="2444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prstClr val="white"/>
              </a:solidFill>
            </a:endParaRPr>
          </a:p>
        </p:txBody>
      </p:sp>
      <p:sp>
        <p:nvSpPr>
          <p:cNvPr id="34" name="TextBox 33"/>
          <p:cNvSpPr txBox="1">
            <a:spLocks noChangeArrowheads="1"/>
          </p:cNvSpPr>
          <p:nvPr/>
        </p:nvSpPr>
        <p:spPr bwMode="auto">
          <a:xfrm>
            <a:off x="6005513" y="4138613"/>
            <a:ext cx="2968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200" smtClean="0">
                <a:solidFill>
                  <a:prstClr val="black"/>
                </a:solidFill>
                <a:cs typeface="Arial" pitchFamily="34" charset="0"/>
              </a:rPr>
              <a:t>Sand, silt </a:t>
            </a:r>
          </a:p>
          <a:p>
            <a:pPr algn="ctr" fontAlgn="base">
              <a:lnSpc>
                <a:spcPct val="100000"/>
              </a:lnSpc>
              <a:spcBef>
                <a:spcPct val="0"/>
              </a:spcBef>
              <a:spcAft>
                <a:spcPct val="0"/>
              </a:spcAft>
              <a:buFontTx/>
              <a:buNone/>
              <a:defRPr/>
            </a:pPr>
            <a:r>
              <a:rPr lang="en-GB" altLang="en-US" sz="1200" smtClean="0">
                <a:solidFill>
                  <a:prstClr val="black"/>
                </a:solidFill>
                <a:cs typeface="Arial" pitchFamily="34" charset="0"/>
              </a:rPr>
              <a:t>and rock</a:t>
            </a:r>
          </a:p>
        </p:txBody>
      </p:sp>
      <p:sp>
        <p:nvSpPr>
          <p:cNvPr id="17430" name="TextBox 35"/>
          <p:cNvSpPr txBox="1">
            <a:spLocks noChangeArrowheads="1"/>
          </p:cNvSpPr>
          <p:nvPr/>
        </p:nvSpPr>
        <p:spPr bwMode="auto">
          <a:xfrm>
            <a:off x="6089650" y="4873625"/>
            <a:ext cx="2968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200" smtClean="0">
                <a:solidFill>
                  <a:prstClr val="white"/>
                </a:solidFill>
                <a:cs typeface="Arial" pitchFamily="34" charset="0"/>
              </a:rPr>
              <a:t>Oil and natural gas deposits</a:t>
            </a:r>
          </a:p>
        </p:txBody>
      </p:sp>
      <p:pic>
        <p:nvPicPr>
          <p:cNvPr id="24"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0638" y="2855913"/>
            <a:ext cx="52546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49" name="Straight Connector 2048">
            <a:extLst>
              <a:ext uri="{FF2B5EF4-FFF2-40B4-BE49-F238E27FC236}"/>
            </a:extLst>
          </p:cNvPr>
          <p:cNvCxnSpPr/>
          <p:nvPr/>
        </p:nvCxnSpPr>
        <p:spPr>
          <a:xfrm>
            <a:off x="6632575" y="3695700"/>
            <a:ext cx="0" cy="122872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88294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9" grpId="0"/>
      <p:bldP spid="13" grpId="0" animBg="1"/>
      <p:bldP spid="16" grpId="0" animBg="1"/>
      <p:bldP spid="20" grpId="0"/>
      <p:bldP spid="21" grpId="0"/>
      <p:bldP spid="22" grpId="0"/>
      <p:bldP spid="23" grpId="0"/>
      <p:bldP spid="25" grpId="0"/>
      <p:bldP spid="29" grpId="0" animBg="1"/>
      <p:bldP spid="30" grpId="0" animBg="1"/>
      <p:bldP spid="31" grpId="0" animBg="1"/>
      <p:bldP spid="32" grpId="0" animBg="1"/>
      <p:bldP spid="33" grpId="0" animBg="1"/>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A picture containing indoor, cup, table&#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8088"/>
            <a:ext cx="5659438"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ous-titre 2">
            <a:extLst>
              <a:ext uri="{FF2B5EF4-FFF2-40B4-BE49-F238E27FC236}"/>
            </a:extLst>
          </p:cNvPr>
          <p:cNvSpPr txBox="1">
            <a:spLocks/>
          </p:cNvSpPr>
          <p:nvPr/>
        </p:nvSpPr>
        <p:spPr>
          <a:xfrm>
            <a:off x="5659438" y="1998663"/>
            <a:ext cx="3187700" cy="2525712"/>
          </a:xfrm>
          <a:prstGeom prst="rect">
            <a:avLst/>
          </a:prstGeom>
        </p:spPr>
        <p:txBody>
          <a:bodyPr>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defRPr/>
            </a:pPr>
            <a:r>
              <a:rPr lang="en-GB" sz="7400" dirty="0">
                <a:solidFill>
                  <a:srgbClr val="006F73"/>
                </a:solidFill>
                <a:latin typeface="Gill Sans MT" panose="020B0502020104020203" pitchFamily="34" charset="77"/>
              </a:rPr>
              <a:t>What kind of FUEL is crude oil? </a:t>
            </a:r>
          </a:p>
          <a:p>
            <a:pPr algn="l">
              <a:defRPr/>
            </a:pPr>
            <a:endParaRPr lang="en-GB" sz="1900" dirty="0">
              <a:solidFill>
                <a:srgbClr val="404040"/>
              </a:solidFill>
              <a:latin typeface="Helmet"/>
            </a:endParaRPr>
          </a:p>
          <a:p>
            <a:pPr algn="l">
              <a:defRPr/>
            </a:pPr>
            <a:endParaRPr lang="fr-FR" sz="2800" dirty="0">
              <a:solidFill>
                <a:prstClr val="black"/>
              </a:solidFill>
              <a:latin typeface="Gill Sans MT" panose="020B0502020104020203" pitchFamily="34" charset="77"/>
            </a:endParaRPr>
          </a:p>
        </p:txBody>
      </p:sp>
    </p:spTree>
    <p:extLst>
      <p:ext uri="{BB962C8B-B14F-4D97-AF65-F5344CB8AC3E}">
        <p14:creationId xmlns:p14="http://schemas.microsoft.com/office/powerpoint/2010/main" val="2073187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1"/>
          <p:cNvSpPr>
            <a:spLocks noGrp="1" noChangeArrowheads="1"/>
          </p:cNvSpPr>
          <p:nvPr>
            <p:ph type="ctrTitle"/>
          </p:nvPr>
        </p:nvSpPr>
        <p:spPr>
          <a:xfrm>
            <a:off x="685800" y="1185863"/>
            <a:ext cx="7772400" cy="633412"/>
          </a:xfrm>
        </p:spPr>
        <p:txBody>
          <a:bodyPr/>
          <a:lstStyle/>
          <a:p>
            <a:pPr eaLnBrk="1" hangingPunct="1"/>
            <a:r>
              <a:rPr lang="fr-FR" altLang="en-US" sz="3600" b="1" smtClean="0">
                <a:solidFill>
                  <a:srgbClr val="006F73"/>
                </a:solidFill>
                <a:latin typeface="Gill Sans MT" pitchFamily="34" charset="0"/>
              </a:rPr>
              <a:t>How do we create plastic?</a:t>
            </a:r>
          </a:p>
        </p:txBody>
      </p:sp>
      <p:sp>
        <p:nvSpPr>
          <p:cNvPr id="21507" name="Rectangle 3"/>
          <p:cNvSpPr>
            <a:spLocks noChangeArrowheads="1"/>
          </p:cNvSpPr>
          <p:nvPr/>
        </p:nvSpPr>
        <p:spPr bwMode="auto">
          <a:xfrm>
            <a:off x="2084388" y="2071688"/>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endParaRPr lang="en-GB" altLang="en-US" sz="1800" smtClean="0">
              <a:solidFill>
                <a:prstClr val="black"/>
              </a:solidFill>
              <a:cs typeface="Arial" pitchFamily="34" charset="0"/>
            </a:endParaRPr>
          </a:p>
        </p:txBody>
      </p:sp>
      <p:sp>
        <p:nvSpPr>
          <p:cNvPr id="5" name="Sous-titre 2">
            <a:extLst>
              <a:ext uri="{FF2B5EF4-FFF2-40B4-BE49-F238E27FC236}"/>
            </a:extLst>
          </p:cNvPr>
          <p:cNvSpPr txBox="1">
            <a:spLocks/>
          </p:cNvSpPr>
          <p:nvPr/>
        </p:nvSpPr>
        <p:spPr>
          <a:xfrm>
            <a:off x="246063" y="2703513"/>
            <a:ext cx="2590800" cy="1100137"/>
          </a:xfrm>
          <a:prstGeom prst="rect">
            <a:avLst/>
          </a:prstGeom>
        </p:spPr>
        <p:txBody>
          <a:bodyPr>
            <a:normAutofit fontScale="85000" lnSpcReduction="20000"/>
          </a:bodyPr>
          <a:lstStyle>
            <a:defPPr>
              <a:defRPr lang="fr-FR"/>
            </a:defPPr>
            <a:lvl1pPr indent="0">
              <a:lnSpc>
                <a:spcPct val="90000"/>
              </a:lnSpc>
              <a:spcBef>
                <a:spcPts val="1000"/>
              </a:spcBef>
              <a:buFont typeface="Arial" panose="020B0604020202020204" pitchFamily="34" charset="0"/>
              <a:buNone/>
              <a:defRPr sz="1400">
                <a:solidFill>
                  <a:srgbClr val="404040"/>
                </a:solidFill>
                <a:latin typeface="Gill Sans MT" panose="020B0502020104020203"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ctr">
              <a:defRPr/>
            </a:pPr>
            <a:r>
              <a:rPr lang="en-GB" sz="1800" dirty="0">
                <a:cs typeface="Arial" pitchFamily="34" charset="0"/>
              </a:rPr>
              <a:t>Extraction can be challenging. Deep below the ocean floor, ice or desert. </a:t>
            </a:r>
          </a:p>
          <a:p>
            <a:pPr algn="ctr">
              <a:defRPr/>
            </a:pPr>
            <a:r>
              <a:rPr lang="en-GB" sz="1800" dirty="0">
                <a:cs typeface="Arial" pitchFamily="34" charset="0"/>
              </a:rPr>
              <a:t>1 in 10 barrels of oil are used to manufacture plastic.</a:t>
            </a:r>
          </a:p>
          <a:p>
            <a:pPr>
              <a:defRPr/>
            </a:pPr>
            <a:endParaRPr lang="en-GB" dirty="0">
              <a:cs typeface="Arial" pitchFamily="34" charset="0"/>
            </a:endParaRPr>
          </a:p>
          <a:p>
            <a:pPr>
              <a:defRPr/>
            </a:pPr>
            <a:endParaRPr lang="fr-FR" dirty="0">
              <a:cs typeface="Arial" pitchFamily="34" charset="0"/>
            </a:endParaRPr>
          </a:p>
        </p:txBody>
      </p:sp>
      <p:sp>
        <p:nvSpPr>
          <p:cNvPr id="6" name="Sous-titre 2"/>
          <p:cNvSpPr txBox="1">
            <a:spLocks/>
          </p:cNvSpPr>
          <p:nvPr/>
        </p:nvSpPr>
        <p:spPr bwMode="auto">
          <a:xfrm>
            <a:off x="3632200" y="2362200"/>
            <a:ext cx="14192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spcAft>
                <a:spcPct val="0"/>
              </a:spcAft>
              <a:buFont typeface="Arial" pitchFamily="34" charset="0"/>
              <a:buNone/>
            </a:pPr>
            <a:r>
              <a:rPr lang="en-GB" altLang="en-US" sz="2000" smtClean="0">
                <a:solidFill>
                  <a:srgbClr val="006F73"/>
                </a:solidFill>
                <a:latin typeface="Gill Sans MT" pitchFamily="34" charset="0"/>
                <a:cs typeface="Arial" pitchFamily="34" charset="0"/>
              </a:rPr>
              <a:t>Refinement</a:t>
            </a:r>
            <a:r>
              <a:rPr lang="en-GB" altLang="en-US" sz="2000" smtClean="0">
                <a:solidFill>
                  <a:srgbClr val="404040"/>
                </a:solidFill>
                <a:latin typeface="Helmet"/>
                <a:cs typeface="Arial" pitchFamily="34" charset="0"/>
              </a:rPr>
              <a:t> </a:t>
            </a:r>
          </a:p>
          <a:p>
            <a:pPr fontAlgn="base">
              <a:spcAft>
                <a:spcPct val="0"/>
              </a:spcAft>
              <a:buFont typeface="Arial" pitchFamily="34" charset="0"/>
              <a:buNone/>
            </a:pPr>
            <a:endParaRPr lang="en-GB" altLang="en-US" sz="2000" smtClean="0">
              <a:solidFill>
                <a:srgbClr val="404040"/>
              </a:solidFill>
              <a:latin typeface="Helmet"/>
              <a:cs typeface="Arial" pitchFamily="34" charset="0"/>
            </a:endParaRPr>
          </a:p>
          <a:p>
            <a:pPr fontAlgn="base">
              <a:spcAft>
                <a:spcPct val="0"/>
              </a:spcAft>
              <a:buFont typeface="Arial" pitchFamily="34" charset="0"/>
              <a:buNone/>
            </a:pPr>
            <a:endParaRPr lang="fr-FR" altLang="en-US" sz="2000" smtClean="0">
              <a:solidFill>
                <a:srgbClr val="000000"/>
              </a:solidFill>
              <a:latin typeface="Gill Sans MT" pitchFamily="34" charset="0"/>
              <a:cs typeface="Arial" pitchFamily="34" charset="0"/>
            </a:endParaRPr>
          </a:p>
        </p:txBody>
      </p:sp>
      <p:sp>
        <p:nvSpPr>
          <p:cNvPr id="7" name="Sous-titre 2">
            <a:extLst>
              <a:ext uri="{FF2B5EF4-FFF2-40B4-BE49-F238E27FC236}"/>
            </a:extLst>
          </p:cNvPr>
          <p:cNvSpPr txBox="1">
            <a:spLocks/>
          </p:cNvSpPr>
          <p:nvPr/>
        </p:nvSpPr>
        <p:spPr>
          <a:xfrm>
            <a:off x="6599238" y="2390775"/>
            <a:ext cx="1800225" cy="312738"/>
          </a:xfrm>
          <a:prstGeom prst="rect">
            <a:avLst/>
          </a:prstGeom>
        </p:spPr>
        <p:txBody>
          <a:bodyPr>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GB" sz="8000" dirty="0">
                <a:solidFill>
                  <a:srgbClr val="006F73"/>
                </a:solidFill>
                <a:latin typeface="Gill Sans MT" panose="020B0502020104020203" pitchFamily="34" charset="77"/>
              </a:rPr>
              <a:t>Polymerisation</a:t>
            </a:r>
            <a:r>
              <a:rPr lang="en-GB" dirty="0">
                <a:solidFill>
                  <a:prstClr val="black"/>
                </a:solidFill>
              </a:rPr>
              <a:t>.</a:t>
            </a:r>
            <a:endParaRPr lang="fr-FR" sz="2800" dirty="0">
              <a:solidFill>
                <a:prstClr val="black"/>
              </a:solidFill>
              <a:latin typeface="Gill Sans MT" panose="020B0502020104020203" pitchFamily="34" charset="77"/>
            </a:endParaRPr>
          </a:p>
        </p:txBody>
      </p:sp>
      <p:sp>
        <p:nvSpPr>
          <p:cNvPr id="8" name="Sous-titre 2">
            <a:extLst>
              <a:ext uri="{FF2B5EF4-FFF2-40B4-BE49-F238E27FC236}"/>
            </a:extLst>
          </p:cNvPr>
          <p:cNvSpPr>
            <a:spLocks noGrp="1"/>
          </p:cNvSpPr>
          <p:nvPr>
            <p:ph type="subTitle" idx="1"/>
          </p:nvPr>
        </p:nvSpPr>
        <p:spPr>
          <a:xfrm>
            <a:off x="327025" y="1865313"/>
            <a:ext cx="8637588" cy="419100"/>
          </a:xfrm>
        </p:spPr>
        <p:txBody>
          <a:bodyPr rtlCol="0">
            <a:normAutofit fontScale="47500" lnSpcReduction="20000"/>
          </a:bodyPr>
          <a:lstStyle/>
          <a:p>
            <a:pPr algn="l" eaLnBrk="1" fontAlgn="auto" hangingPunct="1">
              <a:lnSpc>
                <a:spcPct val="110000"/>
              </a:lnSpc>
              <a:spcAft>
                <a:spcPts val="0"/>
              </a:spcAft>
              <a:defRPr/>
            </a:pPr>
            <a:r>
              <a:rPr lang="en-GB" sz="4100" dirty="0">
                <a:solidFill>
                  <a:srgbClr val="39BAC4"/>
                </a:solidFill>
                <a:latin typeface="Gill Sans MT" panose="020B0502020104020203" pitchFamily="34" charset="77"/>
                <a:ea typeface="+mj-ea"/>
                <a:cs typeface="+mj-cs"/>
              </a:rPr>
              <a:t>These natural materials go through a series of man made processes to create plastic.</a:t>
            </a:r>
          </a:p>
          <a:p>
            <a:pPr algn="l" eaLnBrk="1" fontAlgn="auto" hangingPunct="1">
              <a:spcAft>
                <a:spcPts val="0"/>
              </a:spcAft>
              <a:defRPr/>
            </a:pPr>
            <a:endParaRPr lang="en-GB" sz="1900" dirty="0">
              <a:solidFill>
                <a:srgbClr val="404040"/>
              </a:solidFill>
              <a:latin typeface="Helmet"/>
            </a:endParaRPr>
          </a:p>
          <a:p>
            <a:pPr algn="l" eaLnBrk="1" fontAlgn="auto" hangingPunct="1">
              <a:spcAft>
                <a:spcPts val="0"/>
              </a:spcAft>
              <a:defRPr/>
            </a:pPr>
            <a:endParaRPr lang="fr-FR" sz="4200" dirty="0">
              <a:solidFill>
                <a:srgbClr val="006F73"/>
              </a:solidFill>
              <a:latin typeface="Gill Sans MT" panose="020B0502020104020203" pitchFamily="34" charset="77"/>
              <a:ea typeface="+mj-ea"/>
              <a:cs typeface="+mj-cs"/>
            </a:endParaRPr>
          </a:p>
        </p:txBody>
      </p:sp>
      <p:sp>
        <p:nvSpPr>
          <p:cNvPr id="10" name="Sous-titre 2">
            <a:extLst>
              <a:ext uri="{FF2B5EF4-FFF2-40B4-BE49-F238E27FC236}"/>
            </a:extLst>
          </p:cNvPr>
          <p:cNvSpPr txBox="1">
            <a:spLocks/>
          </p:cNvSpPr>
          <p:nvPr/>
        </p:nvSpPr>
        <p:spPr>
          <a:xfrm>
            <a:off x="763588" y="2420938"/>
            <a:ext cx="1265237" cy="312737"/>
          </a:xfrm>
          <a:prstGeom prst="rect">
            <a:avLst/>
          </a:prstGeom>
        </p:spPr>
        <p:txBody>
          <a:bodyPr>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GB" sz="3600" dirty="0">
                <a:solidFill>
                  <a:srgbClr val="006F73"/>
                </a:solidFill>
                <a:latin typeface="Gill Sans MT" panose="020B0502020104020203" pitchFamily="34" charset="77"/>
              </a:rPr>
              <a:t>Extraction</a:t>
            </a:r>
            <a:r>
              <a:rPr lang="en-GB" sz="1900" dirty="0">
                <a:solidFill>
                  <a:srgbClr val="404040"/>
                </a:solidFill>
                <a:latin typeface="Helmet"/>
              </a:rPr>
              <a:t> </a:t>
            </a:r>
          </a:p>
          <a:p>
            <a:pPr algn="l">
              <a:defRPr/>
            </a:pPr>
            <a:endParaRPr lang="en-GB" sz="1900" dirty="0">
              <a:solidFill>
                <a:srgbClr val="404040"/>
              </a:solidFill>
              <a:latin typeface="Helmet"/>
            </a:endParaRPr>
          </a:p>
          <a:p>
            <a:pPr algn="l">
              <a:defRPr/>
            </a:pPr>
            <a:endParaRPr lang="fr-FR" sz="2800" dirty="0">
              <a:solidFill>
                <a:prstClr val="black"/>
              </a:solidFill>
              <a:latin typeface="Gill Sans MT" panose="020B0502020104020203" pitchFamily="34" charset="77"/>
            </a:endParaRPr>
          </a:p>
        </p:txBody>
      </p:sp>
      <p:sp>
        <p:nvSpPr>
          <p:cNvPr id="11" name="Sous-titre 2"/>
          <p:cNvSpPr txBox="1">
            <a:spLocks/>
          </p:cNvSpPr>
          <p:nvPr/>
        </p:nvSpPr>
        <p:spPr bwMode="auto">
          <a:xfrm>
            <a:off x="3276600" y="2898775"/>
            <a:ext cx="2590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spcAft>
                <a:spcPct val="0"/>
              </a:spcAft>
              <a:buFont typeface="Arial" pitchFamily="34" charset="0"/>
              <a:buNone/>
            </a:pPr>
            <a:r>
              <a:rPr lang="en-GB" altLang="en-US" sz="1500" smtClean="0">
                <a:solidFill>
                  <a:srgbClr val="404040"/>
                </a:solidFill>
                <a:latin typeface="Gill Sans MT" pitchFamily="34" charset="0"/>
                <a:cs typeface="Arial" pitchFamily="34" charset="0"/>
              </a:rPr>
              <a:t>Crude oil is refined into more useful products such as petroleum and gasoline.</a:t>
            </a:r>
          </a:p>
          <a:p>
            <a:pPr fontAlgn="base">
              <a:spcAft>
                <a:spcPct val="0"/>
              </a:spcAft>
              <a:buFont typeface="Arial" pitchFamily="34" charset="0"/>
              <a:buNone/>
            </a:pPr>
            <a:endParaRPr lang="en-GB" altLang="en-US" sz="1900" smtClean="0">
              <a:solidFill>
                <a:srgbClr val="404040"/>
              </a:solidFill>
              <a:latin typeface="Helmet"/>
              <a:cs typeface="Arial" pitchFamily="34" charset="0"/>
            </a:endParaRPr>
          </a:p>
          <a:p>
            <a:pPr fontAlgn="base">
              <a:spcAft>
                <a:spcPct val="0"/>
              </a:spcAft>
              <a:buFont typeface="Arial" pitchFamily="34" charset="0"/>
              <a:buNone/>
            </a:pPr>
            <a:endParaRPr lang="fr-FR" altLang="en-US" smtClean="0">
              <a:solidFill>
                <a:srgbClr val="000000"/>
              </a:solidFill>
              <a:latin typeface="Gill Sans MT" pitchFamily="34" charset="0"/>
              <a:cs typeface="Arial" pitchFamily="34" charset="0"/>
            </a:endParaRPr>
          </a:p>
        </p:txBody>
      </p:sp>
      <p:sp>
        <p:nvSpPr>
          <p:cNvPr id="13" name="Rectangle 12"/>
          <p:cNvSpPr>
            <a:spLocks noChangeArrowheads="1"/>
          </p:cNvSpPr>
          <p:nvPr/>
        </p:nvSpPr>
        <p:spPr bwMode="auto">
          <a:xfrm>
            <a:off x="6307138" y="2801938"/>
            <a:ext cx="2836862"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spcAft>
                <a:spcPct val="0"/>
              </a:spcAft>
              <a:buFontTx/>
              <a:buNone/>
              <a:defRPr/>
            </a:pPr>
            <a:r>
              <a:rPr lang="en-GB" altLang="en-US" sz="1500" smtClean="0">
                <a:solidFill>
                  <a:srgbClr val="404040"/>
                </a:solidFill>
                <a:latin typeface="Gill Sans MT" pitchFamily="34" charset="0"/>
                <a:cs typeface="Arial" pitchFamily="34" charset="0"/>
              </a:rPr>
              <a:t>Hydrocarbon molecules are broken down and then re-joined together in chains to make polymers. Polymers make plastic.</a:t>
            </a:r>
          </a:p>
        </p:txBody>
      </p:sp>
      <p:pic>
        <p:nvPicPr>
          <p:cNvPr id="1026" name="Picture 2" descr="Image result for polymerisation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2888" y="4006850"/>
            <a:ext cx="2317750" cy="1474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40" name="Picture 14" descr="A large ship in a body of water&#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3833813"/>
            <a:ext cx="2798763"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963" y="3878263"/>
            <a:ext cx="1316037"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Picture 23" descr="A large body of water with a city in the background&#10;&#10;Description automatically genera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5013" y="3803650"/>
            <a:ext cx="1789112"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19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extLst>
          </p:cNvPr>
          <p:cNvSpPr txBox="1">
            <a:spLocks/>
          </p:cNvSpPr>
          <p:nvPr/>
        </p:nvSpPr>
        <p:spPr>
          <a:xfrm>
            <a:off x="2767013" y="201613"/>
            <a:ext cx="4016375" cy="534987"/>
          </a:xfrm>
          <a:prstGeom prst="rect">
            <a:avLst/>
          </a:prstGeom>
        </p:spPr>
        <p:txBody>
          <a:bodyPr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sz="2500" b="1" dirty="0">
                <a:solidFill>
                  <a:srgbClr val="006F73"/>
                </a:solidFill>
                <a:latin typeface="Gill Sans MT" panose="020B0502020104020203" pitchFamily="34" charset="77"/>
              </a:rPr>
              <a:t>How do we create plastic?</a:t>
            </a:r>
          </a:p>
        </p:txBody>
      </p:sp>
      <p:pic>
        <p:nvPicPr>
          <p:cNvPr id="49155" name="Picture 2" descr="Image result for ship with contai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1231900"/>
            <a:ext cx="3605212"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6686550" y="3549650"/>
            <a:ext cx="6985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8975" y="3154363"/>
            <a:ext cx="1017588"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Image result for plastic bottle facto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6563" y="2884488"/>
            <a:ext cx="232092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8" descr="Image result for box of nurd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38" y="3902075"/>
            <a:ext cx="3248025"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Sous-titre 2"/>
          <p:cNvSpPr txBox="1">
            <a:spLocks/>
          </p:cNvSpPr>
          <p:nvPr/>
        </p:nvSpPr>
        <p:spPr bwMode="auto">
          <a:xfrm>
            <a:off x="155575" y="3148013"/>
            <a:ext cx="34147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spcAft>
                <a:spcPct val="0"/>
              </a:spcAft>
              <a:buFont typeface="Arial" pitchFamily="34" charset="0"/>
              <a:buNone/>
            </a:pPr>
            <a:r>
              <a:rPr lang="en-GB" altLang="en-US" sz="2400" smtClean="0">
                <a:solidFill>
                  <a:srgbClr val="006F73"/>
                </a:solidFill>
                <a:latin typeface="Gill Sans MT" pitchFamily="34" charset="0"/>
                <a:cs typeface="Arial" pitchFamily="34" charset="0"/>
              </a:rPr>
              <a:t>Nurdles of plastic transported</a:t>
            </a:r>
            <a:r>
              <a:rPr lang="en-GB" altLang="en-US" sz="2400" smtClean="0">
                <a:solidFill>
                  <a:srgbClr val="404040"/>
                </a:solidFill>
                <a:latin typeface="Helmet"/>
                <a:cs typeface="Arial" pitchFamily="34" charset="0"/>
              </a:rPr>
              <a:t> </a:t>
            </a:r>
          </a:p>
          <a:p>
            <a:pPr algn="ctr" fontAlgn="base">
              <a:spcAft>
                <a:spcPct val="0"/>
              </a:spcAft>
              <a:buFont typeface="Arial" pitchFamily="34" charset="0"/>
              <a:buNone/>
            </a:pPr>
            <a:endParaRPr lang="en-GB" altLang="en-US" sz="2400" smtClean="0">
              <a:solidFill>
                <a:srgbClr val="404040"/>
              </a:solidFill>
              <a:latin typeface="Helmet"/>
              <a:cs typeface="Arial" pitchFamily="34" charset="0"/>
            </a:endParaRPr>
          </a:p>
          <a:p>
            <a:pPr algn="ctr" fontAlgn="base">
              <a:spcAft>
                <a:spcPct val="0"/>
              </a:spcAft>
              <a:buFont typeface="Arial" pitchFamily="34" charset="0"/>
              <a:buNone/>
            </a:pPr>
            <a:endParaRPr lang="fr-FR" altLang="en-US" sz="2400" u="sng" smtClean="0">
              <a:solidFill>
                <a:srgbClr val="000000"/>
              </a:solidFill>
              <a:latin typeface="Gill Sans MT" pitchFamily="34" charset="0"/>
              <a:cs typeface="Arial" pitchFamily="34" charset="0"/>
            </a:endParaRPr>
          </a:p>
        </p:txBody>
      </p:sp>
      <p:sp>
        <p:nvSpPr>
          <p:cNvPr id="33" name="Sous-titre 2"/>
          <p:cNvSpPr txBox="1">
            <a:spLocks/>
          </p:cNvSpPr>
          <p:nvPr/>
        </p:nvSpPr>
        <p:spPr bwMode="auto">
          <a:xfrm>
            <a:off x="7254875" y="3332163"/>
            <a:ext cx="18891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spcAft>
                <a:spcPct val="0"/>
              </a:spcAft>
              <a:buFont typeface="Arial" pitchFamily="34" charset="0"/>
              <a:buNone/>
            </a:pPr>
            <a:r>
              <a:rPr lang="en-GB" altLang="en-US" sz="2400" smtClean="0">
                <a:solidFill>
                  <a:srgbClr val="006F73"/>
                </a:solidFill>
                <a:latin typeface="Gill Sans MT" pitchFamily="34" charset="0"/>
                <a:cs typeface="Arial" pitchFamily="34" charset="0"/>
              </a:rPr>
              <a:t>Used by consumers. Some single-use items are used for just minutes!</a:t>
            </a:r>
            <a:r>
              <a:rPr lang="en-GB" altLang="en-US" sz="2400" smtClean="0">
                <a:solidFill>
                  <a:srgbClr val="404040"/>
                </a:solidFill>
                <a:latin typeface="Helmet"/>
                <a:cs typeface="Arial" pitchFamily="34" charset="0"/>
              </a:rPr>
              <a:t> </a:t>
            </a:r>
          </a:p>
          <a:p>
            <a:pPr fontAlgn="base">
              <a:spcAft>
                <a:spcPct val="0"/>
              </a:spcAft>
              <a:buFont typeface="Arial" pitchFamily="34" charset="0"/>
              <a:buNone/>
            </a:pPr>
            <a:endParaRPr lang="en-GB" altLang="en-US" sz="2400" smtClean="0">
              <a:solidFill>
                <a:srgbClr val="404040"/>
              </a:solidFill>
              <a:latin typeface="Helmet"/>
              <a:cs typeface="Arial" pitchFamily="34" charset="0"/>
            </a:endParaRPr>
          </a:p>
          <a:p>
            <a:pPr fontAlgn="base">
              <a:spcAft>
                <a:spcPct val="0"/>
              </a:spcAft>
              <a:buFont typeface="Arial" pitchFamily="34" charset="0"/>
              <a:buNone/>
            </a:pPr>
            <a:endParaRPr lang="fr-FR" altLang="en-US" sz="2400" smtClean="0">
              <a:solidFill>
                <a:srgbClr val="000000"/>
              </a:solidFill>
              <a:latin typeface="Gill Sans MT" pitchFamily="34" charset="0"/>
              <a:cs typeface="Arial" pitchFamily="34" charset="0"/>
            </a:endParaRPr>
          </a:p>
        </p:txBody>
      </p:sp>
      <p:sp>
        <p:nvSpPr>
          <p:cNvPr id="34" name="Sous-titre 2">
            <a:extLst>
              <a:ext uri="{FF2B5EF4-FFF2-40B4-BE49-F238E27FC236}"/>
            </a:extLst>
          </p:cNvPr>
          <p:cNvSpPr txBox="1">
            <a:spLocks/>
          </p:cNvSpPr>
          <p:nvPr/>
        </p:nvSpPr>
        <p:spPr>
          <a:xfrm>
            <a:off x="3905250" y="1633538"/>
            <a:ext cx="2813050" cy="887412"/>
          </a:xfrm>
          <a:prstGeom prst="rect">
            <a:avLst/>
          </a:prstGeom>
        </p:spPr>
        <p:txBody>
          <a:bodyPr>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GB" sz="6000" dirty="0">
                <a:solidFill>
                  <a:srgbClr val="006F73"/>
                </a:solidFill>
                <a:latin typeface="Gill Sans MT" panose="020B0502020104020203" pitchFamily="34" charset="77"/>
              </a:rPr>
              <a:t>Heated and moulded into shapes in factories</a:t>
            </a:r>
          </a:p>
          <a:p>
            <a:pPr>
              <a:defRPr/>
            </a:pPr>
            <a:endParaRPr lang="en-GB" sz="1900" dirty="0">
              <a:solidFill>
                <a:srgbClr val="404040"/>
              </a:solidFill>
              <a:latin typeface="Helmet"/>
            </a:endParaRPr>
          </a:p>
          <a:p>
            <a:pPr>
              <a:defRPr/>
            </a:pPr>
            <a:endParaRPr lang="fr-FR" sz="2800" dirty="0">
              <a:solidFill>
                <a:prstClr val="black"/>
              </a:solidFill>
              <a:latin typeface="Gill Sans MT" panose="020B0502020104020203" pitchFamily="34" charset="77"/>
            </a:endParaRPr>
          </a:p>
        </p:txBody>
      </p:sp>
      <p:pic>
        <p:nvPicPr>
          <p:cNvPr id="27" name="Picture 26" descr="A picture containing sky, person, outdoor, clothing&#10;&#10;Description automatically generat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9113" y="1449388"/>
            <a:ext cx="227488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770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noChangeArrowheads="1"/>
          </p:cNvSpPr>
          <p:nvPr>
            <p:ph idx="1"/>
          </p:nvPr>
        </p:nvSpPr>
        <p:spPr/>
        <p:txBody>
          <a:bodyPr/>
          <a:lstStyle/>
          <a:p>
            <a:pPr eaLnBrk="1" hangingPunct="1"/>
            <a:endParaRPr lang="en-GB" altLang="en-US" smtClean="0"/>
          </a:p>
        </p:txBody>
      </p:sp>
      <p:pic>
        <p:nvPicPr>
          <p:cNvPr id="50179" name="Picture 2" descr="Image result for sustainable packaging coalition resin identif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 y="1119188"/>
            <a:ext cx="7997825" cy="456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3"/>
          <p:cNvSpPr txBox="1">
            <a:spLocks noChangeArrowheads="1"/>
          </p:cNvSpPr>
          <p:nvPr/>
        </p:nvSpPr>
        <p:spPr bwMode="auto">
          <a:xfrm>
            <a:off x="6637338" y="5437188"/>
            <a:ext cx="19891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1000" smtClean="0">
                <a:solidFill>
                  <a:prstClr val="black"/>
                </a:solidFill>
                <a:cs typeface="Arial" pitchFamily="34" charset="0"/>
              </a:rPr>
              <a:t>© Sustainable Packaging Coalition</a:t>
            </a:r>
          </a:p>
        </p:txBody>
      </p:sp>
    </p:spTree>
    <p:extLst>
      <p:ext uri="{BB962C8B-B14F-4D97-AF65-F5344CB8AC3E}">
        <p14:creationId xmlns:p14="http://schemas.microsoft.com/office/powerpoint/2010/main" val="21292385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logo&#10;&#10;Description automatically generated">
            <a:extLst>
              <a:ext uri="{FF2B5EF4-FFF2-40B4-BE49-F238E27FC236}"/>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034512" y="1091804"/>
            <a:ext cx="3218394" cy="3261711"/>
          </a:xfrm>
          <a:effectLst>
            <a:softEdge rad="112500"/>
          </a:effectLst>
        </p:spPr>
      </p:pic>
      <p:sp>
        <p:nvSpPr>
          <p:cNvPr id="2" name="Title 1">
            <a:extLst>
              <a:ext uri="{FF2B5EF4-FFF2-40B4-BE49-F238E27FC236}"/>
            </a:extLst>
          </p:cNvPr>
          <p:cNvSpPr>
            <a:spLocks noGrp="1"/>
          </p:cNvSpPr>
          <p:nvPr>
            <p:ph type="title"/>
          </p:nvPr>
        </p:nvSpPr>
        <p:spPr>
          <a:xfrm>
            <a:off x="-631825" y="2943225"/>
            <a:ext cx="4581525" cy="1160463"/>
          </a:xfrm>
        </p:spPr>
        <p:txBody>
          <a:bodyPr rtlCol="0">
            <a:normAutofit fontScale="90000"/>
          </a:bodyPr>
          <a:lstStyle/>
          <a:p>
            <a:pPr algn="ctr" eaLnBrk="1" fontAlgn="auto" hangingPunct="1">
              <a:spcAft>
                <a:spcPts val="0"/>
              </a:spcAft>
              <a:defRPr/>
            </a:pPr>
            <a:r>
              <a:rPr lang="en-GB" sz="5000" dirty="0">
                <a:solidFill>
                  <a:srgbClr val="006F73"/>
                </a:solidFill>
                <a:latin typeface="Gill Sans MT" panose="020B0502020104020203" pitchFamily="34" charset="0"/>
              </a:rPr>
              <a:t>Time to investigate</a:t>
            </a:r>
          </a:p>
        </p:txBody>
      </p:sp>
      <p:pic>
        <p:nvPicPr>
          <p:cNvPr id="51204" name="Picture 9" descr="A picture containing object, light&#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588">
            <a:off x="5640388" y="3925888"/>
            <a:ext cx="223361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9333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ources of marine l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738" y="935038"/>
            <a:ext cx="6773862"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re 1"/>
          <p:cNvSpPr txBox="1">
            <a:spLocks noChangeArrowheads="1"/>
          </p:cNvSpPr>
          <p:nvPr/>
        </p:nvSpPr>
        <p:spPr bwMode="auto">
          <a:xfrm>
            <a:off x="2306638" y="307975"/>
            <a:ext cx="45307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spcBef>
                <a:spcPct val="0"/>
              </a:spcBef>
              <a:spcAft>
                <a:spcPct val="0"/>
              </a:spcAft>
              <a:buFontTx/>
              <a:buNone/>
              <a:defRPr/>
            </a:pPr>
            <a:r>
              <a:rPr lang="fr-FR" altLang="en-US" sz="2500" b="1" smtClean="0">
                <a:solidFill>
                  <a:srgbClr val="006F73"/>
                </a:solidFill>
                <a:latin typeface="Gill Sans MT" pitchFamily="34" charset="0"/>
                <a:cs typeface="Arial" pitchFamily="34" charset="0"/>
              </a:rPr>
              <a:t>Question 11 How does plastic end up in the ocean?</a:t>
            </a:r>
          </a:p>
        </p:txBody>
      </p:sp>
    </p:spTree>
    <p:extLst>
      <p:ext uri="{BB962C8B-B14F-4D97-AF65-F5344CB8AC3E}">
        <p14:creationId xmlns:p14="http://schemas.microsoft.com/office/powerpoint/2010/main" val="30439526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300163"/>
            <a:ext cx="2433637"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descr="A sandy beach next to a body of water&#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3963988"/>
            <a:ext cx="2433637"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itre 1"/>
          <p:cNvSpPr txBox="1">
            <a:spLocks noChangeArrowheads="1"/>
          </p:cNvSpPr>
          <p:nvPr/>
        </p:nvSpPr>
        <p:spPr bwMode="auto">
          <a:xfrm>
            <a:off x="2451100" y="307975"/>
            <a:ext cx="45291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spcBef>
                <a:spcPct val="0"/>
              </a:spcBef>
              <a:spcAft>
                <a:spcPct val="0"/>
              </a:spcAft>
              <a:buFontTx/>
              <a:buNone/>
              <a:defRPr/>
            </a:pPr>
            <a:r>
              <a:rPr lang="fr-FR" altLang="en-US" sz="2500" b="1" smtClean="0">
                <a:solidFill>
                  <a:srgbClr val="006F73"/>
                </a:solidFill>
                <a:latin typeface="Gill Sans MT" pitchFamily="34" charset="0"/>
                <a:cs typeface="Arial" pitchFamily="34" charset="0"/>
              </a:rPr>
              <a:t>How does plastic end up in the ocean?</a:t>
            </a:r>
          </a:p>
        </p:txBody>
      </p:sp>
      <p:sp>
        <p:nvSpPr>
          <p:cNvPr id="9" name="Sous-titre 2">
            <a:extLst>
              <a:ext uri="{FF2B5EF4-FFF2-40B4-BE49-F238E27FC236}"/>
            </a:extLst>
          </p:cNvPr>
          <p:cNvSpPr txBox="1">
            <a:spLocks/>
          </p:cNvSpPr>
          <p:nvPr/>
        </p:nvSpPr>
        <p:spPr>
          <a:xfrm>
            <a:off x="3259138" y="1090613"/>
            <a:ext cx="2913062" cy="419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defRPr/>
            </a:pPr>
            <a:r>
              <a:rPr lang="en-GB" sz="3000" dirty="0">
                <a:solidFill>
                  <a:srgbClr val="39BAC4"/>
                </a:solidFill>
                <a:latin typeface="Gill Sans MT" panose="020B0502020104020203" pitchFamily="34" charset="77"/>
              </a:rPr>
              <a:t>Ocean accidents</a:t>
            </a:r>
          </a:p>
          <a:p>
            <a:pPr>
              <a:defRPr/>
            </a:pPr>
            <a:endParaRPr lang="fr-FR" sz="3000" dirty="0">
              <a:solidFill>
                <a:srgbClr val="006F73"/>
              </a:solidFill>
              <a:latin typeface="Gill Sans MT" panose="020B0502020104020203" pitchFamily="34" charset="77"/>
            </a:endParaRPr>
          </a:p>
        </p:txBody>
      </p:sp>
      <p:sp>
        <p:nvSpPr>
          <p:cNvPr id="10" name="Sous-titre 2">
            <a:extLst>
              <a:ext uri="{FF2B5EF4-FFF2-40B4-BE49-F238E27FC236}"/>
            </a:extLst>
          </p:cNvPr>
          <p:cNvSpPr txBox="1">
            <a:spLocks/>
          </p:cNvSpPr>
          <p:nvPr/>
        </p:nvSpPr>
        <p:spPr>
          <a:xfrm>
            <a:off x="0" y="3124200"/>
            <a:ext cx="2767013" cy="41910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defRPr/>
            </a:pPr>
            <a:r>
              <a:rPr lang="en-GB" sz="9200" dirty="0">
                <a:solidFill>
                  <a:srgbClr val="39BAC4"/>
                </a:solidFill>
                <a:latin typeface="Gill Sans MT" panose="020B0502020104020203" pitchFamily="34" charset="77"/>
              </a:rPr>
              <a:t>Nurdles </a:t>
            </a:r>
          </a:p>
          <a:p>
            <a:pPr marL="0" indent="0" algn="ctr">
              <a:lnSpc>
                <a:spcPct val="110000"/>
              </a:lnSpc>
              <a:buFont typeface="Arial" panose="020B0604020202020204" pitchFamily="34" charset="0"/>
              <a:buNone/>
              <a:defRPr/>
            </a:pPr>
            <a:r>
              <a:rPr lang="en-GB" sz="9200" dirty="0">
                <a:solidFill>
                  <a:srgbClr val="39BAC4"/>
                </a:solidFill>
                <a:latin typeface="Gill Sans MT" panose="020B0502020104020203" pitchFamily="34" charset="77"/>
              </a:rPr>
              <a:t>(aka Mermaid Tears)</a:t>
            </a:r>
          </a:p>
          <a:p>
            <a:pPr algn="ctr">
              <a:defRPr/>
            </a:pPr>
            <a:endParaRPr lang="en-GB" sz="1900" dirty="0">
              <a:solidFill>
                <a:srgbClr val="404040"/>
              </a:solidFill>
              <a:latin typeface="Helmet"/>
            </a:endParaRPr>
          </a:p>
          <a:p>
            <a:pPr algn="ctr">
              <a:defRPr/>
            </a:pPr>
            <a:endParaRPr lang="fr-FR" sz="4200" dirty="0">
              <a:solidFill>
                <a:srgbClr val="006F73"/>
              </a:solidFill>
              <a:latin typeface="Gill Sans MT" panose="020B0502020104020203" pitchFamily="34" charset="77"/>
            </a:endParaRPr>
          </a:p>
        </p:txBody>
      </p:sp>
      <p:pic>
        <p:nvPicPr>
          <p:cNvPr id="5122" name="Picture 2" descr="Assorted Lego items found on a be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2338" y="3605213"/>
            <a:ext cx="2974975"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6172200" y="1590675"/>
            <a:ext cx="24320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2300" smtClean="0">
                <a:solidFill>
                  <a:srgbClr val="39BAC4"/>
                </a:solidFill>
                <a:latin typeface="Gill Sans MT" pitchFamily="34" charset="0"/>
                <a:cs typeface="Arial" pitchFamily="34" charset="0"/>
              </a:rPr>
              <a:t>Lego</a:t>
            </a:r>
          </a:p>
          <a:p>
            <a:pPr algn="ctr" fontAlgn="base">
              <a:lnSpc>
                <a:spcPct val="100000"/>
              </a:lnSpc>
              <a:spcBef>
                <a:spcPct val="0"/>
              </a:spcBef>
              <a:spcAft>
                <a:spcPct val="0"/>
              </a:spcAft>
              <a:buFontTx/>
              <a:buNone/>
              <a:defRPr/>
            </a:pPr>
            <a:r>
              <a:rPr lang="en-GB" altLang="en-US" sz="2300" smtClean="0">
                <a:solidFill>
                  <a:srgbClr val="39BAC4"/>
                </a:solidFill>
                <a:latin typeface="Gill Sans MT" pitchFamily="34" charset="0"/>
                <a:cs typeface="Arial" pitchFamily="34" charset="0"/>
              </a:rPr>
              <a:t>5 million pieces of Lego were washed overboard in 1997</a:t>
            </a:r>
          </a:p>
        </p:txBody>
      </p:sp>
      <p:sp>
        <p:nvSpPr>
          <p:cNvPr id="30729" name="Rectangle 11"/>
          <p:cNvSpPr>
            <a:spLocks noChangeArrowheads="1"/>
          </p:cNvSpPr>
          <p:nvPr/>
        </p:nvSpPr>
        <p:spPr bwMode="auto">
          <a:xfrm>
            <a:off x="2286000" y="296703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endParaRPr lang="en-GB" altLang="en-US" sz="1800" smtClean="0">
              <a:solidFill>
                <a:prstClr val="black"/>
              </a:solidFill>
              <a:cs typeface="Arial" pitchFamily="34" charset="0"/>
            </a:endParaRPr>
          </a:p>
        </p:txBody>
      </p:sp>
      <p:pic>
        <p:nvPicPr>
          <p:cNvPr id="5124" name="Picture 4" descr="Image result for blue planet clip of plastic du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2150" y="1657350"/>
            <a:ext cx="2598738"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3232150" y="4122738"/>
            <a:ext cx="24336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400" smtClean="0">
                <a:solidFill>
                  <a:srgbClr val="39BAC4"/>
                </a:solidFill>
                <a:latin typeface="Gill Sans MT" pitchFamily="34" charset="0"/>
                <a:cs typeface="Arial" pitchFamily="34" charset="0"/>
              </a:rPr>
              <a:t>Rubber ducks</a:t>
            </a:r>
          </a:p>
          <a:p>
            <a:pPr algn="ctr" fontAlgn="base">
              <a:lnSpc>
                <a:spcPct val="100000"/>
              </a:lnSpc>
              <a:spcBef>
                <a:spcPct val="0"/>
              </a:spcBef>
              <a:spcAft>
                <a:spcPct val="0"/>
              </a:spcAft>
              <a:buFontTx/>
              <a:buNone/>
              <a:defRPr/>
            </a:pPr>
            <a:r>
              <a:rPr lang="en-GB" altLang="en-US" sz="1400" smtClean="0">
                <a:solidFill>
                  <a:srgbClr val="39BAC4"/>
                </a:solidFill>
                <a:latin typeface="Gill Sans MT" pitchFamily="34" charset="0"/>
                <a:cs typeface="Arial" pitchFamily="34" charset="0"/>
              </a:rPr>
              <a:t>In 1992 shipping containers were washed overboard, containing thousands of rubber ducks. </a:t>
            </a:r>
          </a:p>
          <a:p>
            <a:pPr algn="ctr" fontAlgn="base">
              <a:lnSpc>
                <a:spcPct val="100000"/>
              </a:lnSpc>
              <a:spcBef>
                <a:spcPct val="0"/>
              </a:spcBef>
              <a:spcAft>
                <a:spcPct val="0"/>
              </a:spcAft>
              <a:buFontTx/>
              <a:buNone/>
              <a:defRPr/>
            </a:pPr>
            <a:r>
              <a:rPr lang="en-GB" altLang="en-US" sz="1400" smtClean="0">
                <a:solidFill>
                  <a:srgbClr val="39BAC4"/>
                </a:solidFill>
                <a:latin typeface="Gill Sans MT" pitchFamily="34" charset="0"/>
                <a:cs typeface="Arial" pitchFamily="34" charset="0"/>
              </a:rPr>
              <a:t>They have since been found all around the world.</a:t>
            </a:r>
          </a:p>
        </p:txBody>
      </p:sp>
    </p:spTree>
    <p:extLst>
      <p:ext uri="{BB962C8B-B14F-4D97-AF65-F5344CB8AC3E}">
        <p14:creationId xmlns:p14="http://schemas.microsoft.com/office/powerpoint/2010/main" val="1018390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922020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TextBox 1"/>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Once I had a dream, a special dream.  A dream about our world.</a:t>
            </a:r>
          </a:p>
        </p:txBody>
      </p:sp>
    </p:spTree>
    <p:extLst>
      <p:ext uri="{BB962C8B-B14F-4D97-AF65-F5344CB8AC3E}">
        <p14:creationId xmlns:p14="http://schemas.microsoft.com/office/powerpoint/2010/main" val="3247207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a:extLst>
              <a:ext uri="{FF2B5EF4-FFF2-40B4-BE49-F238E27FC236}"/>
            </a:extLst>
          </p:cNvPr>
          <p:cNvSpPr>
            <a:spLocks noGrp="1"/>
          </p:cNvSpPr>
          <p:nvPr>
            <p:ph type="ctrTitle"/>
          </p:nvPr>
        </p:nvSpPr>
        <p:spPr>
          <a:xfrm>
            <a:off x="1257300" y="449263"/>
            <a:ext cx="6629400" cy="633412"/>
          </a:xfrm>
        </p:spPr>
        <p:txBody>
          <a:bodyPr rtlCol="0">
            <a:normAutofit fontScale="90000"/>
          </a:bodyPr>
          <a:lstStyle/>
          <a:p>
            <a:pPr eaLnBrk="1" fontAlgn="auto" hangingPunct="1">
              <a:spcAft>
                <a:spcPts val="0"/>
              </a:spcAft>
              <a:defRPr/>
            </a:pPr>
            <a:r>
              <a:rPr lang="fr-FR" sz="3600" b="1" dirty="0">
                <a:solidFill>
                  <a:srgbClr val="006F73"/>
                </a:solidFill>
                <a:latin typeface="Gill Sans MT" panose="020B0502020104020203" pitchFamily="34" charset="77"/>
              </a:rPr>
              <a:t>Question 12 Damage </a:t>
            </a:r>
            <a:br>
              <a:rPr lang="fr-FR" sz="3600" b="1" dirty="0">
                <a:solidFill>
                  <a:srgbClr val="006F73"/>
                </a:solidFill>
                <a:latin typeface="Gill Sans MT" panose="020B0502020104020203" pitchFamily="34" charset="77"/>
              </a:rPr>
            </a:br>
            <a:r>
              <a:rPr lang="fr-FR" sz="3600" b="1" dirty="0">
                <a:solidFill>
                  <a:srgbClr val="006F73"/>
                </a:solidFill>
                <a:latin typeface="Gill Sans MT" panose="020B0502020104020203" pitchFamily="34" charset="77"/>
              </a:rPr>
              <a:t>to the environment</a:t>
            </a:r>
          </a:p>
        </p:txBody>
      </p:sp>
      <p:sp>
        <p:nvSpPr>
          <p:cNvPr id="32771" name="Rectangle 11"/>
          <p:cNvSpPr>
            <a:spLocks noChangeArrowheads="1"/>
          </p:cNvSpPr>
          <p:nvPr/>
        </p:nvSpPr>
        <p:spPr bwMode="auto">
          <a:xfrm>
            <a:off x="-725488" y="1965325"/>
            <a:ext cx="609600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endParaRPr lang="en-GB" altLang="en-US" sz="1800" smtClean="0">
              <a:solidFill>
                <a:prstClr val="black"/>
              </a:solidFill>
              <a:cs typeface="Arial" pitchFamily="34" charset="0"/>
            </a:endParaRPr>
          </a:p>
        </p:txBody>
      </p:sp>
      <p:sp>
        <p:nvSpPr>
          <p:cNvPr id="13" name="Sous-titre 2">
            <a:extLst>
              <a:ext uri="{FF2B5EF4-FFF2-40B4-BE49-F238E27FC236}"/>
            </a:extLst>
          </p:cNvPr>
          <p:cNvSpPr>
            <a:spLocks noGrp="1"/>
          </p:cNvSpPr>
          <p:nvPr>
            <p:ph type="subTitle" idx="1"/>
          </p:nvPr>
        </p:nvSpPr>
        <p:spPr>
          <a:xfrm>
            <a:off x="1663700" y="1268413"/>
            <a:ext cx="7169150" cy="419100"/>
          </a:xfrm>
        </p:spPr>
        <p:txBody>
          <a:bodyPr rtlCol="0">
            <a:normAutofit fontScale="25000" lnSpcReduction="20000"/>
          </a:bodyPr>
          <a:lstStyle/>
          <a:p>
            <a:pPr algn="l" eaLnBrk="1" fontAlgn="auto" hangingPunct="1">
              <a:lnSpc>
                <a:spcPct val="110000"/>
              </a:lnSpc>
              <a:spcAft>
                <a:spcPts val="0"/>
              </a:spcAft>
              <a:defRPr/>
            </a:pPr>
            <a:r>
              <a:rPr lang="en-GB" sz="9200" dirty="0">
                <a:solidFill>
                  <a:srgbClr val="39BAC4"/>
                </a:solidFill>
                <a:latin typeface="Gill Sans MT" panose="020B0502020104020203" pitchFamily="34" charset="77"/>
                <a:ea typeface="+mj-ea"/>
                <a:cs typeface="+mj-cs"/>
              </a:rPr>
              <a:t>Plastic pollution is the accumulation of plastic objects in the Earth's environment that damages habitats and kills wildlife. </a:t>
            </a:r>
            <a:endParaRPr lang="fr-FR" sz="4200" dirty="0">
              <a:solidFill>
                <a:srgbClr val="006F73"/>
              </a:solidFill>
              <a:latin typeface="Gill Sans MT" panose="020B0502020104020203" pitchFamily="34" charset="77"/>
              <a:ea typeface="+mj-ea"/>
              <a:cs typeface="+mj-cs"/>
            </a:endParaRPr>
          </a:p>
        </p:txBody>
      </p:sp>
      <p:pic>
        <p:nvPicPr>
          <p:cNvPr id="54277" name="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 y="1360488"/>
            <a:ext cx="1143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1"/>
          <p:cNvSpPr>
            <a:spLocks noChangeArrowheads="1"/>
          </p:cNvSpPr>
          <p:nvPr/>
        </p:nvSpPr>
        <p:spPr bwMode="auto">
          <a:xfrm>
            <a:off x="6338888" y="4098925"/>
            <a:ext cx="24939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lnSpc>
                <a:spcPct val="100000"/>
              </a:lnSpc>
              <a:spcBef>
                <a:spcPct val="0"/>
              </a:spcBef>
              <a:spcAft>
                <a:spcPct val="0"/>
              </a:spcAft>
              <a:buFontTx/>
              <a:buNone/>
              <a:defRPr/>
            </a:pPr>
            <a:r>
              <a:rPr lang="en-GB" altLang="en-US" sz="1600" smtClean="0">
                <a:solidFill>
                  <a:srgbClr val="444444"/>
                </a:solidFill>
                <a:latin typeface="Gill Sans MT" pitchFamily="34" charset="0"/>
                <a:cs typeface="Arial" pitchFamily="34" charset="0"/>
              </a:rPr>
              <a:t>Every day approximately 8 million pieces of plastic pollution find their way into our oceans. Many of these are items that may have only be used for minutes!</a:t>
            </a:r>
            <a:endParaRPr lang="en-GB" altLang="en-US" sz="1600" smtClean="0">
              <a:solidFill>
                <a:prstClr val="black"/>
              </a:solidFill>
              <a:latin typeface="Gill Sans MT" pitchFamily="34" charset="0"/>
              <a:cs typeface="Arial" pitchFamily="34" charset="0"/>
            </a:endParaRPr>
          </a:p>
        </p:txBody>
      </p:sp>
      <p:sp>
        <p:nvSpPr>
          <p:cNvPr id="32775" name="Rectangle 2"/>
          <p:cNvSpPr>
            <a:spLocks noChangeArrowheads="1"/>
          </p:cNvSpPr>
          <p:nvPr/>
        </p:nvSpPr>
        <p:spPr bwMode="auto">
          <a:xfrm>
            <a:off x="73025" y="2798763"/>
            <a:ext cx="27019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600" smtClean="0">
                <a:solidFill>
                  <a:srgbClr val="444444"/>
                </a:solidFill>
                <a:latin typeface="Gill Sans MT" pitchFamily="34" charset="0"/>
                <a:cs typeface="Arial" pitchFamily="34" charset="0"/>
              </a:rPr>
              <a:t>Approx. 5,000 items of marine plastic pollution have been found per mile of beach in the UK.</a:t>
            </a:r>
          </a:p>
        </p:txBody>
      </p:sp>
      <p:sp>
        <p:nvSpPr>
          <p:cNvPr id="32776" name="Rectangle 3"/>
          <p:cNvSpPr>
            <a:spLocks noChangeArrowheads="1"/>
          </p:cNvSpPr>
          <p:nvPr/>
        </p:nvSpPr>
        <p:spPr bwMode="auto">
          <a:xfrm>
            <a:off x="211138" y="4551363"/>
            <a:ext cx="26289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400" smtClean="0">
                <a:solidFill>
                  <a:srgbClr val="444444"/>
                </a:solidFill>
                <a:latin typeface="Gill Sans MT" pitchFamily="34" charset="0"/>
                <a:cs typeface="Arial" pitchFamily="34" charset="0"/>
              </a:rPr>
              <a:t>100,000 marine mammals and turtles and 1 million sea birds are killed by marine plastic pollution each year.</a:t>
            </a:r>
          </a:p>
        </p:txBody>
      </p:sp>
      <p:pic>
        <p:nvPicPr>
          <p:cNvPr id="54281" name="Im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875" y="3983038"/>
            <a:ext cx="31051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Rectangle 4"/>
          <p:cNvSpPr>
            <a:spLocks noChangeArrowheads="1"/>
          </p:cNvSpPr>
          <p:nvPr/>
        </p:nvSpPr>
        <p:spPr bwMode="auto">
          <a:xfrm>
            <a:off x="6327775" y="2741613"/>
            <a:ext cx="2587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600" smtClean="0">
                <a:solidFill>
                  <a:srgbClr val="444444"/>
                </a:solidFill>
                <a:latin typeface="Gill Sans MT" pitchFamily="34" charset="0"/>
                <a:cs typeface="Arial" pitchFamily="34" charset="0"/>
              </a:rPr>
              <a:t>Plastics consistently make up 60 to 90% of all marine debris studied.</a:t>
            </a:r>
          </a:p>
        </p:txBody>
      </p:sp>
      <p:sp>
        <p:nvSpPr>
          <p:cNvPr id="32779" name="Rectangle 5"/>
          <p:cNvSpPr>
            <a:spLocks noChangeArrowheads="1"/>
          </p:cNvSpPr>
          <p:nvPr/>
        </p:nvSpPr>
        <p:spPr bwMode="auto">
          <a:xfrm>
            <a:off x="3135313" y="2493963"/>
            <a:ext cx="28495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800" smtClean="0">
                <a:solidFill>
                  <a:srgbClr val="444444"/>
                </a:solidFill>
                <a:latin typeface="Gill Sans MT" pitchFamily="34" charset="0"/>
                <a:cs typeface="Arial" pitchFamily="34" charset="0"/>
              </a:rPr>
              <a:t>Over 150 single-use </a:t>
            </a:r>
          </a:p>
          <a:p>
            <a:pPr algn="ctr" fontAlgn="base">
              <a:lnSpc>
                <a:spcPct val="100000"/>
              </a:lnSpc>
              <a:spcBef>
                <a:spcPct val="0"/>
              </a:spcBef>
              <a:spcAft>
                <a:spcPct val="0"/>
              </a:spcAft>
              <a:buFontTx/>
              <a:buNone/>
              <a:defRPr/>
            </a:pPr>
            <a:r>
              <a:rPr lang="en-GB" altLang="en-US" sz="1800" smtClean="0">
                <a:solidFill>
                  <a:srgbClr val="444444"/>
                </a:solidFill>
                <a:latin typeface="Gill Sans MT" pitchFamily="34" charset="0"/>
                <a:cs typeface="Arial" pitchFamily="34" charset="0"/>
              </a:rPr>
              <a:t>plastic bottles litter each mile of UK beaches.</a:t>
            </a:r>
          </a:p>
        </p:txBody>
      </p:sp>
      <p:sp>
        <p:nvSpPr>
          <p:cNvPr id="32780" name="Rectangle 6"/>
          <p:cNvSpPr>
            <a:spLocks noChangeArrowheads="1"/>
          </p:cNvSpPr>
          <p:nvPr/>
        </p:nvSpPr>
        <p:spPr bwMode="auto">
          <a:xfrm>
            <a:off x="3263900" y="4572000"/>
            <a:ext cx="24558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en-GB" altLang="en-US" sz="1400" smtClean="0">
                <a:solidFill>
                  <a:srgbClr val="444444"/>
                </a:solidFill>
                <a:latin typeface="Gill Sans MT" pitchFamily="34" charset="0"/>
                <a:cs typeface="Arial" pitchFamily="34" charset="0"/>
              </a:rPr>
              <a:t>Recent studies have revealed marine plastic pollution in 100% of marine turtles, 59% of whales and 40% of seabird species examined.</a:t>
            </a:r>
          </a:p>
        </p:txBody>
      </p:sp>
      <p:pic>
        <p:nvPicPr>
          <p:cNvPr id="54285" name="Imag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309813"/>
            <a:ext cx="30607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Imag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7850" y="1833563"/>
            <a:ext cx="29083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Imag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138" y="4406900"/>
            <a:ext cx="27019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5388" y="2430463"/>
            <a:ext cx="26892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Imag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7225" y="4127500"/>
            <a:ext cx="2600325"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9272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ctrTitle"/>
          </p:nvPr>
        </p:nvSpPr>
        <p:spPr>
          <a:xfrm>
            <a:off x="309563" y="1108075"/>
            <a:ext cx="8540750" cy="633413"/>
          </a:xfrm>
        </p:spPr>
        <p:txBody>
          <a:bodyPr rtlCol="0">
            <a:normAutofit fontScale="90000"/>
          </a:bodyPr>
          <a:lstStyle/>
          <a:p>
            <a:pPr eaLnBrk="1" fontAlgn="auto" hangingPunct="1">
              <a:spcAft>
                <a:spcPts val="0"/>
              </a:spcAft>
              <a:defRPr/>
            </a:pPr>
            <a:r>
              <a:rPr lang="fr-FR" sz="3600" b="1" dirty="0">
                <a:solidFill>
                  <a:srgbClr val="006F73"/>
                </a:solidFill>
                <a:latin typeface="Gill Sans MT" panose="020B0502020104020203" pitchFamily="34" charset="77"/>
              </a:rPr>
              <a:t>Why is plastic considered to be a problem?</a:t>
            </a:r>
          </a:p>
        </p:txBody>
      </p:sp>
      <p:sp>
        <p:nvSpPr>
          <p:cNvPr id="3" name="Sous-titre 2">
            <a:extLst>
              <a:ext uri="{FF2B5EF4-FFF2-40B4-BE49-F238E27FC236}"/>
            </a:extLst>
          </p:cNvPr>
          <p:cNvSpPr>
            <a:spLocks noGrp="1"/>
          </p:cNvSpPr>
          <p:nvPr>
            <p:ph type="subTitle" idx="1"/>
          </p:nvPr>
        </p:nvSpPr>
        <p:spPr>
          <a:xfrm>
            <a:off x="166688" y="1716088"/>
            <a:ext cx="8824912" cy="419100"/>
          </a:xfrm>
        </p:spPr>
        <p:txBody>
          <a:bodyPr rtlCol="0">
            <a:normAutofit/>
          </a:bodyPr>
          <a:lstStyle/>
          <a:p>
            <a:pPr algn="l" eaLnBrk="1" fontAlgn="auto" hangingPunct="1">
              <a:spcAft>
                <a:spcPts val="0"/>
              </a:spcAft>
              <a:defRPr/>
            </a:pPr>
            <a:endParaRPr lang="en-GB" sz="1900" dirty="0">
              <a:solidFill>
                <a:srgbClr val="404040"/>
              </a:solidFill>
              <a:latin typeface="Helmet"/>
            </a:endParaRPr>
          </a:p>
          <a:p>
            <a:pPr algn="l" eaLnBrk="1" fontAlgn="auto" hangingPunct="1">
              <a:spcAft>
                <a:spcPts val="0"/>
              </a:spcAft>
              <a:defRPr/>
            </a:pPr>
            <a:endParaRPr lang="fr-FR" sz="4200" dirty="0">
              <a:solidFill>
                <a:srgbClr val="006F73"/>
              </a:solidFill>
              <a:latin typeface="Gill Sans MT" panose="020B0502020104020203" pitchFamily="34" charset="77"/>
              <a:ea typeface="+mj-ea"/>
              <a:cs typeface="+mj-cs"/>
            </a:endParaRPr>
          </a:p>
        </p:txBody>
      </p:sp>
      <p:sp>
        <p:nvSpPr>
          <p:cNvPr id="4" name="Rectangle 3">
            <a:extLst>
              <a:ext uri="{FF2B5EF4-FFF2-40B4-BE49-F238E27FC236}"/>
            </a:extLst>
          </p:cNvPr>
          <p:cNvSpPr/>
          <p:nvPr/>
        </p:nvSpPr>
        <p:spPr>
          <a:xfrm>
            <a:off x="450850" y="4810125"/>
            <a:ext cx="8540750" cy="1016000"/>
          </a:xfrm>
          <a:prstGeom prst="rect">
            <a:avLst/>
          </a:prstGeom>
        </p:spPr>
        <p:txBody>
          <a:bodyPr>
            <a:spAutoFit/>
          </a:bodyPr>
          <a:lstStyle/>
          <a:p>
            <a:pPr>
              <a:defRPr/>
            </a:pPr>
            <a:r>
              <a:rPr lang="en-GB" sz="2000" dirty="0">
                <a:solidFill>
                  <a:srgbClr val="006F73"/>
                </a:solidFill>
                <a:latin typeface="Segoe Print" panose="02000600000000000000" pitchFamily="2" charset="0"/>
                <a:cs typeface="Arial" pitchFamily="34" charset="0"/>
              </a:rPr>
              <a:t>There is no such thing as AWAY because plastic is so permanent and so indestructible that when you cast it into the ocean it does not go AWAY. </a:t>
            </a:r>
            <a:r>
              <a:rPr lang="en-GB" sz="1400" i="1" dirty="0">
                <a:solidFill>
                  <a:srgbClr val="006F73"/>
                </a:solidFill>
                <a:latin typeface="Segoe Print" panose="02000600000000000000" pitchFamily="2" charset="0"/>
                <a:cs typeface="Arial" pitchFamily="34" charset="0"/>
              </a:rPr>
              <a:t>Sir</a:t>
            </a:r>
            <a:r>
              <a:rPr lang="en-GB" sz="2000" dirty="0">
                <a:solidFill>
                  <a:srgbClr val="006F73"/>
                </a:solidFill>
                <a:latin typeface="Segoe Print" panose="02000600000000000000" pitchFamily="2" charset="0"/>
                <a:cs typeface="Arial" pitchFamily="34" charset="0"/>
              </a:rPr>
              <a:t> </a:t>
            </a:r>
            <a:r>
              <a:rPr lang="en-GB" sz="1400" i="1" dirty="0">
                <a:solidFill>
                  <a:srgbClr val="006F73"/>
                </a:solidFill>
                <a:latin typeface="Segoe Print" panose="02000600000000000000" pitchFamily="2" charset="0"/>
                <a:cs typeface="Arial" pitchFamily="34" charset="0"/>
              </a:rPr>
              <a:t>David Attenborough</a:t>
            </a:r>
          </a:p>
        </p:txBody>
      </p:sp>
      <p:pic>
        <p:nvPicPr>
          <p:cNvPr id="5" name="Picture 4" descr="A person holding a fish in the water&#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75" y="2933700"/>
            <a:ext cx="32861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ous-titre 2"/>
          <p:cNvSpPr txBox="1">
            <a:spLocks/>
          </p:cNvSpPr>
          <p:nvPr/>
        </p:nvSpPr>
        <p:spPr bwMode="auto">
          <a:xfrm>
            <a:off x="401638" y="2806700"/>
            <a:ext cx="874236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fontAlgn="base">
              <a:spcAft>
                <a:spcPct val="0"/>
              </a:spcAft>
              <a:buFont typeface="Arial" pitchFamily="34" charset="0"/>
              <a:buNone/>
            </a:pPr>
            <a:endParaRPr lang="fr-FR" altLang="en-US" sz="2400" smtClean="0">
              <a:solidFill>
                <a:srgbClr val="000000"/>
              </a:solidFill>
              <a:latin typeface="Gill Sans MT" pitchFamily="34" charset="0"/>
              <a:cs typeface="Arial" pitchFamily="34" charset="0"/>
            </a:endParaRPr>
          </a:p>
        </p:txBody>
      </p:sp>
      <p:sp>
        <p:nvSpPr>
          <p:cNvPr id="34823" name="Rectangle 6"/>
          <p:cNvSpPr>
            <a:spLocks noChangeArrowheads="1"/>
          </p:cNvSpPr>
          <p:nvPr/>
        </p:nvSpPr>
        <p:spPr bwMode="auto">
          <a:xfrm>
            <a:off x="71438" y="1692275"/>
            <a:ext cx="89201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fontAlgn="base">
              <a:lnSpc>
                <a:spcPct val="100000"/>
              </a:lnSpc>
              <a:spcBef>
                <a:spcPct val="0"/>
              </a:spcBef>
              <a:spcAft>
                <a:spcPct val="0"/>
              </a:spcAft>
              <a:buFontTx/>
              <a:buNone/>
              <a:defRPr/>
            </a:pPr>
            <a:r>
              <a:rPr lang="fr-FR" altLang="en-US" sz="1800" smtClean="0">
                <a:solidFill>
                  <a:prstClr val="black"/>
                </a:solidFill>
                <a:latin typeface="Gill Sans MT" pitchFamily="34" charset="0"/>
                <a:cs typeface="Arial" pitchFamily="34" charset="0"/>
              </a:rPr>
              <a:t>All plastic that has ever been made is still around somewhere. </a:t>
            </a:r>
          </a:p>
          <a:p>
            <a:pPr algn="ctr" fontAlgn="base">
              <a:lnSpc>
                <a:spcPct val="100000"/>
              </a:lnSpc>
              <a:spcBef>
                <a:spcPct val="0"/>
              </a:spcBef>
              <a:spcAft>
                <a:spcPct val="0"/>
              </a:spcAft>
              <a:buFontTx/>
              <a:buNone/>
              <a:defRPr/>
            </a:pPr>
            <a:endParaRPr lang="fr-FR" altLang="en-US" sz="1800" smtClean="0">
              <a:solidFill>
                <a:prstClr val="black"/>
              </a:solidFill>
              <a:latin typeface="Gill Sans MT" pitchFamily="34" charset="0"/>
              <a:cs typeface="Arial" pitchFamily="34" charset="0"/>
            </a:endParaRPr>
          </a:p>
          <a:p>
            <a:pPr algn="ctr" fontAlgn="base">
              <a:lnSpc>
                <a:spcPct val="100000"/>
              </a:lnSpc>
              <a:spcBef>
                <a:spcPct val="0"/>
              </a:spcBef>
              <a:spcAft>
                <a:spcPct val="0"/>
              </a:spcAft>
              <a:buFontTx/>
              <a:buNone/>
              <a:defRPr/>
            </a:pPr>
            <a:r>
              <a:rPr lang="fr-FR" altLang="en-US" sz="1800" smtClean="0">
                <a:solidFill>
                  <a:prstClr val="black"/>
                </a:solidFill>
                <a:latin typeface="Gill Sans MT" pitchFamily="34" charset="0"/>
                <a:cs typeface="Arial" pitchFamily="34" charset="0"/>
              </a:rPr>
              <a:t>It is now either new plastic products after recycling, rubbish in landfill, or plastic pollution. The problem is bigger because of our throw-away culture and our reliance on single-use plastic.</a:t>
            </a:r>
            <a:endParaRPr lang="en-GB" altLang="en-US" sz="1800" smtClean="0">
              <a:solidFill>
                <a:srgbClr val="404040"/>
              </a:solidFill>
              <a:latin typeface="Helmet"/>
              <a:cs typeface="Arial" pitchFamily="34" charset="0"/>
            </a:endParaRPr>
          </a:p>
        </p:txBody>
      </p:sp>
    </p:spTree>
    <p:extLst>
      <p:ext uri="{BB962C8B-B14F-4D97-AF65-F5344CB8AC3E}">
        <p14:creationId xmlns:p14="http://schemas.microsoft.com/office/powerpoint/2010/main" val="4010807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Image result for wildlife plastic in 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0288" y="3724275"/>
            <a:ext cx="258762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descr="Image result for wildlife plastic in oce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317625"/>
            <a:ext cx="3360738"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6" descr="Image result for turtle plast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9963" y="1301750"/>
            <a:ext cx="21240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8" descr="Safety Net, Spirit Network, Plastic Was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63" y="1301750"/>
            <a:ext cx="336708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0" descr="Image result for seal with plast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63" y="3621088"/>
            <a:ext cx="258762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6990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97" t="6738" r="53930" b="9741"/>
          <a:stretch/>
        </p:blipFill>
        <p:spPr bwMode="auto">
          <a:xfrm>
            <a:off x="0" y="0"/>
            <a:ext cx="1728458" cy="3163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458" y="-18845"/>
            <a:ext cx="2143125" cy="3181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583" y="-1"/>
            <a:ext cx="2761804" cy="3163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09" r="9176"/>
          <a:stretch/>
        </p:blipFill>
        <p:spPr bwMode="auto">
          <a:xfrm>
            <a:off x="6633387" y="-19348"/>
            <a:ext cx="2510613" cy="159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63036"/>
            <a:ext cx="2051720" cy="3694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3387" y="1572097"/>
            <a:ext cx="2510613" cy="158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37272" r="35525"/>
          <a:stretch/>
        </p:blipFill>
        <p:spPr bwMode="auto">
          <a:xfrm>
            <a:off x="2051720" y="3163037"/>
            <a:ext cx="1819863" cy="369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1584" y="3163037"/>
            <a:ext cx="2761804" cy="369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3388" y="3163037"/>
            <a:ext cx="2510612" cy="2066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rotWithShape="1">
          <a:blip r:embed="rId11">
            <a:extLst>
              <a:ext uri="{28A0092B-C50C-407E-A947-70E740481C1C}">
                <a14:useLocalDpi xmlns:a14="http://schemas.microsoft.com/office/drawing/2010/main" val="0"/>
              </a:ext>
            </a:extLst>
          </a:blip>
          <a:srcRect l="13925" t="14113" r="20264" b="15246"/>
          <a:stretch/>
        </p:blipFill>
        <p:spPr bwMode="auto">
          <a:xfrm>
            <a:off x="6633387" y="5229201"/>
            <a:ext cx="2510613" cy="16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1713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l="7582" t="19354" r="27042" b="19431"/>
          <a:stretch>
            <a:fillRect/>
          </a:stretch>
        </p:blipFill>
        <p:spPr bwMode="auto">
          <a:xfrm>
            <a:off x="12700" y="1323975"/>
            <a:ext cx="9131300"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5" name="TextBox 3"/>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whale,</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hunters chased after me.</a:t>
            </a:r>
          </a:p>
        </p:txBody>
      </p:sp>
    </p:spTree>
    <p:extLst>
      <p:ext uri="{BB962C8B-B14F-4D97-AF65-F5344CB8AC3E}">
        <p14:creationId xmlns:p14="http://schemas.microsoft.com/office/powerpoint/2010/main" val="2331498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l="7620" t="19427" r="27196" b="19189"/>
          <a:stretch>
            <a:fillRect/>
          </a:stretch>
        </p:blipFill>
        <p:spPr bwMode="auto">
          <a:xfrm>
            <a:off x="0" y="1341438"/>
            <a:ext cx="9166225" cy="551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9"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seal,</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wanted fur from me.</a:t>
            </a:r>
          </a:p>
        </p:txBody>
      </p:sp>
    </p:spTree>
    <p:extLst>
      <p:ext uri="{BB962C8B-B14F-4D97-AF65-F5344CB8AC3E}">
        <p14:creationId xmlns:p14="http://schemas.microsoft.com/office/powerpoint/2010/main" val="1479918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l="7616" t="19339" r="27036" b="19550"/>
          <a:stretch>
            <a:fillRect/>
          </a:stretch>
        </p:blipFill>
        <p:spPr bwMode="auto">
          <a:xfrm>
            <a:off x="0" y="1557338"/>
            <a:ext cx="9144000" cy="528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stream,</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poisoned me.</a:t>
            </a:r>
          </a:p>
        </p:txBody>
      </p:sp>
    </p:spTree>
    <p:extLst>
      <p:ext uri="{BB962C8B-B14F-4D97-AF65-F5344CB8AC3E}">
        <p14:creationId xmlns:p14="http://schemas.microsoft.com/office/powerpoint/2010/main" val="3971553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l="7329" t="19351" r="27113" b="19463"/>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7"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lake,</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filled me with junk.</a:t>
            </a:r>
          </a:p>
        </p:txBody>
      </p:sp>
    </p:spTree>
    <p:extLst>
      <p:ext uri="{BB962C8B-B14F-4D97-AF65-F5344CB8AC3E}">
        <p14:creationId xmlns:p14="http://schemas.microsoft.com/office/powerpoint/2010/main" val="1604219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l="7532" t="19269" r="27087" b="19536"/>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1"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valley,</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built a road across me.</a:t>
            </a:r>
          </a:p>
        </p:txBody>
      </p:sp>
    </p:spTree>
    <p:extLst>
      <p:ext uri="{BB962C8B-B14F-4D97-AF65-F5344CB8AC3E}">
        <p14:creationId xmlns:p14="http://schemas.microsoft.com/office/powerpoint/2010/main" val="105754029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2916</Words>
  <Application>Microsoft Office PowerPoint</Application>
  <PresentationFormat>On-screen Show (4:3)</PresentationFormat>
  <Paragraphs>287</Paragraphs>
  <Slides>43</Slides>
  <Notes>17</Notes>
  <HiddenSlides>0</HiddenSlides>
  <MMClips>0</MMClips>
  <ScaleCrop>false</ScaleCrop>
  <HeadingPairs>
    <vt:vector size="4" baseType="variant">
      <vt:variant>
        <vt:lpstr>Theme</vt:lpstr>
      </vt:variant>
      <vt:variant>
        <vt:i4>7</vt:i4>
      </vt:variant>
      <vt:variant>
        <vt:lpstr>Slide Titles</vt:lpstr>
      </vt:variant>
      <vt:variant>
        <vt:i4>43</vt:i4>
      </vt:variant>
    </vt:vector>
  </HeadingPairs>
  <TitlesOfParts>
    <vt:vector size="50" baseType="lpstr">
      <vt:lpstr>Default Design</vt:lpstr>
      <vt:lpstr>1_Default Design</vt:lpstr>
      <vt:lpstr>2_Default Design</vt:lpstr>
      <vt:lpstr>3_Default Design</vt:lpstr>
      <vt:lpstr>4_Default Design</vt:lpstr>
      <vt:lpstr>5_Default Design</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all of these items have in common?</vt:lpstr>
      <vt:lpstr>They are ALL made from PLASTIC</vt:lpstr>
      <vt:lpstr>What is plastic?</vt:lpstr>
      <vt:lpstr>PowerPoint Presentation</vt:lpstr>
      <vt:lpstr>PowerPoint Presentation</vt:lpstr>
      <vt:lpstr>PowerPoint Presentation</vt:lpstr>
      <vt:lpstr>PowerPoint Presentation</vt:lpstr>
      <vt:lpstr>PowerPoint Presentation</vt:lpstr>
      <vt:lpstr>Where does plastic come from?</vt:lpstr>
      <vt:lpstr>PowerPoint Presentation</vt:lpstr>
      <vt:lpstr>How do we create plastic?</vt:lpstr>
      <vt:lpstr>PowerPoint Presentation</vt:lpstr>
      <vt:lpstr>PowerPoint Presentation</vt:lpstr>
      <vt:lpstr>Time to investigate</vt:lpstr>
      <vt:lpstr>PowerPoint Presentation</vt:lpstr>
      <vt:lpstr>PowerPoint Presentation</vt:lpstr>
      <vt:lpstr>Question 12 Damage  to the environment</vt:lpstr>
      <vt:lpstr>Why is plastic considered to be a problem?</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8</cp:revision>
  <dcterms:created xsi:type="dcterms:W3CDTF">2021-02-19T15:17:42Z</dcterms:created>
  <dcterms:modified xsi:type="dcterms:W3CDTF">2021-02-19T17:21:43Z</dcterms:modified>
</cp:coreProperties>
</file>