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C1BA-7BC0-4C2E-B10A-FFB28F32FC2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65AD8-E5C4-4DB2-844B-F0BA24F7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5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65AD8-E5C4-4DB2-844B-F0BA24F76A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9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C0E1C1-2C0A-4654-986E-C68B03C813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6CE72-2E3B-4534-B16F-E0A6C751C2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bbc.co.uk/learningzone/clips/the-shema/4746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dffiller.com/jsfiller-desk18/?projectId=468261314#2cae2c9f21f8d95cf30a2a2c90605b2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229200"/>
            <a:ext cx="5637010" cy="882119"/>
          </a:xfrm>
        </p:spPr>
        <p:txBody>
          <a:bodyPr>
            <a:normAutofit/>
          </a:bodyPr>
          <a:lstStyle/>
          <a:p>
            <a:r>
              <a:rPr lang="en-GB" dirty="0" smtClean="0"/>
              <a:t>Lesson Objective: to understand what the Shema is and its importance.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965" y="1268760"/>
            <a:ext cx="7704856" cy="1793167"/>
          </a:xfrm>
        </p:spPr>
        <p:txBody>
          <a:bodyPr/>
          <a:lstStyle/>
          <a:p>
            <a:r>
              <a:rPr lang="en-GB" dirty="0" smtClean="0"/>
              <a:t>The Shema </a:t>
            </a:r>
            <a:endParaRPr lang="en-GB" dirty="0"/>
          </a:p>
        </p:txBody>
      </p:sp>
      <p:pic>
        <p:nvPicPr>
          <p:cNvPr id="1026" name="Picture 2" descr="C:\Users\ked.gstteach05\AppData\Local\Microsoft\Windows\Temporary Internet Files\Content.IE5\9FBPLSNR\MC9003913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149080"/>
            <a:ext cx="1674266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d.gstteach05\AppData\Local\Microsoft\Windows\Temporary Internet Files\Content.IE5\W6F0RJK3\MC9003913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2804"/>
            <a:ext cx="2686459" cy="130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05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>
                <a:solidFill>
                  <a:schemeClr val="tx2"/>
                </a:solidFill>
              </a:rPr>
              <a:t>What do Jews believe</a:t>
            </a:r>
            <a:r>
              <a:rPr lang="en-GB" sz="3600" dirty="0" smtClean="0">
                <a:solidFill>
                  <a:schemeClr val="tx2"/>
                </a:solidFill>
              </a:rPr>
              <a:t>?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0" y="1123002"/>
            <a:ext cx="7884368" cy="4754270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1844824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religion of the Jews is known as </a:t>
            </a:r>
            <a:r>
              <a:rPr lang="en-GB" dirty="0" smtClean="0">
                <a:solidFill>
                  <a:schemeClr val="accent3"/>
                </a:solidFill>
              </a:rPr>
              <a:t>J………………...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Judaism is </a:t>
            </a:r>
            <a:r>
              <a:rPr lang="en-GB" dirty="0" smtClean="0">
                <a:solidFill>
                  <a:schemeClr val="accent3"/>
                </a:solidFill>
              </a:rPr>
              <a:t>M…………………… </a:t>
            </a:r>
            <a:r>
              <a:rPr lang="en-GB" dirty="0" smtClean="0"/>
              <a:t>as they believe in one God.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When Jews pray to God they call him </a:t>
            </a:r>
            <a:r>
              <a:rPr lang="en-GB" dirty="0" smtClean="0">
                <a:solidFill>
                  <a:schemeClr val="accent3"/>
                </a:solidFill>
              </a:rPr>
              <a:t>A……………. </a:t>
            </a:r>
            <a:r>
              <a:rPr lang="en-GB" dirty="0" smtClean="0"/>
              <a:t>– which means Lord.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Jews believe that God is eternal.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God made the world and </a:t>
            </a:r>
            <a:r>
              <a:rPr lang="en-GB" dirty="0" smtClean="0">
                <a:solidFill>
                  <a:schemeClr val="accent3"/>
                </a:solidFill>
              </a:rPr>
              <a:t>e……………………………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Jews believe they have a special </a:t>
            </a:r>
            <a:r>
              <a:rPr lang="en-GB" dirty="0" smtClean="0">
                <a:solidFill>
                  <a:schemeClr val="accent3"/>
                </a:solidFill>
              </a:rPr>
              <a:t>r……………………………….. </a:t>
            </a:r>
            <a:r>
              <a:rPr lang="en-GB" dirty="0"/>
              <a:t>w</a:t>
            </a:r>
            <a:r>
              <a:rPr lang="en-GB" dirty="0" smtClean="0"/>
              <a:t>ith God.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 has given them </a:t>
            </a:r>
            <a:r>
              <a:rPr lang="en-GB" dirty="0" smtClean="0">
                <a:solidFill>
                  <a:schemeClr val="accent3"/>
                </a:solidFill>
              </a:rPr>
              <a:t>l……… </a:t>
            </a:r>
            <a:r>
              <a:rPr lang="en-GB" dirty="0" smtClean="0"/>
              <a:t>which they must obey.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most important is to love God.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 smtClean="0">
                <a:solidFill>
                  <a:schemeClr val="accent3"/>
                </a:solidFill>
              </a:rPr>
              <a:t>S……………… </a:t>
            </a:r>
            <a:r>
              <a:rPr lang="en-GB" dirty="0" smtClean="0"/>
              <a:t>is a Jewish prayer which shows the importance of this.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2240" y="4581128"/>
            <a:ext cx="2160240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Everything</a:t>
            </a:r>
          </a:p>
          <a:p>
            <a:r>
              <a:rPr lang="en-GB" dirty="0" smtClean="0"/>
              <a:t>Laws</a:t>
            </a:r>
          </a:p>
          <a:p>
            <a:r>
              <a:rPr lang="en-GB" dirty="0" smtClean="0"/>
              <a:t>Relationship</a:t>
            </a:r>
          </a:p>
          <a:p>
            <a:r>
              <a:rPr lang="en-GB" dirty="0" smtClean="0"/>
              <a:t>Shema</a:t>
            </a:r>
          </a:p>
          <a:p>
            <a:r>
              <a:rPr lang="en-GB" dirty="0" smtClean="0"/>
              <a:t>Judaism</a:t>
            </a:r>
          </a:p>
          <a:p>
            <a:r>
              <a:rPr lang="en-GB" dirty="0" err="1" smtClean="0"/>
              <a:t>Adonai</a:t>
            </a:r>
            <a:endParaRPr lang="en-GB" dirty="0" smtClean="0"/>
          </a:p>
          <a:p>
            <a:r>
              <a:rPr lang="en-GB" dirty="0" smtClean="0"/>
              <a:t>Monotheism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10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76672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http://www.bbc.co.uk/learningzone/clips/the-shema/4746.html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http://api.ning.com/files/WhC8B9vZ*KXyNRM1HAeZvebvuG-Y7dSXzMht9GifRT3lIPwPR0JEHssZOOF2uwwO6NayroEnzoaGmc8*kWoGQ1mjC3x91Xl9/shemapart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09" y="1484784"/>
            <a:ext cx="40195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8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04776"/>
            <a:ext cx="4068117" cy="3134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0730" y="2132856"/>
            <a:ext cx="4572000" cy="3970318"/>
          </a:xfrm>
          <a:prstGeom prst="rect">
            <a:avLst/>
          </a:prstGeom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Listen Israel: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The Lord is our God: the Lord is One.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And you shall love the Lord your God with all your heart, soul and resources.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And these words which I command you this day shall be in your heart.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You shall impress them on your children, and you shall speak of them when you sit at home, and on a journey, when you lie down and when you rise up…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82880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The Shema is a declaration of the Jewish faith.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It is written in Hebrew.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</a:rPr>
              <a:t>The Shema is recited every morning and evening.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64" y="4118015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 Shema translated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3203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4294237"/>
            <a:ext cx="6512511" cy="1143000"/>
          </a:xfrm>
        </p:spPr>
        <p:txBody>
          <a:bodyPr/>
          <a:lstStyle/>
          <a:p>
            <a:r>
              <a:rPr lang="en-GB" dirty="0" smtClean="0"/>
              <a:t>Tefillin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07904" y="620688"/>
            <a:ext cx="4960640" cy="3474720"/>
          </a:xfrm>
        </p:spPr>
        <p:txBody>
          <a:bodyPr/>
          <a:lstStyle/>
          <a:p>
            <a:r>
              <a:rPr lang="en-GB" dirty="0" smtClean="0"/>
              <a:t>The Shema can be found inside the Tefillin.</a:t>
            </a:r>
          </a:p>
          <a:p>
            <a:r>
              <a:rPr lang="en-GB" dirty="0" smtClean="0"/>
              <a:t>The Tefillin are two small leather boxes containing the scripture.</a:t>
            </a:r>
          </a:p>
          <a:p>
            <a:r>
              <a:rPr lang="en-GB" dirty="0" smtClean="0"/>
              <a:t>They are strapped to the left arm and the forehead. </a:t>
            </a:r>
          </a:p>
          <a:p>
            <a:r>
              <a:rPr lang="en-GB" dirty="0" smtClean="0"/>
              <a:t>As a constant reminder that God is in their minds and their hearts. </a:t>
            </a:r>
          </a:p>
          <a:p>
            <a:endParaRPr lang="en-GB" dirty="0"/>
          </a:p>
        </p:txBody>
      </p:sp>
      <p:pic>
        <p:nvPicPr>
          <p:cNvPr id="4098" name="Picture 2" descr="http://www.bradfosterblog.com/wp-content/uploads/2011/04/tefillin_worn_by_a_man_at_the_western_wall_in_jerusal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3242327" cy="532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jonathanturley.files.wordpress.com/2010/01/280px-tefillin-jp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77072"/>
            <a:ext cx="2667000" cy="215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70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Mezuzah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95936" y="620688"/>
            <a:ext cx="4536504" cy="3474720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dirty="0"/>
              <a:t>The Mezuzah is placed on every door post of a Jewish house </a:t>
            </a:r>
            <a:r>
              <a:rPr lang="en-GB" dirty="0" smtClean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/>
              <a:t>Every </a:t>
            </a:r>
            <a:r>
              <a:rPr lang="en-GB" dirty="0"/>
              <a:t>door apart from the toilet door </a:t>
            </a:r>
            <a:r>
              <a:rPr lang="en-GB" dirty="0" smtClean="0"/>
              <a:t>as that would be  </a:t>
            </a:r>
            <a:r>
              <a:rPr lang="en-GB" dirty="0"/>
              <a:t>disrespectful </a:t>
            </a:r>
            <a:r>
              <a:rPr lang="en-GB" dirty="0" smtClean="0"/>
              <a:t>to God.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/>
              <a:t>The Mezuzah also contains the Shema prayer.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 smtClean="0"/>
              <a:t>When </a:t>
            </a:r>
            <a:r>
              <a:rPr lang="en-GB" dirty="0"/>
              <a:t>Jews pass the Mezuzah they kiss it.</a:t>
            </a:r>
          </a:p>
          <a:p>
            <a:endParaRPr lang="en-GB" dirty="0"/>
          </a:p>
        </p:txBody>
      </p:sp>
      <p:pic>
        <p:nvPicPr>
          <p:cNvPr id="5122" name="Picture 2" descr="http://blog.chron.com/believeitornot/files/2011/06/mezuz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04664"/>
            <a:ext cx="338437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91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793167"/>
          </a:xfrm>
        </p:spPr>
        <p:txBody>
          <a:bodyPr/>
          <a:lstStyle/>
          <a:p>
            <a:pPr marL="182880" indent="0">
              <a:buNone/>
            </a:pPr>
            <a:r>
              <a:rPr lang="en-GB" dirty="0" smtClean="0"/>
              <a:t>Your Task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>Please access this web address to be able to make a mezuzah for your door.</a:t>
            </a:r>
            <a:br>
              <a:rPr lang="en-GB" sz="3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>
                <a:hlinkClick r:id="rId2"/>
              </a:rPr>
              <a:t>https://www.pdffiller.com/jsfiller-desk18/?projectId=468261314#2cae2c9f21f8d95cf30a2a2c90605b2e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90577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110</TotalTime>
  <Words>328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The Shema </vt:lpstr>
      <vt:lpstr>PowerPoint Presentation</vt:lpstr>
      <vt:lpstr>PowerPoint Presentation</vt:lpstr>
      <vt:lpstr>PowerPoint Presentation</vt:lpstr>
      <vt:lpstr>Tefillin</vt:lpstr>
      <vt:lpstr>Mezuzah</vt:lpstr>
      <vt:lpstr>Your Task  Please access this web address to be able to make a mezuzah for your door.  https://www.pdffiller.com/jsfiller-desk18/?projectId=468261314#2cae2c9f21f8d95cf30a2a2c90605b2e </vt:lpstr>
    </vt:vector>
  </TitlesOfParts>
  <Company>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ked.gstteach05</dc:creator>
  <cp:lastModifiedBy>User</cp:lastModifiedBy>
  <cp:revision>11</cp:revision>
  <dcterms:created xsi:type="dcterms:W3CDTF">2012-05-24T11:39:43Z</dcterms:created>
  <dcterms:modified xsi:type="dcterms:W3CDTF">2020-06-09T10:46:48Z</dcterms:modified>
</cp:coreProperties>
</file>