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ABC1BA-7BC0-4C2E-B10A-FFB28F32FC2C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265AD8-E5C4-4DB2-844B-F0BA24F76A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659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65AD8-E5C4-4DB2-844B-F0BA24F76A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992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0E1C1-2C0A-4654-986E-C68B03C81344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CE72-2E3B-4534-B16F-E0A6C751C28B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0E1C1-2C0A-4654-986E-C68B03C81344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CE72-2E3B-4534-B16F-E0A6C751C28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0E1C1-2C0A-4654-986E-C68B03C81344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CE72-2E3B-4534-B16F-E0A6C751C28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0E1C1-2C0A-4654-986E-C68B03C81344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CE72-2E3B-4534-B16F-E0A6C751C28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0E1C1-2C0A-4654-986E-C68B03C81344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CE72-2E3B-4534-B16F-E0A6C751C28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0E1C1-2C0A-4654-986E-C68B03C81344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CE72-2E3B-4534-B16F-E0A6C751C28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0E1C1-2C0A-4654-986E-C68B03C81344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CE72-2E3B-4534-B16F-E0A6C751C28B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0E1C1-2C0A-4654-986E-C68B03C81344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CE72-2E3B-4534-B16F-E0A6C751C28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0E1C1-2C0A-4654-986E-C68B03C81344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CE72-2E3B-4534-B16F-E0A6C751C28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0E1C1-2C0A-4654-986E-C68B03C81344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CE72-2E3B-4534-B16F-E0A6C751C28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0E1C1-2C0A-4654-986E-C68B03C81344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CE72-2E3B-4534-B16F-E0A6C751C28B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4C0E1C1-2C0A-4654-986E-C68B03C81344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A86CE72-2E3B-4534-B16F-E0A6C751C28B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www.bbc.co.uk/learningzone/clips/the-shema/4746.html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dffiller.com/jsfiller-desk18/?projectId=468261314#2cae2c9f21f8d95cf30a2a2c90605b2e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5229200"/>
            <a:ext cx="5637010" cy="882119"/>
          </a:xfrm>
        </p:spPr>
        <p:txBody>
          <a:bodyPr>
            <a:normAutofit/>
          </a:bodyPr>
          <a:lstStyle/>
          <a:p>
            <a:r>
              <a:rPr lang="en-GB" dirty="0" smtClean="0"/>
              <a:t>Lesson Objective: to understand what the Shema is and its importance. 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6965" y="1268760"/>
            <a:ext cx="7704856" cy="1793167"/>
          </a:xfrm>
        </p:spPr>
        <p:txBody>
          <a:bodyPr/>
          <a:lstStyle/>
          <a:p>
            <a:r>
              <a:rPr lang="en-GB" dirty="0" smtClean="0"/>
              <a:t>The Shema </a:t>
            </a:r>
            <a:endParaRPr lang="en-GB" dirty="0"/>
          </a:p>
        </p:txBody>
      </p:sp>
      <p:pic>
        <p:nvPicPr>
          <p:cNvPr id="1026" name="Picture 2" descr="C:\Users\ked.gstteach05\AppData\Local\Microsoft\Windows\Temporary Internet Files\Content.IE5\9FBPLSNR\MC90039138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149080"/>
            <a:ext cx="1674266" cy="1818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ked.gstteach05\AppData\Local\Microsoft\Windows\Temporary Internet Files\Content.IE5\W6F0RJK3\MC90039137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52804"/>
            <a:ext cx="2686459" cy="1303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7051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476672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u="sng" dirty="0" smtClean="0">
                <a:solidFill>
                  <a:schemeClr val="tx2"/>
                </a:solidFill>
              </a:rPr>
              <a:t>What do Jews believe</a:t>
            </a:r>
            <a:r>
              <a:rPr lang="en-GB" sz="3600" dirty="0" smtClean="0">
                <a:solidFill>
                  <a:schemeClr val="tx2"/>
                </a:solidFill>
              </a:rPr>
              <a:t>?</a:t>
            </a:r>
            <a:endParaRPr lang="en-GB" sz="3600" dirty="0">
              <a:solidFill>
                <a:schemeClr val="tx2"/>
              </a:solidFill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0" y="1123002"/>
            <a:ext cx="7884368" cy="4754270"/>
          </a:xfrm>
          <a:prstGeom prst="cloudCallou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899592" y="1844824"/>
            <a:ext cx="61926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The religion of the Jews is known as </a:t>
            </a:r>
            <a:r>
              <a:rPr lang="en-GB" dirty="0" smtClean="0">
                <a:solidFill>
                  <a:schemeClr val="accent3"/>
                </a:solidFill>
              </a:rPr>
              <a:t>J………………...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Judaism is </a:t>
            </a:r>
            <a:r>
              <a:rPr lang="en-GB" dirty="0" smtClean="0">
                <a:solidFill>
                  <a:schemeClr val="accent3"/>
                </a:solidFill>
              </a:rPr>
              <a:t>M…………………… </a:t>
            </a:r>
            <a:r>
              <a:rPr lang="en-GB" dirty="0" smtClean="0"/>
              <a:t>as they believe in one God.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When Jews pray to God they call him </a:t>
            </a:r>
            <a:r>
              <a:rPr lang="en-GB" dirty="0" smtClean="0">
                <a:solidFill>
                  <a:schemeClr val="accent3"/>
                </a:solidFill>
              </a:rPr>
              <a:t>A……………. </a:t>
            </a:r>
            <a:r>
              <a:rPr lang="en-GB" dirty="0" smtClean="0"/>
              <a:t>– which means Lord.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Jews believe that God is eternal.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God made the world and </a:t>
            </a:r>
            <a:r>
              <a:rPr lang="en-GB" dirty="0" smtClean="0">
                <a:solidFill>
                  <a:schemeClr val="accent3"/>
                </a:solidFill>
              </a:rPr>
              <a:t>e……………………………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Jews believe they have a special </a:t>
            </a:r>
            <a:r>
              <a:rPr lang="en-GB" dirty="0" smtClean="0">
                <a:solidFill>
                  <a:schemeClr val="accent3"/>
                </a:solidFill>
              </a:rPr>
              <a:t>r……………………………….. </a:t>
            </a:r>
            <a:r>
              <a:rPr lang="en-GB" dirty="0"/>
              <a:t>w</a:t>
            </a:r>
            <a:r>
              <a:rPr lang="en-GB" dirty="0" smtClean="0"/>
              <a:t>ith God.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He has given them </a:t>
            </a:r>
            <a:r>
              <a:rPr lang="en-GB" dirty="0" smtClean="0">
                <a:solidFill>
                  <a:schemeClr val="accent3"/>
                </a:solidFill>
              </a:rPr>
              <a:t>l……… </a:t>
            </a:r>
            <a:r>
              <a:rPr lang="en-GB" dirty="0" smtClean="0"/>
              <a:t>which they must obey.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The most important is to love God.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The </a:t>
            </a:r>
            <a:r>
              <a:rPr lang="en-GB" dirty="0" smtClean="0">
                <a:solidFill>
                  <a:schemeClr val="accent3"/>
                </a:solidFill>
              </a:rPr>
              <a:t>S……………… </a:t>
            </a:r>
            <a:r>
              <a:rPr lang="en-GB" dirty="0" smtClean="0"/>
              <a:t>is a Jewish prayer which shows the importance of this.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32240" y="4581128"/>
            <a:ext cx="2160240" cy="203132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Everything</a:t>
            </a:r>
          </a:p>
          <a:p>
            <a:r>
              <a:rPr lang="en-GB" dirty="0" smtClean="0"/>
              <a:t>Laws</a:t>
            </a:r>
          </a:p>
          <a:p>
            <a:r>
              <a:rPr lang="en-GB" dirty="0" smtClean="0"/>
              <a:t>Relationship</a:t>
            </a:r>
          </a:p>
          <a:p>
            <a:r>
              <a:rPr lang="en-GB" dirty="0" smtClean="0"/>
              <a:t>Shema</a:t>
            </a:r>
          </a:p>
          <a:p>
            <a:r>
              <a:rPr lang="en-GB" dirty="0" smtClean="0"/>
              <a:t>Judaism</a:t>
            </a:r>
          </a:p>
          <a:p>
            <a:r>
              <a:rPr lang="en-GB" dirty="0" err="1" smtClean="0"/>
              <a:t>Adonai</a:t>
            </a:r>
            <a:endParaRPr lang="en-GB" dirty="0" smtClean="0"/>
          </a:p>
          <a:p>
            <a:r>
              <a:rPr lang="en-GB" dirty="0" smtClean="0"/>
              <a:t>Monotheism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8102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476672"/>
            <a:ext cx="6912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hlinkClick r:id="rId2"/>
              </a:rPr>
              <a:t>http://www.bbc.co.uk/learningzone/clips/the-shema/4746.html</a:t>
            </a: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2050" name="Picture 2" descr="http://api.ning.com/files/WhC8B9vZ*KXyNRM1HAeZvebvuG-Y7dSXzMht9GifRT3lIPwPR0JEHssZOOF2uwwO6NayroEnzoaGmc8*kWoGQ1mjC3x91Xl9/shemapart3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209" y="1484784"/>
            <a:ext cx="4019550" cy="341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4882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704776"/>
            <a:ext cx="4068117" cy="3134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80730" y="2132856"/>
            <a:ext cx="4572000" cy="3970318"/>
          </a:xfrm>
          <a:prstGeom prst="rect">
            <a:avLst/>
          </a:prstGeom>
          <a:ln w="50800"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en-GB" dirty="0" smtClean="0">
                <a:latin typeface="Comic Sans MS" pitchFamily="66" charset="0"/>
              </a:rPr>
              <a:t>Listen Israel: 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en-GB" dirty="0" smtClean="0">
                <a:latin typeface="Comic Sans MS" pitchFamily="66" charset="0"/>
              </a:rPr>
              <a:t>The Lord is our God: the Lord is One.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en-GB" dirty="0" smtClean="0">
                <a:latin typeface="Comic Sans MS" pitchFamily="66" charset="0"/>
              </a:rPr>
              <a:t>And you shall love the Lord your God with all your heart, soul and resources.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en-GB" dirty="0" smtClean="0">
                <a:latin typeface="Comic Sans MS" pitchFamily="66" charset="0"/>
              </a:rPr>
              <a:t>And these words which I command you this day shall be in your heart.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en-GB" dirty="0" smtClean="0">
                <a:latin typeface="Comic Sans MS" pitchFamily="66" charset="0"/>
              </a:rPr>
              <a:t>You shall impress them on your children, and you shall speak of them when you sit at home, and on a journey, when you lie down and when you rise up… 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512" y="482880"/>
            <a:ext cx="52565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dirty="0" smtClean="0">
                <a:solidFill>
                  <a:schemeClr val="accent3"/>
                </a:solidFill>
              </a:rPr>
              <a:t>The Shema is a declaration of the Jewish faith.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>
                <a:solidFill>
                  <a:schemeClr val="accent3"/>
                </a:solidFill>
              </a:rPr>
              <a:t>It is written in Hebrew.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>
                <a:solidFill>
                  <a:schemeClr val="accent3"/>
                </a:solidFill>
              </a:rPr>
              <a:t>The Shema is recited every morning and evening.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48064" y="4118015"/>
            <a:ext cx="36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The Shema translated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232035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1760" y="4294237"/>
            <a:ext cx="6512511" cy="1143000"/>
          </a:xfrm>
        </p:spPr>
        <p:txBody>
          <a:bodyPr/>
          <a:lstStyle/>
          <a:p>
            <a:r>
              <a:rPr lang="en-GB" dirty="0" smtClean="0"/>
              <a:t>Tefillin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707904" y="620688"/>
            <a:ext cx="4960640" cy="3474720"/>
          </a:xfrm>
        </p:spPr>
        <p:txBody>
          <a:bodyPr/>
          <a:lstStyle/>
          <a:p>
            <a:r>
              <a:rPr lang="en-GB" dirty="0" smtClean="0"/>
              <a:t>The Shema can be found inside the Tefillin.</a:t>
            </a:r>
          </a:p>
          <a:p>
            <a:r>
              <a:rPr lang="en-GB" dirty="0" smtClean="0"/>
              <a:t>The Tefillin are two small leather boxes containing the scripture.</a:t>
            </a:r>
          </a:p>
          <a:p>
            <a:r>
              <a:rPr lang="en-GB" dirty="0" smtClean="0"/>
              <a:t>They are strapped to the left arm and the forehead. </a:t>
            </a:r>
          </a:p>
          <a:p>
            <a:r>
              <a:rPr lang="en-GB" dirty="0" smtClean="0"/>
              <a:t>As a constant reminder that God is in their minds and their hearts. </a:t>
            </a:r>
          </a:p>
          <a:p>
            <a:endParaRPr lang="en-GB" dirty="0"/>
          </a:p>
        </p:txBody>
      </p:sp>
      <p:pic>
        <p:nvPicPr>
          <p:cNvPr id="4098" name="Picture 2" descr="http://www.bradfosterblog.com/wp-content/uploads/2011/04/tefillin_worn_by_a_man_at_the_western_wall_in_jerusale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08720"/>
            <a:ext cx="3242327" cy="5324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jonathanturley.files.wordpress.com/2010/01/280px-tefillin-jpg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077072"/>
            <a:ext cx="2667000" cy="2156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2702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Mezuzah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995936" y="620688"/>
            <a:ext cx="4536504" cy="3474720"/>
          </a:xfrm>
        </p:spPr>
        <p:txBody>
          <a:bodyPr>
            <a:normAutofit lnSpcReduction="10000"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GB" dirty="0"/>
              <a:t>The Mezuzah is placed on every door post of a Jewish house </a:t>
            </a:r>
            <a:r>
              <a:rPr lang="en-GB" dirty="0" smtClean="0"/>
              <a:t>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dirty="0" smtClean="0"/>
              <a:t>Every </a:t>
            </a:r>
            <a:r>
              <a:rPr lang="en-GB" dirty="0"/>
              <a:t>door apart from the toilet door </a:t>
            </a:r>
            <a:r>
              <a:rPr lang="en-GB" dirty="0" smtClean="0"/>
              <a:t>as that would be  </a:t>
            </a:r>
            <a:r>
              <a:rPr lang="en-GB" dirty="0"/>
              <a:t>disrespectful </a:t>
            </a:r>
            <a:r>
              <a:rPr lang="en-GB" dirty="0" smtClean="0"/>
              <a:t>to God.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dirty="0" smtClean="0"/>
              <a:t>The Mezuzah also contains the Shema prayer.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dirty="0" smtClean="0"/>
              <a:t>When </a:t>
            </a:r>
            <a:r>
              <a:rPr lang="en-GB" dirty="0"/>
              <a:t>Jews pass the Mezuzah they kiss it.</a:t>
            </a:r>
          </a:p>
          <a:p>
            <a:endParaRPr lang="en-GB" dirty="0"/>
          </a:p>
        </p:txBody>
      </p:sp>
      <p:pic>
        <p:nvPicPr>
          <p:cNvPr id="5122" name="Picture 2" descr="http://blog.chron.com/believeitornot/files/2011/06/mezuza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404664"/>
            <a:ext cx="3384376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0916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1793167"/>
          </a:xfrm>
        </p:spPr>
        <p:txBody>
          <a:bodyPr/>
          <a:lstStyle/>
          <a:p>
            <a:pPr marL="182880" indent="0">
              <a:buNone/>
            </a:pPr>
            <a:r>
              <a:rPr lang="en-GB" dirty="0" smtClean="0"/>
              <a:t>Your Task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3600" dirty="0" smtClean="0"/>
              <a:t>Please access this web address to be able to make a mezuzah for your door.</a:t>
            </a:r>
            <a:br>
              <a:rPr lang="en-GB" sz="3600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2800" dirty="0">
                <a:hlinkClick r:id="rId2"/>
              </a:rPr>
              <a:t>https://www.pdffiller.com/jsfiller-desk18/?projectId=468261314#2cae2c9f21f8d95cf30a2a2c90605b2e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5905776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110</TotalTime>
  <Words>328</Words>
  <Application>Microsoft Office PowerPoint</Application>
  <PresentationFormat>On-screen Show (4:3)</PresentationFormat>
  <Paragraphs>41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Slipstream</vt:lpstr>
      <vt:lpstr>The Shema </vt:lpstr>
      <vt:lpstr>PowerPoint Presentation</vt:lpstr>
      <vt:lpstr>PowerPoint Presentation</vt:lpstr>
      <vt:lpstr>PowerPoint Presentation</vt:lpstr>
      <vt:lpstr>Tefillin</vt:lpstr>
      <vt:lpstr>Mezuzah</vt:lpstr>
      <vt:lpstr>Your Task  Please access this web address to be able to make a mezuzah for your door.  https://www.pdffiller.com/jsfiller-desk18/?projectId=468261314#2cae2c9f21f8d95cf30a2a2c90605b2e </vt:lpstr>
    </vt:vector>
  </TitlesOfParts>
  <Company>SCC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ked.gstteach05</dc:creator>
  <cp:lastModifiedBy>User</cp:lastModifiedBy>
  <cp:revision>11</cp:revision>
  <dcterms:created xsi:type="dcterms:W3CDTF">2012-05-24T11:39:43Z</dcterms:created>
  <dcterms:modified xsi:type="dcterms:W3CDTF">2020-06-09T10:46:48Z</dcterms:modified>
</cp:coreProperties>
</file>