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4"/>
  </p:notesMasterIdLst>
  <p:sldIdLst>
    <p:sldId id="279" r:id="rId3"/>
    <p:sldId id="257" r:id="rId4"/>
    <p:sldId id="258" r:id="rId5"/>
    <p:sldId id="259" r:id="rId6"/>
    <p:sldId id="260" r:id="rId7"/>
    <p:sldId id="261" r:id="rId8"/>
    <p:sldId id="262" r:id="rId9"/>
    <p:sldId id="266" r:id="rId10"/>
    <p:sldId id="263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Sheet1!$A$1:$A$3</c:f>
              <c:strCache>
                <c:ptCount val="3"/>
                <c:pt idx="0">
                  <c:v>a</c:v>
                </c:pt>
                <c:pt idx="1">
                  <c:v>b</c:v>
                </c:pt>
                <c:pt idx="2">
                  <c:v>c</c:v>
                </c:pt>
              </c:strCache>
            </c:strRef>
          </c:cat>
          <c:val>
            <c:numRef>
              <c:f>Sheet1!$B$1:$B$3</c:f>
              <c:numCache>
                <c:formatCode>General</c:formatCode>
                <c:ptCount val="3"/>
                <c:pt idx="0">
                  <c:v>33</c:v>
                </c:pt>
                <c:pt idx="1">
                  <c:v>33</c:v>
                </c:pt>
                <c:pt idx="2">
                  <c:v>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pieChart>
        <c:varyColors val="1"/>
        <c:ser>
          <c:idx val="0"/>
          <c:order val="0"/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rgbClr val="FF0000"/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solidFill>
                <a:schemeClr val="accent1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Sheet1!$A$6:$A$10</c:f>
              <c:strCache>
                <c:ptCount val="5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  <c:pt idx="4">
                  <c:v>e</c:v>
                </c:pt>
              </c:strCache>
            </c:strRef>
          </c:cat>
          <c:val>
            <c:numRef>
              <c:f>Sheet1!$B$6:$B$10</c:f>
              <c:numCache>
                <c:formatCode>General</c:formatCode>
                <c:ptCount val="5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1"/>
            <c:bubble3D val="0"/>
            <c:spPr>
              <a:solidFill>
                <a:schemeClr val="bg2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Sheet1!$A$1:$A$2</c:f>
              <c:strCache>
                <c:ptCount val="2"/>
                <c:pt idx="0">
                  <c:v>a</c:v>
                </c:pt>
                <c:pt idx="1">
                  <c:v>b</c:v>
                </c:pt>
              </c:strCache>
            </c:strRef>
          </c:cat>
          <c:val>
            <c:numRef>
              <c:f>Sheet1!$B$1:$B$2</c:f>
              <c:numCache>
                <c:formatCode>General</c:formatCode>
                <c:ptCount val="2"/>
                <c:pt idx="0">
                  <c:v>10</c:v>
                </c:pt>
                <c:pt idx="1">
                  <c:v>10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spPr>
            <a:solidFill>
              <a:schemeClr val="bg1"/>
            </a:solidFill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bg2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solidFill>
                <a:schemeClr val="bg2"/>
              </a:solidFill>
              <a:ln>
                <a:solidFill>
                  <a:schemeClr val="tx1"/>
                </a:solidFill>
              </a:ln>
            </c:spPr>
          </c:dPt>
          <c:cat>
            <c:strRef>
              <c:f>Sheet1!$A$9:$A$12</c:f>
              <c:strCache>
                <c:ptCount val="4"/>
                <c:pt idx="0">
                  <c:v>a</c:v>
                </c:pt>
                <c:pt idx="1">
                  <c:v>b</c:v>
                </c:pt>
                <c:pt idx="2">
                  <c:v>c</c:v>
                </c:pt>
                <c:pt idx="3">
                  <c:v>d</c:v>
                </c:pt>
              </c:strCache>
            </c:strRef>
          </c:cat>
          <c:val>
            <c:numRef>
              <c:f>Sheet1!$B$9:$B$12</c:f>
              <c:numCache>
                <c:formatCode>General</c:formatCode>
                <c:ptCount val="4"/>
                <c:pt idx="0">
                  <c:v>25</c:v>
                </c:pt>
                <c:pt idx="1">
                  <c:v>25</c:v>
                </c:pt>
                <c:pt idx="2">
                  <c:v>25</c:v>
                </c:pt>
                <c:pt idx="3">
                  <c:v>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8EC697-2F29-473B-BA10-AB4EBC8059CD}" type="datetimeFigureOut">
              <a:rPr lang="en-GB" smtClean="0"/>
              <a:t>13/05/2020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67905-1F73-4DE8-BE9E-8897E4A7403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56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 txBox="1">
            <a:spLocks noGrp="1" noChangeArrowheads="1"/>
          </p:cNvSpPr>
          <p:nvPr/>
        </p:nvSpPr>
        <p:spPr bwMode="auto">
          <a:xfrm>
            <a:off x="3884933" y="8685421"/>
            <a:ext cx="2971484" cy="457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2" rIns="91426" bIns="45712" anchor="b"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774EA8FC-494C-4B24-A5D2-2C5E09B0257B}" type="slidenum">
              <a:rPr lang="en-GB" altLang="en-US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prstClr val="black"/>
              </a:solidFill>
            </a:endParaRPr>
          </a:p>
        </p:txBody>
      </p:sp>
      <p:sp>
        <p:nvSpPr>
          <p:cNvPr id="106499" name="Rectangle 7"/>
          <p:cNvSpPr txBox="1">
            <a:spLocks noGrp="1" noChangeArrowheads="1"/>
          </p:cNvSpPr>
          <p:nvPr/>
        </p:nvSpPr>
        <p:spPr bwMode="auto">
          <a:xfrm>
            <a:off x="3884933" y="8685421"/>
            <a:ext cx="2971484" cy="457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2" rIns="91426" bIns="45712" anchor="b"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53FA9E20-DBD4-42EB-9570-CB85CE460171}" type="slidenum">
              <a:rPr lang="en-GB" altLang="en-US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prstClr val="black"/>
              </a:solidFill>
            </a:endParaRPr>
          </a:p>
        </p:txBody>
      </p:sp>
      <p:sp>
        <p:nvSpPr>
          <p:cNvPr id="106500" name="Rectangle 7"/>
          <p:cNvSpPr txBox="1">
            <a:spLocks noGrp="1" noChangeArrowheads="1"/>
          </p:cNvSpPr>
          <p:nvPr/>
        </p:nvSpPr>
        <p:spPr bwMode="auto">
          <a:xfrm>
            <a:off x="3884933" y="8685421"/>
            <a:ext cx="2971484" cy="457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2" rIns="91426" bIns="45712" anchor="b"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FD768058-65DC-424B-8E59-DF045D4A80C2}" type="slidenum">
              <a:rPr lang="en-GB" altLang="en-US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>
              <a:solidFill>
                <a:prstClr val="black"/>
              </a:solidFill>
            </a:endParaRPr>
          </a:p>
        </p:txBody>
      </p:sp>
      <p:sp>
        <p:nvSpPr>
          <p:cNvPr id="1065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6502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6503" name="Slide Number Placeholder 3"/>
          <p:cNvSpPr txBox="1">
            <a:spLocks noGrp="1"/>
          </p:cNvSpPr>
          <p:nvPr/>
        </p:nvSpPr>
        <p:spPr bwMode="auto">
          <a:xfrm>
            <a:off x="3884933" y="8685421"/>
            <a:ext cx="2971484" cy="457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6" tIns="45712" rIns="91426" bIns="45712" anchor="b"/>
          <a:lstStyle>
            <a:lvl1pPr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652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3E7B3AD9-4C83-42B6-97C8-81BD00EABA42}" type="slidenum">
              <a:rPr lang="en-US" altLang="en-US">
                <a:solidFill>
                  <a:prstClr val="black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8FA47B-4926-4AC8-A204-05A1C96CB0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FB767C-6E72-406A-A0BE-CAF7F2FF88D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220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24D57-CCF9-4B7C-AC95-4D78E031419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D8BB0-24B8-48D8-AB81-171841DCDD2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791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1416C-65A3-4DF0-B99A-5444D97A498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55C13-F0AE-4BF9-A82E-E29E798CC1C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0586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7CA502-C439-4805-BE8A-23DE5E287DC3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0309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2DB8C-BCD4-4E35-B964-C6A146E247A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05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3464FF-B472-48C8-A04A-03BB28A54530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91531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16C731-9462-405B-9D09-61D117B04DAC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4266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8BA3A-56CA-4504-93BA-D180A62396B1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297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64BB0-6EA3-4B98-9485-76BB9BF9D17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6950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8007F8-BF51-41C7-AA5E-0AFD01A1F6FE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62003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8616C-0E68-4A91-B98B-9467991E2CE4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78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146D1-F299-4DCD-B047-A41DE40AAB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CEC56-97C5-47F1-AB6A-8EB67CA83E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2316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CC144-2779-424E-88AC-C57A5AC120F5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08769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D8885F-C555-4C20-BE73-668433B35A72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7667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697EB8-BADA-41C9-9A19-CA45E8AE082A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7039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373170-82A0-425F-8F53-6A0D36BE98BB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62748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6E555-3B1A-4F75-B19F-9C4354A9AD2D}" type="slidenum">
              <a:rPr lang="en-GB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905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94350-A8E8-469F-8DA6-239F6E8E081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9A253-3A8E-466D-A4D0-BC94E11212E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55730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E6E29C-1F8B-4C78-8F6E-FF2387722E6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EAABA5-D871-446A-89AA-51F1CA1B83E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20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33411-7103-401D-83BA-C71E0C460B8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031EF-6CEF-477B-A232-06D25D12297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379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C0994-F787-4EA6-A284-2D07C2BE72C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BD6232-2739-4D01-AC08-02EDECE2531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663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843B0A-A77F-42D2-848B-60560D94A67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94902-5ADB-414B-BDEE-7EBB966F5E2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1979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7249D-EEE1-4505-9C92-1C25B400102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77B4D-9505-48B3-AEF2-F3C0044A028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695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C7959-C886-4007-A351-75B7EEEABA5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D920C4-93F5-44EE-893A-CBC80D780DA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9600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89D104-1F3D-4361-9590-D4F2CD6304D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5/13/2020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404327-7647-4941-935D-9E7458D79264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6962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896CB76-B21B-4001-B6E7-BBC96E67E4DA}" type="slidenum">
              <a:rPr lang="en-GB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371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6.png"/><Relationship Id="rId7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858000"/>
          </a:xfrm>
          <a:solidFill>
            <a:srgbClr val="3212F2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GB" altLang="en-US" sz="10000" smtClean="0">
                <a:solidFill>
                  <a:srgbClr val="FFFF00"/>
                </a:solidFill>
                <a:latin typeface="Cooper Black" pitchFamily="18" charset="0"/>
              </a:rPr>
              <a:t>Numeracy</a:t>
            </a:r>
          </a:p>
          <a:p>
            <a:pPr algn="ctr" eaLnBrk="1" hangingPunct="1">
              <a:buFontTx/>
              <a:buNone/>
            </a:pPr>
            <a:endParaRPr lang="en-GB" altLang="en-US" sz="10000" smtClean="0">
              <a:latin typeface="Cooper Black" pitchFamily="18" charset="0"/>
            </a:endParaRPr>
          </a:p>
          <a:p>
            <a:pPr algn="ctr" eaLnBrk="1" hangingPunct="1">
              <a:buFontTx/>
              <a:buNone/>
            </a:pPr>
            <a:endParaRPr lang="en-GB" altLang="en-US" sz="10000" smtClean="0">
              <a:latin typeface="Cooper Black" pitchFamily="18" charset="0"/>
            </a:endParaRPr>
          </a:p>
        </p:txBody>
      </p:sp>
      <p:pic>
        <p:nvPicPr>
          <p:cNvPr id="12291" name="Picture 3" descr="ani_thinkingcap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8038" y="3068638"/>
            <a:ext cx="2190750" cy="320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4" descr="mat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44675"/>
            <a:ext cx="2120900" cy="176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Picture 5" descr="numbers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9713" y="2205038"/>
            <a:ext cx="2179637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973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691680" y="5157192"/>
            <a:ext cx="129614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79712" y="5013176"/>
            <a:ext cx="7920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0" dirty="0" smtClean="0">
                <a:solidFill>
                  <a:prstClr val="black"/>
                </a:solidFill>
              </a:rPr>
              <a:t>3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79712" y="3933056"/>
            <a:ext cx="115212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0" dirty="0">
                <a:solidFill>
                  <a:prstClr val="black"/>
                </a:solidFill>
              </a:rPr>
              <a:t>1</a:t>
            </a:r>
            <a:endParaRPr lang="en-US" sz="1100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940152" y="5157192"/>
            <a:ext cx="136815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300192" y="5013176"/>
            <a:ext cx="7920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0" dirty="0">
                <a:solidFill>
                  <a:prstClr val="black"/>
                </a:solidFill>
              </a:rPr>
              <a:t>6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00192" y="3933056"/>
            <a:ext cx="86345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0" dirty="0" smtClean="0">
                <a:solidFill>
                  <a:prstClr val="black"/>
                </a:solidFill>
              </a:rPr>
              <a:t>2</a:t>
            </a:r>
            <a:endParaRPr lang="en-US" sz="1100" dirty="0">
              <a:solidFill>
                <a:prstClr val="black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8408" y="1196752"/>
            <a:ext cx="2232248" cy="2232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9172" y="1196752"/>
            <a:ext cx="2230112" cy="223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971600" y="188640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1/3 and 2/6 are equivalent fractions – can you see a pattern yet?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179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 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Sometimes it is quite difficult to keep drawing circles and dividing them accurately, so we can look at a pattern or use multiplication.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Let’s look at the pattern first. </a:t>
            </a:r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16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 </a:t>
            </a:r>
          </a:p>
          <a:p>
            <a:endParaRPr lang="en-GB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When we look at a pattern, you are looking at the times tables on the denominator number.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839385"/>
            <a:ext cx="803984" cy="105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865039"/>
            <a:ext cx="855397" cy="1121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865040"/>
            <a:ext cx="850638" cy="1112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892084"/>
            <a:ext cx="864096" cy="1130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892084"/>
            <a:ext cx="828899" cy="108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293096"/>
            <a:ext cx="1087130" cy="1078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How to simplify fraction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68039" y="4359726"/>
            <a:ext cx="1008112" cy="101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730" y="4345463"/>
            <a:ext cx="1059182" cy="1037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How to simplify fractions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577022" y="4249830"/>
            <a:ext cx="1047985" cy="1051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03" y="4257982"/>
            <a:ext cx="1088601" cy="111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816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 </a:t>
            </a:r>
          </a:p>
          <a:p>
            <a:endParaRPr lang="en-GB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What would be the next three equivalent fractions to a half?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839385"/>
            <a:ext cx="803984" cy="105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865040"/>
            <a:ext cx="783389" cy="1027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865040"/>
            <a:ext cx="850638" cy="1112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2892084"/>
            <a:ext cx="864096" cy="1130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2892084"/>
            <a:ext cx="828899" cy="108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4293096"/>
            <a:ext cx="1087130" cy="1078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8" descr="How to simplify fraction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868039" y="4359726"/>
            <a:ext cx="1008112" cy="1011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730" y="4345463"/>
            <a:ext cx="1059182" cy="1037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12" descr="How to simplify fractions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577022" y="4249830"/>
            <a:ext cx="1047985" cy="1051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03" y="4257982"/>
            <a:ext cx="1088601" cy="1113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74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 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If you are going to use the pattern, you need to know your times tables.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If you use multiplication, you also need to know your times tables – so guess what, you need to know your times tables to work out equivalent fractions, which ever method you use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 </a:t>
            </a:r>
          </a:p>
          <a:p>
            <a:endParaRPr lang="en-GB" dirty="0" smtClean="0">
              <a:solidFill>
                <a:schemeClr val="tx1"/>
              </a:solidFill>
              <a:latin typeface="Arial Rounded MT Bold" panose="020F0704030504030204" pitchFamily="34" charset="0"/>
              <a:sym typeface="Wingdings" panose="05000000000000000000" pitchFamily="2" charset="2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Let’s have a look at the multiplication way. </a:t>
            </a:r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29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To find equivalent fractions to 1/3 – to keep it simple, the numerator you would use next would be 2 and then you would say 2 x 3 is 6 because you are multiplying by the 3 from the 1/3 fraction, so the next equivalent fraction is 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the next numerator would be </a:t>
            </a: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3 –  what would the denominator be? </a:t>
            </a: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</a:t>
            </a:r>
          </a:p>
          <a:p>
            <a:endParaRPr lang="en-GB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820452"/>
            <a:ext cx="903526" cy="1184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774" y="4941168"/>
            <a:ext cx="820477" cy="107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212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Have a go at calculating the next three equivalent fractions for the six fractions below.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</a:t>
            </a:r>
          </a:p>
          <a:p>
            <a:endParaRPr lang="en-GB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564904"/>
            <a:ext cx="683845" cy="896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507" y="3717032"/>
            <a:ext cx="683845" cy="896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052" y="4869160"/>
            <a:ext cx="683845" cy="896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518722"/>
            <a:ext cx="683845" cy="896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004" y="3717032"/>
            <a:ext cx="682969" cy="896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393" y="4869160"/>
            <a:ext cx="670580" cy="880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0246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 </a:t>
            </a:r>
          </a:p>
          <a:p>
            <a:endParaRPr lang="en-GB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sz="8000" dirty="0" smtClean="0">
                <a:solidFill>
                  <a:schemeClr val="tx1"/>
                </a:solidFill>
                <a:latin typeface="AR HERMANN" panose="02000000000000000000" pitchFamily="2" charset="0"/>
              </a:rPr>
              <a:t>Super challenge!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Sometimes, I like to be a bit mean and give you tricky sums.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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  <a:sym typeface="Wingdings" panose="05000000000000000000" pitchFamily="2" charset="2"/>
            </a:endParaRP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547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 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  <a:sym typeface="Wingdings" panose="05000000000000000000" pitchFamily="2" charset="2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What would </a:t>
            </a:r>
            <a:r>
              <a:rPr lang="en-GB" u="sng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25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be in the simplest form?</a:t>
            </a:r>
            <a:endParaRPr lang="en-GB" u="sng" dirty="0" smtClean="0">
              <a:solidFill>
                <a:schemeClr val="tx1"/>
              </a:solidFill>
              <a:latin typeface="Arial Rounded MT Bold" panose="020F0704030504030204" pitchFamily="34" charset="0"/>
              <a:sym typeface="Wingdings" panose="05000000000000000000" pitchFamily="2" charset="2"/>
            </a:endParaRP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                           50</a:t>
            </a:r>
          </a:p>
          <a:p>
            <a:pPr algn="l"/>
            <a:endParaRPr lang="en-GB" dirty="0">
              <a:solidFill>
                <a:schemeClr val="tx1"/>
              </a:solidFill>
              <a:latin typeface="Arial Rounded MT Bold" panose="020F0704030504030204" pitchFamily="34" charset="0"/>
              <a:sym typeface="Wingdings" panose="05000000000000000000" pitchFamily="2" charset="2"/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   All I’m asking here is I want you to get that  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 fraction down so that 1 is the numerator.</a:t>
            </a:r>
          </a:p>
          <a:p>
            <a:pPr algn="l"/>
            <a:endParaRPr lang="en-GB" sz="2400" dirty="0">
              <a:solidFill>
                <a:schemeClr val="tx1"/>
              </a:solidFill>
              <a:latin typeface="Arial Rounded MT Bold" panose="020F0704030504030204" pitchFamily="34" charset="0"/>
              <a:sym typeface="Wingdings" panose="05000000000000000000" pitchFamily="2" charset="2"/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 The way to do that is to say how many 25s 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go into 50 and that answer would be the 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denominator number and 1 would be the 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numerator  ?  </a:t>
            </a:r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87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 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Super challenge!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u="sng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25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in the simplest form?  </a:t>
            </a:r>
            <a:r>
              <a:rPr lang="en-GB" u="sng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1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                50                                           2</a:t>
            </a:r>
          </a:p>
          <a:p>
            <a:pPr algn="l"/>
            <a:endParaRPr lang="en-GB" dirty="0">
              <a:solidFill>
                <a:schemeClr val="tx1"/>
              </a:solidFill>
              <a:latin typeface="Arial Rounded MT Bold" panose="020F0704030504030204" pitchFamily="34" charset="0"/>
              <a:sym typeface="Wingdings" panose="05000000000000000000" pitchFamily="2" charset="2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   Are you up for a challenge?  </a:t>
            </a:r>
          </a:p>
          <a:p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Of course you are! </a:t>
            </a:r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878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Box 1"/>
          <p:cNvSpPr txBox="1">
            <a:spLocks noChangeArrowheads="1"/>
          </p:cNvSpPr>
          <p:nvPr/>
        </p:nvSpPr>
        <p:spPr bwMode="auto">
          <a:xfrm>
            <a:off x="0" y="0"/>
            <a:ext cx="9143999" cy="68018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GB" sz="5400" dirty="0">
                <a:solidFill>
                  <a:prstClr val="black"/>
                </a:solidFill>
              </a:rPr>
              <a:t>A fraction is less than a whole number.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GB" sz="40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4000" dirty="0">
                <a:solidFill>
                  <a:prstClr val="black"/>
                </a:solidFill>
              </a:rPr>
              <a:t>Think of a cake.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4000" dirty="0">
                <a:solidFill>
                  <a:prstClr val="black"/>
                </a:solidFill>
              </a:rPr>
              <a:t>Half a cake is less than a whole cake.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40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4000" dirty="0">
                <a:solidFill>
                  <a:prstClr val="black"/>
                </a:solidFill>
              </a:rPr>
              <a:t>Half a cake is just a part,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4000" dirty="0">
                <a:solidFill>
                  <a:prstClr val="black"/>
                </a:solidFill>
              </a:rPr>
              <a:t>or a fraction of the whole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4000" dirty="0">
                <a:solidFill>
                  <a:prstClr val="black"/>
                </a:solidFill>
              </a:rPr>
              <a:t>cake</a:t>
            </a:r>
            <a:r>
              <a:rPr lang="en-GB" sz="4000" dirty="0" smtClean="0">
                <a:solidFill>
                  <a:prstClr val="black"/>
                </a:solidFill>
              </a:rPr>
              <a:t>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4800" dirty="0">
              <a:solidFill>
                <a:prstClr val="black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149080"/>
            <a:ext cx="2305050" cy="228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4314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 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Super challenge!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Sometimes for trickier ones you have to divide with numbers that you may not know the times tables of, such as </a:t>
            </a:r>
            <a:r>
              <a:rPr lang="en-GB" u="sng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13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                                                                  65</a:t>
            </a:r>
          </a:p>
          <a:p>
            <a:pPr algn="l"/>
            <a:endParaRPr lang="en-GB" dirty="0">
              <a:solidFill>
                <a:schemeClr val="tx1"/>
              </a:solidFill>
              <a:latin typeface="Arial Rounded MT Bold" panose="020F0704030504030204" pitchFamily="34" charset="0"/>
              <a:sym typeface="Wingdings" panose="05000000000000000000" pitchFamily="2" charset="2"/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     13     65            you may need to work out 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                              the times tables on a scrap 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  <a:sym typeface="Wingdings" panose="05000000000000000000" pitchFamily="2" charset="2"/>
              </a:rPr>
              <a:t>                                piece of paper</a:t>
            </a:r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1475656" y="5085184"/>
            <a:ext cx="115212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Arc 4"/>
          <p:cNvSpPr/>
          <p:nvPr/>
        </p:nvSpPr>
        <p:spPr>
          <a:xfrm>
            <a:off x="1367644" y="5085184"/>
            <a:ext cx="216024" cy="432048"/>
          </a:xfrm>
          <a:prstGeom prst="arc">
            <a:avLst>
              <a:gd name="adj1" fmla="val 16200000"/>
              <a:gd name="adj2" fmla="val 4773832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55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 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Super challenge!</a:t>
            </a: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Find the equivalent fractions in their simplest form for the 6 fractions below.</a:t>
            </a:r>
          </a:p>
          <a:p>
            <a:pPr algn="l"/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l"/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          </a:t>
            </a:r>
            <a:r>
              <a:rPr lang="en-GB" u="sng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21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                                    </a:t>
            </a:r>
            <a:r>
              <a:rPr lang="en-GB" u="sng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21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        105                                   147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                           </a:t>
            </a:r>
            <a:r>
              <a:rPr lang="en-GB" u="sng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18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                                  </a:t>
            </a:r>
            <a:r>
              <a:rPr lang="en-GB" u="sng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32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                           72                                   256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       </a:t>
            </a:r>
            <a:r>
              <a:rPr lang="en-GB" u="sng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15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                                         </a:t>
            </a:r>
            <a:r>
              <a:rPr lang="en-GB" u="sng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36</a:t>
            </a:r>
          </a:p>
          <a:p>
            <a:pPr algn="l"/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</a:rPr>
              <a:t> 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         90                                          324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555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2700338" y="5516563"/>
            <a:ext cx="5975350" cy="100806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555875" y="692150"/>
            <a:ext cx="5688013" cy="10080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476375" y="1412875"/>
            <a:ext cx="2016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3800" dirty="0">
                <a:solidFill>
                  <a:srgbClr val="FF0000"/>
                </a:solidFill>
              </a:rPr>
              <a:t>1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476375" y="3357563"/>
            <a:ext cx="2016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3800">
                <a:solidFill>
                  <a:srgbClr val="00B0F0"/>
                </a:solidFill>
              </a:rPr>
              <a:t>2</a:t>
            </a:r>
            <a:endParaRPr lang="en-US">
              <a:solidFill>
                <a:srgbClr val="00B0F0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827088" y="3573463"/>
            <a:ext cx="244951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995738" y="3573463"/>
            <a:ext cx="4679950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211638" y="2349500"/>
            <a:ext cx="4321175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7000">
                <a:solidFill>
                  <a:srgbClr val="FF0000"/>
                </a:solidFill>
              </a:rPr>
              <a:t>Numerator</a:t>
            </a:r>
            <a:endParaRPr lang="en-US" sz="700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779838" y="3644900"/>
            <a:ext cx="5113337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7000">
                <a:solidFill>
                  <a:srgbClr val="00B0F0"/>
                </a:solidFill>
              </a:rPr>
              <a:t>Denominator</a:t>
            </a:r>
            <a:endParaRPr lang="en-US" sz="7000">
              <a:solidFill>
                <a:srgbClr val="00B0F0"/>
              </a:solidFill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700338" y="692150"/>
            <a:ext cx="5759450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>
                <a:solidFill>
                  <a:prstClr val="black"/>
                </a:solidFill>
              </a:rPr>
              <a:t>The numerator tells you how many parts are in our fraction.</a:t>
            </a:r>
            <a:endParaRPr lang="en-US" sz="2800">
              <a:solidFill>
                <a:prstClr val="black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771775" y="5516563"/>
            <a:ext cx="6053138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>
                <a:solidFill>
                  <a:prstClr val="black"/>
                </a:solidFill>
              </a:rPr>
              <a:t>The denominator tells us how many the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2800">
                <a:solidFill>
                  <a:prstClr val="black"/>
                </a:solidFill>
              </a:rPr>
              <a:t>whole has been divided into.</a:t>
            </a:r>
            <a:endParaRPr lang="en-US" sz="2800">
              <a:solidFill>
                <a:prstClr val="black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716463" y="1700213"/>
            <a:ext cx="792162" cy="936625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5076825" y="4581525"/>
            <a:ext cx="574675" cy="93503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346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/>
          <p:cNvGraphicFramePr/>
          <p:nvPr/>
        </p:nvGraphicFramePr>
        <p:xfrm>
          <a:off x="467544" y="836712"/>
          <a:ext cx="4536504" cy="3891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5651500" y="3429000"/>
            <a:ext cx="244951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372225" y="3357563"/>
            <a:ext cx="2016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3800">
                <a:solidFill>
                  <a:srgbClr val="00B0F0"/>
                </a:solidFill>
              </a:rPr>
              <a:t>3</a:t>
            </a:r>
            <a:endParaRPr lang="en-US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372225" y="1268413"/>
            <a:ext cx="2016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3800">
                <a:solidFill>
                  <a:srgbClr val="FF0000"/>
                </a:solidFill>
              </a:rPr>
              <a:t>1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7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55650" y="1125538"/>
          <a:ext cx="3984104" cy="21040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92052"/>
                <a:gridCol w="1992052"/>
              </a:tblGrid>
              <a:tr h="10520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10520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5" name="Straight Connector 4"/>
          <p:cNvCxnSpPr/>
          <p:nvPr/>
        </p:nvCxnSpPr>
        <p:spPr>
          <a:xfrm>
            <a:off x="5651500" y="3429000"/>
            <a:ext cx="244951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372225" y="3357563"/>
            <a:ext cx="2016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3800">
                <a:solidFill>
                  <a:srgbClr val="00B0F0"/>
                </a:solidFill>
              </a:rPr>
              <a:t>4</a:t>
            </a:r>
            <a:endParaRPr lang="en-US">
              <a:solidFill>
                <a:srgbClr val="00B0F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372225" y="1268413"/>
            <a:ext cx="2016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3800">
                <a:solidFill>
                  <a:srgbClr val="FF0000"/>
                </a:solidFill>
              </a:rPr>
              <a:t>1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6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/>
        </p:nvGraphicFramePr>
        <p:xfrm>
          <a:off x="539552" y="620688"/>
          <a:ext cx="4608512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3" name="Straight Connector 2"/>
          <p:cNvCxnSpPr/>
          <p:nvPr/>
        </p:nvCxnSpPr>
        <p:spPr>
          <a:xfrm>
            <a:off x="5651500" y="3429000"/>
            <a:ext cx="244951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372225" y="3357563"/>
            <a:ext cx="2016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3800">
                <a:solidFill>
                  <a:srgbClr val="00B0F0"/>
                </a:solidFill>
              </a:rPr>
              <a:t>5</a:t>
            </a:r>
            <a:endParaRPr lang="en-US">
              <a:solidFill>
                <a:srgbClr val="00B0F0"/>
              </a:solidFill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72225" y="1268413"/>
            <a:ext cx="2016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3800">
                <a:solidFill>
                  <a:srgbClr val="FF0000"/>
                </a:solidFill>
              </a:rPr>
              <a:t>2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3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00113" y="836613"/>
          <a:ext cx="3984104" cy="21040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92052"/>
                <a:gridCol w="1992052"/>
              </a:tblGrid>
              <a:tr h="10520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52004"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00113" y="2924175"/>
          <a:ext cx="3984104" cy="2104008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92052"/>
                <a:gridCol w="1992052"/>
              </a:tblGrid>
              <a:tr h="10520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5200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5651500" y="3429000"/>
            <a:ext cx="2449513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72225" y="3357563"/>
            <a:ext cx="2016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3800">
                <a:solidFill>
                  <a:srgbClr val="00B0F0"/>
                </a:solidFill>
              </a:rPr>
              <a:t>8</a:t>
            </a:r>
            <a:endParaRPr lang="en-US">
              <a:solidFill>
                <a:srgbClr val="00B0F0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372225" y="1268413"/>
            <a:ext cx="2016125" cy="221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3800">
                <a:solidFill>
                  <a:srgbClr val="FF0000"/>
                </a:solidFill>
              </a:rPr>
              <a:t>3</a:t>
            </a:r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34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We are trying to find equivalent fractions. 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Can you see on the next slide that the fractions are written differently but the pieces that are shaded equal the same amount – this is because </a:t>
            </a:r>
          </a:p>
          <a:p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endParaRPr lang="en-GB" dirty="0" smtClean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r>
              <a:rPr lang="en-GB" dirty="0">
                <a:solidFill>
                  <a:schemeClr val="tx1"/>
                </a:solidFill>
                <a:latin typeface="Arial Rounded MT Bold" panose="020F0704030504030204" pitchFamily="34" charset="0"/>
              </a:rPr>
              <a:t>a</a:t>
            </a:r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nd </a:t>
            </a:r>
          </a:p>
          <a:p>
            <a:r>
              <a:rPr lang="en-GB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are equivalent fractions                </a:t>
            </a:r>
            <a:endParaRPr lang="en-GB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5928" y="3892172"/>
            <a:ext cx="803984" cy="105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927683"/>
            <a:ext cx="783389" cy="1027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793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/>
          <p:nvPr/>
        </p:nvGraphicFramePr>
        <p:xfrm>
          <a:off x="1043608" y="836712"/>
          <a:ext cx="3024336" cy="2952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4" name="Straight Connector 3"/>
          <p:cNvCxnSpPr/>
          <p:nvPr/>
        </p:nvCxnSpPr>
        <p:spPr>
          <a:xfrm>
            <a:off x="1691680" y="5157192"/>
            <a:ext cx="1296144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79712" y="5013176"/>
            <a:ext cx="7920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0" dirty="0">
                <a:solidFill>
                  <a:prstClr val="black"/>
                </a:solidFill>
              </a:rPr>
              <a:t>2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979712" y="3933056"/>
            <a:ext cx="115212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0" dirty="0">
                <a:solidFill>
                  <a:prstClr val="black"/>
                </a:solidFill>
              </a:rPr>
              <a:t>1</a:t>
            </a:r>
            <a:endParaRPr lang="en-US" sz="1100" dirty="0">
              <a:solidFill>
                <a:prstClr val="black"/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940152" y="5157192"/>
            <a:ext cx="1368152" cy="0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300192" y="5013176"/>
            <a:ext cx="7920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0" dirty="0" smtClean="0">
                <a:solidFill>
                  <a:prstClr val="black"/>
                </a:solidFill>
              </a:rPr>
              <a:t>4</a:t>
            </a:r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00192" y="3933056"/>
            <a:ext cx="863451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8000" dirty="0" smtClean="0">
                <a:solidFill>
                  <a:prstClr val="black"/>
                </a:solidFill>
              </a:rPr>
              <a:t>2</a:t>
            </a:r>
            <a:endParaRPr lang="en-US" sz="1100" dirty="0">
              <a:solidFill>
                <a:prstClr val="black"/>
              </a:solidFill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val="3362275580"/>
              </p:ext>
            </p:extLst>
          </p:nvPr>
        </p:nvGraphicFramePr>
        <p:xfrm>
          <a:off x="5364088" y="892502"/>
          <a:ext cx="3096344" cy="3031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241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633</Words>
  <Application>Microsoft Office PowerPoint</Application>
  <PresentationFormat>On-screen Show (4:3)</PresentationFormat>
  <Paragraphs>128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1_Office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7</cp:revision>
  <dcterms:created xsi:type="dcterms:W3CDTF">2020-05-13T08:04:04Z</dcterms:created>
  <dcterms:modified xsi:type="dcterms:W3CDTF">2020-05-13T09:04:24Z</dcterms:modified>
</cp:coreProperties>
</file>