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34"/>
  </p:notesMasterIdLst>
  <p:sldIdLst>
    <p:sldId id="271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  <p:sldId id="419" r:id="rId16"/>
    <p:sldId id="420" r:id="rId17"/>
    <p:sldId id="421" r:id="rId18"/>
    <p:sldId id="422" r:id="rId19"/>
    <p:sldId id="423" r:id="rId20"/>
    <p:sldId id="424" r:id="rId21"/>
    <p:sldId id="425" r:id="rId22"/>
    <p:sldId id="426" r:id="rId23"/>
    <p:sldId id="427" r:id="rId24"/>
    <p:sldId id="428" r:id="rId25"/>
    <p:sldId id="429" r:id="rId26"/>
    <p:sldId id="430" r:id="rId27"/>
    <p:sldId id="431" r:id="rId28"/>
    <p:sldId id="432" r:id="rId29"/>
    <p:sldId id="433" r:id="rId30"/>
    <p:sldId id="434" r:id="rId31"/>
    <p:sldId id="435" r:id="rId32"/>
    <p:sldId id="436" r:id="rId3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69" d="100"/>
          <a:sy n="69" d="100"/>
        </p:scale>
        <p:origin x="1056" y="44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5F-4986-8FD8-01C3B98D8A46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5F-4986-8FD8-01C3B98D8A46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B5F-4986-8FD8-01C3B98D8A46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B5F-4986-8FD8-01C3B98D8A46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B5F-4986-8FD8-01C3B98D8A46}"/>
              </c:ext>
            </c:extLst>
          </c:dPt>
          <c:cat>
            <c:strRef>
              <c:f>Sheet1!$A$2:$A$6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B5F-4986-8FD8-01C3B98D8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296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879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228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645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3618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25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8955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6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07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293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6871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6352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1316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0846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670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3141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5514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9080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223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354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70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188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959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741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380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84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6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11" Type="http://schemas.openxmlformats.org/officeDocument/2006/relationships/image" Target="../media/image18.png"/><Relationship Id="rId5" Type="http://schemas.openxmlformats.org/officeDocument/2006/relationships/image" Target="../media/image26.png"/><Relationship Id="rId15" Type="http://schemas.openxmlformats.org/officeDocument/2006/relationships/image" Target="../media/image31.png"/><Relationship Id="rId10" Type="http://schemas.openxmlformats.org/officeDocument/2006/relationships/image" Target="../media/image17.png"/><Relationship Id="rId4" Type="http://schemas.openxmlformats.org/officeDocument/2006/relationships/image" Target="../media/image25.png"/><Relationship Id="rId9" Type="http://schemas.openxmlformats.org/officeDocument/2006/relationships/image" Target="../media/image8.png"/><Relationship Id="rId1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12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4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11" Type="http://schemas.openxmlformats.org/officeDocument/2006/relationships/image" Target="../media/image18.png"/><Relationship Id="rId5" Type="http://schemas.openxmlformats.org/officeDocument/2006/relationships/image" Target="../media/image16.png"/><Relationship Id="rId10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Spring - Block 3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dirty="0" smtClean="0">
                <a:solidFill>
                  <a:srgbClr val="FFFFFF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Decimals &amp; Percentages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7900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Rosie thinks the 2 values are equal.  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agree? </a:t>
            </a: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your thinking.</a:t>
            </a:r>
          </a:p>
          <a:p>
            <a:pPr>
              <a:lnSpc>
                <a:spcPct val="107000"/>
              </a:lnSpc>
            </a:pPr>
            <a:r>
              <a:rPr lang="en-GB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you write this amount as a decimal and as a fraction?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548532" y="2479706"/>
            <a:ext cx="830994" cy="900244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000" b="1" dirty="0">
                <a:effectLst/>
                <a:latin typeface="Gill Sans MT" panose="020B0502020104020203" pitchFamily="34" charset="0"/>
                <a:ea typeface="Calibri"/>
                <a:cs typeface="Times New Roman"/>
              </a:rPr>
              <a:t>=</a:t>
            </a:r>
            <a:endParaRPr lang="en-GB" sz="20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705" y="2006049"/>
            <a:ext cx="628247" cy="6127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448" y="2256310"/>
            <a:ext cx="628247" cy="6127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76" y="2565645"/>
            <a:ext cx="628247" cy="6127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090" y="2741547"/>
            <a:ext cx="628247" cy="6127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148" y="3155427"/>
            <a:ext cx="628247" cy="6127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824" y="2510745"/>
            <a:ext cx="628247" cy="6127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704" y="2829242"/>
            <a:ext cx="628247" cy="6127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478" y="3022360"/>
            <a:ext cx="628247" cy="6127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284" y="3273328"/>
            <a:ext cx="628247" cy="6127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540" y="2141607"/>
            <a:ext cx="628247" cy="6127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566" y="2535918"/>
            <a:ext cx="628247" cy="6127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319" y="2849041"/>
            <a:ext cx="628247" cy="61277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511" y="3071602"/>
            <a:ext cx="628247" cy="6127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959" y="3458032"/>
            <a:ext cx="628247" cy="61277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701" y="1573368"/>
            <a:ext cx="628247" cy="61277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209" y="2467475"/>
            <a:ext cx="628247" cy="61277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800" y="1961649"/>
            <a:ext cx="628247" cy="61277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794" y="1630733"/>
            <a:ext cx="628247" cy="61277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63" y="2715974"/>
            <a:ext cx="628247" cy="61277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526" y="3073564"/>
            <a:ext cx="628247" cy="61277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141" y="3273328"/>
            <a:ext cx="628247" cy="61277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433" y="3595092"/>
            <a:ext cx="628247" cy="61277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603" y="2128775"/>
            <a:ext cx="628247" cy="61277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780" y="2091813"/>
            <a:ext cx="628247" cy="61277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855" y="2616755"/>
            <a:ext cx="628247" cy="61277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109" y="3814344"/>
            <a:ext cx="628247" cy="61277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986" y="3276134"/>
            <a:ext cx="628247" cy="6127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174" y="2404986"/>
            <a:ext cx="954717" cy="93120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906" y="1604716"/>
            <a:ext cx="954717" cy="93120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718" y="804446"/>
            <a:ext cx="954717" cy="93120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274" y="60808"/>
            <a:ext cx="954717" cy="93120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008" y="804446"/>
            <a:ext cx="954717" cy="93120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5811" y="1604716"/>
            <a:ext cx="954717" cy="93120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5811" y="2404986"/>
            <a:ext cx="954717" cy="93120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0528" y="5330747"/>
            <a:ext cx="284055" cy="42054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9934" y="5249864"/>
            <a:ext cx="324633" cy="163423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718" y="5330747"/>
            <a:ext cx="1523564" cy="152725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142" y="3376715"/>
            <a:ext cx="2032649" cy="200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9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884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</a:pPr>
                <a:endParaRPr lang="en-GB" sz="1400" dirty="0" smtClean="0">
                  <a:latin typeface="Gill Sans MT" panose="020B0502020104020203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</a:pPr>
                <a:r>
                  <a:rPr lang="en-GB" sz="40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0.394 </a:t>
                </a:r>
              </a:p>
              <a:p>
                <a:pPr>
                  <a:lnSpc>
                    <a:spcPct val="107000"/>
                  </a:lnSpc>
                </a:pPr>
                <a:endParaRPr lang="en-GB" sz="2800" dirty="0">
                  <a:latin typeface="Gill Sans MT" panose="020B0502020104020203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GB" sz="28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3 tenths, 9 hundredths and 4 </a:t>
                </a:r>
                <a:r>
                  <a:rPr lang="en-GB" sz="2800" dirty="0" smtClean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thousandths </a:t>
                </a:r>
                <a:endParaRPr lang="en-GB" sz="2800" dirty="0">
                  <a:latin typeface="Gill Sans MT" panose="020B0502020104020203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</a:t>
                </a:r>
              </a:p>
              <a:p>
                <a:pPr>
                  <a:lnSpc>
                    <a:spcPct val="107000"/>
                  </a:lnSpc>
                </a:pPr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GB" sz="2800" dirty="0" smtClean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800" i="1">
                            <a:latin typeface="Cambria Math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>
                            <a:latin typeface="Cambria Math"/>
                            <a:cs typeface="Times New Roman" panose="020206030504050203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</a:pPr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</a:t>
                </a:r>
              </a:p>
              <a:p>
                <a:pPr>
                  <a:lnSpc>
                    <a:spcPct val="107000"/>
                  </a:lnSpc>
                </a:pPr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0.3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0.09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0.004 </a:t>
                </a:r>
              </a:p>
              <a:p>
                <a:pPr>
                  <a:lnSpc>
                    <a:spcPct val="107000"/>
                  </a:lnSpc>
                </a:pPr>
                <a:endParaRPr lang="en-GB" sz="2800" dirty="0">
                  <a:latin typeface="Gill Sans MT" panose="020B0502020104020203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Write these numbers in three different ways:</a:t>
                </a:r>
              </a:p>
              <a:p>
                <a:pPr>
                  <a:lnSpc>
                    <a:spcPct val="107000"/>
                  </a:lnSpc>
                </a:pPr>
                <a:endParaRPr lang="en-GB" sz="2800" dirty="0">
                  <a:latin typeface="Gill Sans MT" panose="020B0502020104020203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n-GB" sz="2800" dirty="0" smtClean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 </a:t>
                </a:r>
                <a:r>
                  <a:rPr lang="en-GB" sz="2800" dirty="0"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0.472 	        0.529	           0.307	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884303"/>
              </a:xfrm>
              <a:prstGeom prst="rect">
                <a:avLst/>
              </a:prstGeom>
              <a:blipFill>
                <a:blip r:embed="rId3"/>
                <a:stretch>
                  <a:fillRect l="-1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6413765" y="5862277"/>
            <a:ext cx="1184965" cy="593982"/>
          </a:xfrm>
          <a:prstGeom prst="roundRect">
            <a:avLst/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325207" y="5862277"/>
            <a:ext cx="1184965" cy="593982"/>
          </a:xfrm>
          <a:prstGeom prst="roundRect">
            <a:avLst/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75838" y="5862277"/>
            <a:ext cx="1184965" cy="593982"/>
          </a:xfrm>
          <a:prstGeom prst="roundRect">
            <a:avLst/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10194" y="954054"/>
            <a:ext cx="1414993" cy="727590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46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756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Ron has 8 counters. He makes numbers using the place value chart. </a:t>
            </a: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least 3 columns have counters in.</a:t>
            </a: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largest and the smallest number he can make with 8 counters?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 smtClean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 smtClean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you record the numbers in  different ways?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0362938"/>
                  </p:ext>
                </p:extLst>
              </p:nvPr>
            </p:nvGraphicFramePr>
            <p:xfrm>
              <a:off x="1899254" y="3103381"/>
              <a:ext cx="6604000" cy="280106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51000">
                      <a:extLst>
                        <a:ext uri="{9D8B030D-6E8A-4147-A177-3AD203B41FA5}">
                          <a16:colId xmlns:a16="http://schemas.microsoft.com/office/drawing/2014/main" val="1945143065"/>
                        </a:ext>
                      </a:extLst>
                    </a:gridCol>
                    <a:gridCol w="1651000">
                      <a:extLst>
                        <a:ext uri="{9D8B030D-6E8A-4147-A177-3AD203B41FA5}">
                          <a16:colId xmlns:a16="http://schemas.microsoft.com/office/drawing/2014/main" val="2204367018"/>
                        </a:ext>
                      </a:extLst>
                    </a:gridCol>
                    <a:gridCol w="1651000">
                      <a:extLst>
                        <a:ext uri="{9D8B030D-6E8A-4147-A177-3AD203B41FA5}">
                          <a16:colId xmlns:a16="http://schemas.microsoft.com/office/drawing/2014/main" val="2308972614"/>
                        </a:ext>
                      </a:extLst>
                    </a:gridCol>
                    <a:gridCol w="1651000">
                      <a:extLst>
                        <a:ext uri="{9D8B030D-6E8A-4147-A177-3AD203B41FA5}">
                          <a16:colId xmlns:a16="http://schemas.microsoft.com/office/drawing/2014/main" val="231163744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15186073"/>
                      </a:ext>
                    </a:extLst>
                  </a:tr>
                  <a:tr h="1908000"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96148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0362938"/>
                  </p:ext>
                </p:extLst>
              </p:nvPr>
            </p:nvGraphicFramePr>
            <p:xfrm>
              <a:off x="1899254" y="3103381"/>
              <a:ext cx="6604000" cy="280106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51000">
                      <a:extLst>
                        <a:ext uri="{9D8B030D-6E8A-4147-A177-3AD203B41FA5}">
                          <a16:colId xmlns:a16="http://schemas.microsoft.com/office/drawing/2014/main" val="1945143065"/>
                        </a:ext>
                      </a:extLst>
                    </a:gridCol>
                    <a:gridCol w="1651000">
                      <a:extLst>
                        <a:ext uri="{9D8B030D-6E8A-4147-A177-3AD203B41FA5}">
                          <a16:colId xmlns:a16="http://schemas.microsoft.com/office/drawing/2014/main" val="2204367018"/>
                        </a:ext>
                      </a:extLst>
                    </a:gridCol>
                    <a:gridCol w="1651000">
                      <a:extLst>
                        <a:ext uri="{9D8B030D-6E8A-4147-A177-3AD203B41FA5}">
                          <a16:colId xmlns:a16="http://schemas.microsoft.com/office/drawing/2014/main" val="2308972614"/>
                        </a:ext>
                      </a:extLst>
                    </a:gridCol>
                    <a:gridCol w="1651000">
                      <a:extLst>
                        <a:ext uri="{9D8B030D-6E8A-4147-A177-3AD203B41FA5}">
                          <a16:colId xmlns:a16="http://schemas.microsoft.com/office/drawing/2014/main" val="2311637446"/>
                        </a:ext>
                      </a:extLst>
                    </a:gridCol>
                  </a:tblGrid>
                  <a:tr h="8930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69" t="-680" r="-300738" b="-2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369" t="-680" r="-200738" b="-2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369" t="-680" r="-100738" b="-2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0369" t="-680" r="-738" b="-2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15186073"/>
                      </a:ext>
                    </a:extLst>
                  </a:tr>
                  <a:tr h="1908000"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961485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Oval 5"/>
          <p:cNvSpPr/>
          <p:nvPr/>
        </p:nvSpPr>
        <p:spPr>
          <a:xfrm>
            <a:off x="10189029" y="1672046"/>
            <a:ext cx="313508" cy="31350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0189029" y="2037805"/>
            <a:ext cx="313508" cy="31350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0189029" y="2437177"/>
            <a:ext cx="313508" cy="31350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0189029" y="2802936"/>
            <a:ext cx="313508" cy="31350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189029" y="3163116"/>
            <a:ext cx="313508" cy="31350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0189029" y="3528875"/>
            <a:ext cx="313508" cy="31350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0189029" y="3928247"/>
            <a:ext cx="313508" cy="31350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0189029" y="4294006"/>
            <a:ext cx="313508" cy="31350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2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505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problem symbols have been used to represent two different numbers. </a:t>
            </a:r>
            <a:endParaRPr lang="en-GB" sz="2800" dirty="0" smtClean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12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</a:t>
            </a: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 the value of each, as a mixed number and as a decimal.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058092"/>
              </p:ext>
            </p:extLst>
          </p:nvPr>
        </p:nvGraphicFramePr>
        <p:xfrm>
          <a:off x="1860020" y="1279779"/>
          <a:ext cx="6328836" cy="1659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28836">
                  <a:extLst>
                    <a:ext uri="{9D8B030D-6E8A-4147-A177-3AD203B41FA5}">
                      <a16:colId xmlns:a16="http://schemas.microsoft.com/office/drawing/2014/main" val="1491149496"/>
                    </a:ext>
                  </a:extLst>
                </a:gridCol>
              </a:tblGrid>
              <a:tr h="829682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201378" marR="201378" marT="100690" marB="100690"/>
                </a:tc>
                <a:extLst>
                  <a:ext uri="{0D108BD9-81ED-4DB2-BD59-A6C34878D82A}">
                    <a16:rowId xmlns:a16="http://schemas.microsoft.com/office/drawing/2014/main" val="809391870"/>
                  </a:ext>
                </a:extLst>
              </a:tr>
              <a:tr h="829682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201378" marR="201378" marT="100690" marB="100690"/>
                </a:tc>
                <a:extLst>
                  <a:ext uri="{0D108BD9-81ED-4DB2-BD59-A6C34878D82A}">
                    <a16:rowId xmlns:a16="http://schemas.microsoft.com/office/drawing/2014/main" val="151931806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954200" y="1414386"/>
            <a:ext cx="513041" cy="51304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gular Pentagon 6"/>
          <p:cNvSpPr/>
          <p:nvPr/>
        </p:nvSpPr>
        <p:spPr>
          <a:xfrm>
            <a:off x="2651163" y="1414386"/>
            <a:ext cx="513041" cy="513041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>
            <a:off x="3348126" y="1414386"/>
            <a:ext cx="513041" cy="513041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4045089" y="1414386"/>
            <a:ext cx="513041" cy="513041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/>
          <p:cNvSpPr/>
          <p:nvPr/>
        </p:nvSpPr>
        <p:spPr>
          <a:xfrm>
            <a:off x="4742052" y="1414386"/>
            <a:ext cx="513041" cy="513041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5-Point Star 10"/>
          <p:cNvSpPr/>
          <p:nvPr/>
        </p:nvSpPr>
        <p:spPr>
          <a:xfrm>
            <a:off x="5439015" y="1414386"/>
            <a:ext cx="513041" cy="513041"/>
          </a:xfrm>
          <a:prstGeom prst="star5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5-Point Star 11"/>
          <p:cNvSpPr/>
          <p:nvPr/>
        </p:nvSpPr>
        <p:spPr>
          <a:xfrm>
            <a:off x="6135978" y="1414386"/>
            <a:ext cx="513041" cy="513041"/>
          </a:xfrm>
          <a:prstGeom prst="star5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5-Point Star 12"/>
          <p:cNvSpPr/>
          <p:nvPr/>
        </p:nvSpPr>
        <p:spPr>
          <a:xfrm>
            <a:off x="6832941" y="1414386"/>
            <a:ext cx="513041" cy="513041"/>
          </a:xfrm>
          <a:prstGeom prst="star5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5-Point Star 13"/>
          <p:cNvSpPr/>
          <p:nvPr/>
        </p:nvSpPr>
        <p:spPr>
          <a:xfrm>
            <a:off x="7529900" y="1414386"/>
            <a:ext cx="513041" cy="513041"/>
          </a:xfrm>
          <a:prstGeom prst="star5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gular Pentagon 14"/>
          <p:cNvSpPr/>
          <p:nvPr/>
        </p:nvSpPr>
        <p:spPr>
          <a:xfrm>
            <a:off x="1954200" y="2245060"/>
            <a:ext cx="513041" cy="513041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Isosceles Triangle 15"/>
          <p:cNvSpPr/>
          <p:nvPr/>
        </p:nvSpPr>
        <p:spPr>
          <a:xfrm>
            <a:off x="2651163" y="2245060"/>
            <a:ext cx="513041" cy="513041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/>
          <p:cNvSpPr/>
          <p:nvPr/>
        </p:nvSpPr>
        <p:spPr>
          <a:xfrm>
            <a:off x="3348126" y="2245060"/>
            <a:ext cx="513041" cy="513041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4045089" y="2245060"/>
            <a:ext cx="513041" cy="51304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gular Pentagon 18"/>
          <p:cNvSpPr/>
          <p:nvPr/>
        </p:nvSpPr>
        <p:spPr>
          <a:xfrm>
            <a:off x="4742052" y="2245060"/>
            <a:ext cx="513041" cy="513041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439015" y="2245060"/>
            <a:ext cx="513041" cy="51304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5-Point Star 20"/>
          <p:cNvSpPr/>
          <p:nvPr/>
        </p:nvSpPr>
        <p:spPr>
          <a:xfrm>
            <a:off x="6135978" y="2245060"/>
            <a:ext cx="513041" cy="513041"/>
          </a:xfrm>
          <a:prstGeom prst="star5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5-Point Star 21"/>
          <p:cNvSpPr/>
          <p:nvPr/>
        </p:nvSpPr>
        <p:spPr>
          <a:xfrm>
            <a:off x="6832941" y="2245060"/>
            <a:ext cx="513041" cy="513041"/>
          </a:xfrm>
          <a:prstGeom prst="star5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5-Point Star 22"/>
          <p:cNvSpPr/>
          <p:nvPr/>
        </p:nvSpPr>
        <p:spPr>
          <a:xfrm>
            <a:off x="7529900" y="2245060"/>
            <a:ext cx="513041" cy="513041"/>
          </a:xfrm>
          <a:prstGeom prst="star5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1090143" y="5434401"/>
            <a:ext cx="614034" cy="6140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/>
          </a:p>
        </p:txBody>
      </p:sp>
      <p:sp>
        <p:nvSpPr>
          <p:cNvPr id="25" name="Regular Pentagon 24"/>
          <p:cNvSpPr/>
          <p:nvPr/>
        </p:nvSpPr>
        <p:spPr>
          <a:xfrm>
            <a:off x="6847759" y="5434401"/>
            <a:ext cx="614034" cy="614034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/>
          </a:p>
        </p:txBody>
      </p:sp>
      <p:sp>
        <p:nvSpPr>
          <p:cNvPr id="26" name="Isosceles Triangle 25"/>
          <p:cNvSpPr/>
          <p:nvPr/>
        </p:nvSpPr>
        <p:spPr>
          <a:xfrm>
            <a:off x="4734892" y="5434401"/>
            <a:ext cx="614034" cy="614034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/>
          </a:p>
        </p:txBody>
      </p:sp>
      <p:sp>
        <p:nvSpPr>
          <p:cNvPr id="27" name="5-Point Star 26"/>
          <p:cNvSpPr/>
          <p:nvPr/>
        </p:nvSpPr>
        <p:spPr>
          <a:xfrm>
            <a:off x="2842261" y="5434401"/>
            <a:ext cx="614034" cy="614034"/>
          </a:xfrm>
          <a:prstGeom prst="star5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686590" y="5418253"/>
                <a:ext cx="7075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590" y="5418253"/>
                <a:ext cx="707593" cy="646331"/>
              </a:xfrm>
              <a:prstGeom prst="rect">
                <a:avLst/>
              </a:prstGeom>
              <a:blipFill>
                <a:blip r:embed="rId3"/>
                <a:stretch>
                  <a:fillRect r="-10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481531" y="5290526"/>
                <a:ext cx="707593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531" y="5290526"/>
                <a:ext cx="707593" cy="901785"/>
              </a:xfrm>
              <a:prstGeom prst="rect">
                <a:avLst/>
              </a:prstGeom>
              <a:blipFill>
                <a:blip r:embed="rId4"/>
                <a:stretch>
                  <a:fillRect r="-215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385071" y="5290526"/>
                <a:ext cx="707593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071" y="5290526"/>
                <a:ext cx="707593" cy="901785"/>
              </a:xfrm>
              <a:prstGeom prst="rect">
                <a:avLst/>
              </a:prstGeom>
              <a:blipFill>
                <a:blip r:embed="rId5"/>
                <a:stretch>
                  <a:fillRect r="-491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497938" y="5290526"/>
                <a:ext cx="707593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938" y="5290526"/>
                <a:ext cx="707593" cy="901785"/>
              </a:xfrm>
              <a:prstGeom prst="rect">
                <a:avLst/>
              </a:prstGeom>
              <a:blipFill>
                <a:blip r:embed="rId6"/>
                <a:stretch>
                  <a:fillRect r="-758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041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2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children are representing the number 0.504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 </a:t>
            </a:r>
            <a:r>
              <a:rPr lang="en-GB" sz="28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Annie</a:t>
            </a: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Alex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</a:t>
            </a:r>
            <a:r>
              <a:rPr lang="en-GB" sz="28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                 </a:t>
            </a: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Teddy</a:t>
            </a:r>
          </a:p>
          <a:p>
            <a:pPr>
              <a:lnSpc>
                <a:spcPct val="107000"/>
              </a:lnSpc>
            </a:pPr>
            <a:r>
              <a:rPr lang="en-GB" sz="28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</a:t>
            </a: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correct? </a:t>
            </a: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why.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343" y="3969763"/>
            <a:ext cx="1163031" cy="8494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>
              <a:xfrm>
                <a:off x="3959253" y="4158018"/>
                <a:ext cx="3044852" cy="1210254"/>
              </a:xfrm>
              <a:prstGeom prst="wedgeRoundRectCallout">
                <a:avLst>
                  <a:gd name="adj1" fmla="val 59246"/>
                  <a:gd name="adj2" fmla="val 3407"/>
                  <a:gd name="adj3" fmla="val 16667"/>
                </a:avLst>
              </a:prstGeom>
              <a:solidFill>
                <a:srgbClr val="7030A0">
                  <a:alpha val="20000"/>
                </a:srgbClr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0.504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253" y="4158018"/>
                <a:ext cx="3044852" cy="1210254"/>
              </a:xfrm>
              <a:prstGeom prst="wedgeRoundRectCallout">
                <a:avLst>
                  <a:gd name="adj1" fmla="val 59246"/>
                  <a:gd name="adj2" fmla="val 3407"/>
                  <a:gd name="adj3" fmla="val 16667"/>
                </a:avLst>
              </a:prstGeom>
              <a:blipFill>
                <a:blip r:embed="rId4"/>
                <a:stretch>
                  <a:fillRect l="-1441"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ular Callout 6"/>
              <p:cNvSpPr/>
              <p:nvPr/>
            </p:nvSpPr>
            <p:spPr>
              <a:xfrm>
                <a:off x="2156402" y="2730136"/>
                <a:ext cx="4244398" cy="1244051"/>
              </a:xfrm>
              <a:prstGeom prst="wedgeRoundRectCallout">
                <a:avLst>
                  <a:gd name="adj1" fmla="val -58279"/>
                  <a:gd name="adj2" fmla="val 6807"/>
                  <a:gd name="adj3" fmla="val 16667"/>
                </a:avLst>
              </a:prstGeom>
              <a:solidFill>
                <a:srgbClr val="FF0000">
                  <a:alpha val="20000"/>
                </a:srgbClr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0.504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402" y="2730136"/>
                <a:ext cx="4244398" cy="1244051"/>
              </a:xfrm>
              <a:prstGeom prst="wedgeRoundRectCallout">
                <a:avLst>
                  <a:gd name="adj1" fmla="val -58279"/>
                  <a:gd name="adj2" fmla="val 6807"/>
                  <a:gd name="adj3" fmla="val 16667"/>
                </a:avLst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ular Callout 7"/>
              <p:cNvSpPr/>
              <p:nvPr/>
            </p:nvSpPr>
            <p:spPr>
              <a:xfrm>
                <a:off x="4139814" y="1331381"/>
                <a:ext cx="3044852" cy="1210254"/>
              </a:xfrm>
              <a:prstGeom prst="wedgeRoundRectCallout">
                <a:avLst>
                  <a:gd name="adj1" fmla="val 57121"/>
                  <a:gd name="adj2" fmla="val 11341"/>
                  <a:gd name="adj3" fmla="val 1666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0.504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504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8" name="Rounded Rectangular Callou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814" y="1331381"/>
                <a:ext cx="3044852" cy="1210254"/>
              </a:xfrm>
              <a:prstGeom prst="wedgeRoundRectCallout">
                <a:avLst>
                  <a:gd name="adj1" fmla="val 57121"/>
                  <a:gd name="adj2" fmla="val 11341"/>
                  <a:gd name="adj3" fmla="val 16667"/>
                </a:avLst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71" y="2234867"/>
            <a:ext cx="1200506" cy="16225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106" y="1292772"/>
            <a:ext cx="1373888" cy="94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1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37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Dexter is measuring a box </a:t>
            </a: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chocolates with a ruler </a:t>
            </a: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measures in </a:t>
            </a: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centimetres and millimetres. </a:t>
            </a:r>
          </a:p>
          <a:p>
            <a:pPr>
              <a:lnSpc>
                <a:spcPct val="107000"/>
              </a:lnSpc>
            </a:pPr>
            <a:endParaRPr lang="en-GB" sz="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measures it to the nearest cm and writes the answer 28 cm. </a:t>
            </a:r>
            <a:endParaRPr lang="en-GB" sz="2800" dirty="0" smtClean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smallest length the box of chocolates could be? </a:t>
            </a:r>
          </a:p>
        </p:txBody>
      </p:sp>
      <p:pic>
        <p:nvPicPr>
          <p:cNvPr id="4" name="Picture 3" descr="C:\Users\User\Desktop\images\chocolates_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238" y="1210249"/>
            <a:ext cx="1665283" cy="11671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759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Whitney is thinking of a number.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Rounded to the nearest whole her number is </a:t>
            </a:r>
            <a:r>
              <a:rPr lang="en-GB" sz="28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Rounded to the nearest tenth her number is </a:t>
            </a:r>
            <a:r>
              <a:rPr lang="en-GB" sz="28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3.8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down at least 4 different numbers that she could be thinking of. 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425" y="229261"/>
            <a:ext cx="1428283" cy="2018027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369168"/>
              </p:ext>
            </p:extLst>
          </p:nvPr>
        </p:nvGraphicFramePr>
        <p:xfrm>
          <a:off x="10042906" y="2715591"/>
          <a:ext cx="2411550" cy="40671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5775">
                  <a:extLst>
                    <a:ext uri="{9D8B030D-6E8A-4147-A177-3AD203B41FA5}">
                      <a16:colId xmlns:a16="http://schemas.microsoft.com/office/drawing/2014/main" val="1136452097"/>
                    </a:ext>
                  </a:extLst>
                </a:gridCol>
                <a:gridCol w="1205775">
                  <a:extLst>
                    <a:ext uri="{9D8B030D-6E8A-4147-A177-3AD203B41FA5}">
                      <a16:colId xmlns:a16="http://schemas.microsoft.com/office/drawing/2014/main" val="3830786910"/>
                    </a:ext>
                  </a:extLst>
                </a:gridCol>
              </a:tblGrid>
              <a:tr h="81342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971063"/>
                  </a:ext>
                </a:extLst>
              </a:tr>
              <a:tr h="8134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282336"/>
                  </a:ext>
                </a:extLst>
              </a:tr>
              <a:tr h="8134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50326"/>
                  </a:ext>
                </a:extLst>
              </a:tr>
              <a:tr h="8134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078327"/>
                  </a:ext>
                </a:extLst>
              </a:tr>
              <a:tr h="81342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271310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559" y="1932357"/>
            <a:ext cx="803012" cy="7832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291" y="1232897"/>
            <a:ext cx="803012" cy="7832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906" y="529945"/>
            <a:ext cx="803012" cy="7832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275" y="60808"/>
            <a:ext cx="803012" cy="7832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196" y="529945"/>
            <a:ext cx="803012" cy="7832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196" y="1232897"/>
            <a:ext cx="803012" cy="7832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196" y="1932357"/>
            <a:ext cx="803012" cy="78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2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number between 11 and 20 with 2 decimal places rounds to the same number when rounded to one decimal place and when rounded to the nearest whole </a:t>
            </a:r>
            <a:r>
              <a:rPr lang="en-GB" sz="28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number. </a:t>
            </a: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could this be? </a:t>
            </a:r>
            <a:endParaRPr lang="en-GB" sz="2800" dirty="0" smtClean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more than one option? </a:t>
            </a: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why. </a:t>
            </a:r>
          </a:p>
        </p:txBody>
      </p:sp>
    </p:spTree>
    <p:extLst>
      <p:ext uri="{BB962C8B-B14F-4D97-AF65-F5344CB8AC3E}">
        <p14:creationId xmlns:p14="http://schemas.microsoft.com/office/powerpoint/2010/main" val="138729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Alex says,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Do you agree?</a:t>
            </a:r>
            <a:br>
              <a:rPr lang="en-GB" sz="2800" dirty="0">
                <a:latin typeface="Gill Sans MT" panose="020B0502020104020203" pitchFamily="34" charset="0"/>
              </a:rPr>
            </a:br>
            <a:r>
              <a:rPr lang="en-GB" sz="2800" dirty="0">
                <a:latin typeface="Gill Sans MT" panose="020B0502020104020203" pitchFamily="34" charset="0"/>
              </a:rPr>
              <a:t>Explain your answer.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11232" y="1477666"/>
            <a:ext cx="1830663" cy="2498605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4483094" y="1082984"/>
            <a:ext cx="3521539" cy="1918804"/>
          </a:xfrm>
          <a:prstGeom prst="wedgeRoundRectCallout">
            <a:avLst>
              <a:gd name="adj1" fmla="val -75170"/>
              <a:gd name="adj2" fmla="val 4544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3.105 is greater than 3.2 because 105 is greater than 2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" t="25110" r="4157" b="27963"/>
          <a:stretch/>
        </p:blipFill>
        <p:spPr>
          <a:xfrm>
            <a:off x="10142313" y="980870"/>
            <a:ext cx="6099535" cy="49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6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Tommy says,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1600" dirty="0">
              <a:latin typeface="Gill Sans MT" panose="020B0502020104020203" pitchFamily="34" charset="0"/>
            </a:endParaRPr>
          </a:p>
          <a:p>
            <a:r>
              <a:rPr lang="en-GB" sz="2800" dirty="0" smtClean="0">
                <a:latin typeface="Gill Sans MT" panose="020B0502020104020203" pitchFamily="34" charset="0"/>
              </a:rPr>
              <a:t>Tommy </a:t>
            </a:r>
            <a:r>
              <a:rPr lang="en-GB" sz="2800" dirty="0">
                <a:latin typeface="Gill Sans MT" panose="020B0502020104020203" pitchFamily="34" charset="0"/>
              </a:rPr>
              <a:t>has missed one number out. 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It should go in the middle of this list. 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What could his number be?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What can’t his number be?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9551" y="2717075"/>
            <a:ext cx="1686104" cy="12177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>
              <a:xfrm>
                <a:off x="2978333" y="489858"/>
                <a:ext cx="5812970" cy="4402182"/>
              </a:xfrm>
              <a:prstGeom prst="wedgeRoundRectCallout">
                <a:avLst>
                  <a:gd name="adj1" fmla="val -60821"/>
                  <a:gd name="adj2" fmla="val 21533"/>
                  <a:gd name="adj3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GB" sz="28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I have </a:t>
                </a:r>
                <a:r>
                  <a:rPr lang="en-GB" sz="28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p</a:t>
                </a:r>
                <a:r>
                  <a:rPr lang="en-GB" sz="28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ut some numbers into ascending order: </a:t>
                </a:r>
              </a:p>
              <a:p>
                <a:pPr algn="ctr"/>
                <a:endParaRPr lang="en-GB" sz="1400" dirty="0" smtClean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  <a:p>
                <a:pPr algn="ctr"/>
                <a:r>
                  <a:rPr lang="en-GB" sz="28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3.015</a:t>
                </a:r>
              </a:p>
              <a:p>
                <a:pPr algn="ctr"/>
                <a:endParaRPr lang="en-GB" sz="1400" dirty="0" smtClean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en-GB" sz="2800" dirty="0" smtClean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  <a:p>
                <a:pPr algn="ctr"/>
                <a:endParaRPr lang="en-GB" sz="1400" dirty="0" smtClean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  <a:p>
                <a:pPr algn="ctr"/>
                <a:r>
                  <a:rPr lang="en-GB" sz="28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3.105</a:t>
                </a:r>
              </a:p>
              <a:p>
                <a:pPr algn="ctr"/>
                <a:endParaRPr lang="en-GB" sz="1400" dirty="0" smtClean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51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2800" dirty="0" smtClean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333" y="489858"/>
                <a:ext cx="5812970" cy="4402182"/>
              </a:xfrm>
              <a:prstGeom prst="wedgeRoundRectCallout">
                <a:avLst>
                  <a:gd name="adj1" fmla="val -60821"/>
                  <a:gd name="adj2" fmla="val 21533"/>
                  <a:gd name="adj3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26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Dexter says there is only one way to partition 0.62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 smtClean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 smtClean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Prove Dexter is incorrect by finding at least three different ways of partitioning 0.62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147293" y="1699934"/>
            <a:ext cx="3638709" cy="3348000"/>
            <a:chOff x="614952" y="2533523"/>
            <a:chExt cx="2290483" cy="2107491"/>
          </a:xfrm>
        </p:grpSpPr>
        <p:sp>
          <p:nvSpPr>
            <p:cNvPr id="6" name="Oval 5"/>
            <p:cNvSpPr/>
            <p:nvPr/>
          </p:nvSpPr>
          <p:spPr>
            <a:xfrm>
              <a:off x="1311210" y="2533523"/>
              <a:ext cx="929340" cy="929340"/>
            </a:xfrm>
            <a:prstGeom prst="ellipse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0.62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614952" y="3709261"/>
              <a:ext cx="929340" cy="929340"/>
            </a:xfrm>
            <a:prstGeom prst="ellipse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0.6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1976095" y="3711674"/>
              <a:ext cx="929340" cy="929340"/>
            </a:xfrm>
            <a:prstGeom prst="ellipse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0.02</a:t>
              </a:r>
            </a:p>
          </p:txBody>
        </p:sp>
        <p:cxnSp>
          <p:nvCxnSpPr>
            <p:cNvPr id="9" name="Straight Connector 8"/>
            <p:cNvCxnSpPr>
              <a:stCxn id="7" idx="0"/>
              <a:endCxn id="6" idx="3"/>
            </p:cNvCxnSpPr>
            <p:nvPr/>
          </p:nvCxnSpPr>
          <p:spPr>
            <a:xfrm flipV="1">
              <a:off x="1079622" y="3326764"/>
              <a:ext cx="367687" cy="382497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0" name="Straight Connector 9"/>
            <p:cNvCxnSpPr>
              <a:stCxn id="8" idx="0"/>
              <a:endCxn id="6" idx="5"/>
            </p:cNvCxnSpPr>
            <p:nvPr/>
          </p:nvCxnSpPr>
          <p:spPr>
            <a:xfrm flipH="1" flipV="1">
              <a:off x="2104451" y="3326764"/>
              <a:ext cx="336314" cy="38491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070" y="3642926"/>
            <a:ext cx="855137" cy="834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311" y="2853502"/>
            <a:ext cx="855137" cy="8340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2054123"/>
            <a:ext cx="855137" cy="8340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1282896"/>
            <a:ext cx="855137" cy="8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151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 no! Dexter has spilt ink on his hundred square.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sentence stems to describe what percentage is shaded.</a:t>
            </a:r>
          </a:p>
          <a:p>
            <a:pPr algn="ctr">
              <a:lnSpc>
                <a:spcPct val="107000"/>
              </a:lnSpc>
            </a:pPr>
            <a:endParaRPr lang="en-GB" sz="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could be…</a:t>
            </a:r>
          </a:p>
          <a:p>
            <a:pPr algn="ctr">
              <a:lnSpc>
                <a:spcPct val="107000"/>
              </a:lnSpc>
            </a:pPr>
            <a:endParaRPr lang="en-GB" sz="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must be… </a:t>
            </a:r>
          </a:p>
          <a:p>
            <a:pPr algn="ctr">
              <a:lnSpc>
                <a:spcPct val="107000"/>
              </a:lnSpc>
            </a:pPr>
            <a:endParaRPr lang="en-GB" sz="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can’t be…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570572"/>
              </p:ext>
            </p:extLst>
          </p:nvPr>
        </p:nvGraphicFramePr>
        <p:xfrm>
          <a:off x="3584438" y="1279918"/>
          <a:ext cx="2700000" cy="27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00">
                  <a:extLst>
                    <a:ext uri="{9D8B030D-6E8A-4147-A177-3AD203B41FA5}">
                      <a16:colId xmlns:a16="http://schemas.microsoft.com/office/drawing/2014/main" val="1276152395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3642812733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1931425297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4207067007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408461349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1587646022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1610978243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1291445535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711855057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603472913"/>
                    </a:ext>
                  </a:extLst>
                </a:gridCol>
              </a:tblGrid>
              <a:tr h="270000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893214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826897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072627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78064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028217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821680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125343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010437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455071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389376"/>
                  </a:ext>
                </a:extLst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4402183" y="2233749"/>
            <a:ext cx="1952486" cy="1789611"/>
          </a:xfrm>
          <a:custGeom>
            <a:avLst/>
            <a:gdLst>
              <a:gd name="connsiteX0" fmla="*/ 1920240 w 1952486"/>
              <a:gd name="connsiteY0" fmla="*/ 1750423 h 1789611"/>
              <a:gd name="connsiteX1" fmla="*/ 1920240 w 1952486"/>
              <a:gd name="connsiteY1" fmla="*/ 1750423 h 1789611"/>
              <a:gd name="connsiteX2" fmla="*/ 1907177 w 1952486"/>
              <a:gd name="connsiteY2" fmla="*/ 1358537 h 1789611"/>
              <a:gd name="connsiteX3" fmla="*/ 1894115 w 1952486"/>
              <a:gd name="connsiteY3" fmla="*/ 1319348 h 1789611"/>
              <a:gd name="connsiteX4" fmla="*/ 1920240 w 1952486"/>
              <a:gd name="connsiteY4" fmla="*/ 914400 h 1789611"/>
              <a:gd name="connsiteX5" fmla="*/ 1920240 w 1952486"/>
              <a:gd name="connsiteY5" fmla="*/ 313508 h 1789611"/>
              <a:gd name="connsiteX6" fmla="*/ 1854926 w 1952486"/>
              <a:gd name="connsiteY6" fmla="*/ 300445 h 1789611"/>
              <a:gd name="connsiteX7" fmla="*/ 1776549 w 1952486"/>
              <a:gd name="connsiteY7" fmla="*/ 261257 h 1789611"/>
              <a:gd name="connsiteX8" fmla="*/ 1737360 w 1952486"/>
              <a:gd name="connsiteY8" fmla="*/ 235131 h 1789611"/>
              <a:gd name="connsiteX9" fmla="*/ 1645920 w 1952486"/>
              <a:gd name="connsiteY9" fmla="*/ 209005 h 1789611"/>
              <a:gd name="connsiteX10" fmla="*/ 1567543 w 1952486"/>
              <a:gd name="connsiteY10" fmla="*/ 182880 h 1789611"/>
              <a:gd name="connsiteX11" fmla="*/ 1515292 w 1952486"/>
              <a:gd name="connsiteY11" fmla="*/ 169817 h 1789611"/>
              <a:gd name="connsiteX12" fmla="*/ 1436915 w 1952486"/>
              <a:gd name="connsiteY12" fmla="*/ 143691 h 1789611"/>
              <a:gd name="connsiteX13" fmla="*/ 1306286 w 1952486"/>
              <a:gd name="connsiteY13" fmla="*/ 130628 h 1789611"/>
              <a:gd name="connsiteX14" fmla="*/ 1188720 w 1952486"/>
              <a:gd name="connsiteY14" fmla="*/ 65314 h 1789611"/>
              <a:gd name="connsiteX15" fmla="*/ 1162595 w 1952486"/>
              <a:gd name="connsiteY15" fmla="*/ 13063 h 1789611"/>
              <a:gd name="connsiteX16" fmla="*/ 1123406 w 1952486"/>
              <a:gd name="connsiteY16" fmla="*/ 0 h 1789611"/>
              <a:gd name="connsiteX17" fmla="*/ 953589 w 1952486"/>
              <a:gd name="connsiteY17" fmla="*/ 13063 h 1789611"/>
              <a:gd name="connsiteX18" fmla="*/ 836023 w 1952486"/>
              <a:gd name="connsiteY18" fmla="*/ 52251 h 1789611"/>
              <a:gd name="connsiteX19" fmla="*/ 796835 w 1952486"/>
              <a:gd name="connsiteY19" fmla="*/ 65314 h 1789611"/>
              <a:gd name="connsiteX20" fmla="*/ 744583 w 1952486"/>
              <a:gd name="connsiteY20" fmla="*/ 143691 h 1789611"/>
              <a:gd name="connsiteX21" fmla="*/ 627017 w 1952486"/>
              <a:gd name="connsiteY21" fmla="*/ 235131 h 1789611"/>
              <a:gd name="connsiteX22" fmla="*/ 587829 w 1952486"/>
              <a:gd name="connsiteY22" fmla="*/ 313508 h 1789611"/>
              <a:gd name="connsiteX23" fmla="*/ 548640 w 1952486"/>
              <a:gd name="connsiteY23" fmla="*/ 326571 h 1789611"/>
              <a:gd name="connsiteX24" fmla="*/ 470263 w 1952486"/>
              <a:gd name="connsiteY24" fmla="*/ 378823 h 1789611"/>
              <a:gd name="connsiteX25" fmla="*/ 391886 w 1952486"/>
              <a:gd name="connsiteY25" fmla="*/ 404948 h 1789611"/>
              <a:gd name="connsiteX26" fmla="*/ 365760 w 1952486"/>
              <a:gd name="connsiteY26" fmla="*/ 444137 h 1789611"/>
              <a:gd name="connsiteX27" fmla="*/ 326572 w 1952486"/>
              <a:gd name="connsiteY27" fmla="*/ 522514 h 1789611"/>
              <a:gd name="connsiteX28" fmla="*/ 248195 w 1952486"/>
              <a:gd name="connsiteY28" fmla="*/ 561703 h 1789611"/>
              <a:gd name="connsiteX29" fmla="*/ 195943 w 1952486"/>
              <a:gd name="connsiteY29" fmla="*/ 587828 h 1789611"/>
              <a:gd name="connsiteX30" fmla="*/ 156755 w 1952486"/>
              <a:gd name="connsiteY30" fmla="*/ 627017 h 1789611"/>
              <a:gd name="connsiteX31" fmla="*/ 130629 w 1952486"/>
              <a:gd name="connsiteY31" fmla="*/ 705394 h 1789611"/>
              <a:gd name="connsiteX32" fmla="*/ 104503 w 1952486"/>
              <a:gd name="connsiteY32" fmla="*/ 744583 h 1789611"/>
              <a:gd name="connsiteX33" fmla="*/ 91440 w 1952486"/>
              <a:gd name="connsiteY33" fmla="*/ 809897 h 1789611"/>
              <a:gd name="connsiteX34" fmla="*/ 26126 w 1952486"/>
              <a:gd name="connsiteY34" fmla="*/ 888274 h 1789611"/>
              <a:gd name="connsiteX35" fmla="*/ 0 w 1952486"/>
              <a:gd name="connsiteY35" fmla="*/ 927463 h 1789611"/>
              <a:gd name="connsiteX36" fmla="*/ 13063 w 1952486"/>
              <a:gd name="connsiteY36" fmla="*/ 1214845 h 1789611"/>
              <a:gd name="connsiteX37" fmla="*/ 26126 w 1952486"/>
              <a:gd name="connsiteY37" fmla="*/ 1254034 h 1789611"/>
              <a:gd name="connsiteX38" fmla="*/ 52252 w 1952486"/>
              <a:gd name="connsiteY38" fmla="*/ 1293223 h 1789611"/>
              <a:gd name="connsiteX39" fmla="*/ 26126 w 1952486"/>
              <a:gd name="connsiteY39" fmla="*/ 1371600 h 1789611"/>
              <a:gd name="connsiteX40" fmla="*/ 0 w 1952486"/>
              <a:gd name="connsiteY40" fmla="*/ 1463040 h 1789611"/>
              <a:gd name="connsiteX41" fmla="*/ 52252 w 1952486"/>
              <a:gd name="connsiteY41" fmla="*/ 1541417 h 1789611"/>
              <a:gd name="connsiteX42" fmla="*/ 65315 w 1952486"/>
              <a:gd name="connsiteY42" fmla="*/ 1580605 h 1789611"/>
              <a:gd name="connsiteX43" fmla="*/ 104503 w 1952486"/>
              <a:gd name="connsiteY43" fmla="*/ 1619794 h 1789611"/>
              <a:gd name="connsiteX44" fmla="*/ 169817 w 1952486"/>
              <a:gd name="connsiteY44" fmla="*/ 1685108 h 1789611"/>
              <a:gd name="connsiteX45" fmla="*/ 195943 w 1952486"/>
              <a:gd name="connsiteY45" fmla="*/ 1737360 h 1789611"/>
              <a:gd name="connsiteX46" fmla="*/ 274320 w 1952486"/>
              <a:gd name="connsiteY46" fmla="*/ 1776548 h 1789611"/>
              <a:gd name="connsiteX47" fmla="*/ 953589 w 1952486"/>
              <a:gd name="connsiteY47" fmla="*/ 1763485 h 1789611"/>
              <a:gd name="connsiteX48" fmla="*/ 992777 w 1952486"/>
              <a:gd name="connsiteY48" fmla="*/ 1750423 h 1789611"/>
              <a:gd name="connsiteX49" fmla="*/ 1071155 w 1952486"/>
              <a:gd name="connsiteY49" fmla="*/ 1737360 h 1789611"/>
              <a:gd name="connsiteX50" fmla="*/ 1201783 w 1952486"/>
              <a:gd name="connsiteY50" fmla="*/ 1763485 h 1789611"/>
              <a:gd name="connsiteX51" fmla="*/ 1240972 w 1952486"/>
              <a:gd name="connsiteY51" fmla="*/ 1776548 h 1789611"/>
              <a:gd name="connsiteX52" fmla="*/ 1580606 w 1952486"/>
              <a:gd name="connsiteY52" fmla="*/ 1789611 h 1789611"/>
              <a:gd name="connsiteX53" fmla="*/ 1920240 w 1952486"/>
              <a:gd name="connsiteY53" fmla="*/ 1750423 h 178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52486" h="1789611">
                <a:moveTo>
                  <a:pt x="1920240" y="1750423"/>
                </a:moveTo>
                <a:lnTo>
                  <a:pt x="1920240" y="1750423"/>
                </a:lnTo>
                <a:cubicBezTo>
                  <a:pt x="1915886" y="1619794"/>
                  <a:pt x="1915084" y="1488999"/>
                  <a:pt x="1907177" y="1358537"/>
                </a:cubicBezTo>
                <a:cubicBezTo>
                  <a:pt x="1906344" y="1344793"/>
                  <a:pt x="1894115" y="1333118"/>
                  <a:pt x="1894115" y="1319348"/>
                </a:cubicBezTo>
                <a:cubicBezTo>
                  <a:pt x="1894115" y="980487"/>
                  <a:pt x="1870127" y="1064736"/>
                  <a:pt x="1920240" y="914400"/>
                </a:cubicBezTo>
                <a:cubicBezTo>
                  <a:pt x="1956554" y="696521"/>
                  <a:pt x="1969436" y="649679"/>
                  <a:pt x="1920240" y="313508"/>
                </a:cubicBezTo>
                <a:cubicBezTo>
                  <a:pt x="1917025" y="291539"/>
                  <a:pt x="1876697" y="304799"/>
                  <a:pt x="1854926" y="300445"/>
                </a:cubicBezTo>
                <a:cubicBezTo>
                  <a:pt x="1742606" y="225568"/>
                  <a:pt x="1884722" y="315344"/>
                  <a:pt x="1776549" y="261257"/>
                </a:cubicBezTo>
                <a:cubicBezTo>
                  <a:pt x="1762507" y="254236"/>
                  <a:pt x="1751402" y="242152"/>
                  <a:pt x="1737360" y="235131"/>
                </a:cubicBezTo>
                <a:cubicBezTo>
                  <a:pt x="1715409" y="224155"/>
                  <a:pt x="1666848" y="215283"/>
                  <a:pt x="1645920" y="209005"/>
                </a:cubicBezTo>
                <a:cubicBezTo>
                  <a:pt x="1619543" y="201092"/>
                  <a:pt x="1594260" y="189559"/>
                  <a:pt x="1567543" y="182880"/>
                </a:cubicBezTo>
                <a:cubicBezTo>
                  <a:pt x="1550126" y="178526"/>
                  <a:pt x="1532488" y="174976"/>
                  <a:pt x="1515292" y="169817"/>
                </a:cubicBezTo>
                <a:cubicBezTo>
                  <a:pt x="1488915" y="161904"/>
                  <a:pt x="1464317" y="146431"/>
                  <a:pt x="1436915" y="143691"/>
                </a:cubicBezTo>
                <a:lnTo>
                  <a:pt x="1306286" y="130628"/>
                </a:lnTo>
                <a:cubicBezTo>
                  <a:pt x="1210383" y="98661"/>
                  <a:pt x="1247382" y="123976"/>
                  <a:pt x="1188720" y="65314"/>
                </a:cubicBezTo>
                <a:cubicBezTo>
                  <a:pt x="1180012" y="47897"/>
                  <a:pt x="1176364" y="26832"/>
                  <a:pt x="1162595" y="13063"/>
                </a:cubicBezTo>
                <a:cubicBezTo>
                  <a:pt x="1152858" y="3326"/>
                  <a:pt x="1137176" y="0"/>
                  <a:pt x="1123406" y="0"/>
                </a:cubicBezTo>
                <a:cubicBezTo>
                  <a:pt x="1066633" y="0"/>
                  <a:pt x="1010195" y="8709"/>
                  <a:pt x="953589" y="13063"/>
                </a:cubicBezTo>
                <a:lnTo>
                  <a:pt x="836023" y="52251"/>
                </a:lnTo>
                <a:lnTo>
                  <a:pt x="796835" y="65314"/>
                </a:lnTo>
                <a:cubicBezTo>
                  <a:pt x="779418" y="91440"/>
                  <a:pt x="770709" y="126274"/>
                  <a:pt x="744583" y="143691"/>
                </a:cubicBezTo>
                <a:cubicBezTo>
                  <a:pt x="650835" y="206190"/>
                  <a:pt x="688409" y="173741"/>
                  <a:pt x="627017" y="235131"/>
                </a:cubicBezTo>
                <a:cubicBezTo>
                  <a:pt x="618412" y="260949"/>
                  <a:pt x="610852" y="295090"/>
                  <a:pt x="587829" y="313508"/>
                </a:cubicBezTo>
                <a:cubicBezTo>
                  <a:pt x="577077" y="322110"/>
                  <a:pt x="561703" y="322217"/>
                  <a:pt x="548640" y="326571"/>
                </a:cubicBezTo>
                <a:cubicBezTo>
                  <a:pt x="522514" y="343988"/>
                  <a:pt x="500051" y="368894"/>
                  <a:pt x="470263" y="378823"/>
                </a:cubicBezTo>
                <a:lnTo>
                  <a:pt x="391886" y="404948"/>
                </a:lnTo>
                <a:cubicBezTo>
                  <a:pt x="383177" y="418011"/>
                  <a:pt x="372781" y="430095"/>
                  <a:pt x="365760" y="444137"/>
                </a:cubicBezTo>
                <a:cubicBezTo>
                  <a:pt x="344512" y="486632"/>
                  <a:pt x="364006" y="485079"/>
                  <a:pt x="326572" y="522514"/>
                </a:cubicBezTo>
                <a:cubicBezTo>
                  <a:pt x="295194" y="553892"/>
                  <a:pt x="285378" y="545768"/>
                  <a:pt x="248195" y="561703"/>
                </a:cubicBezTo>
                <a:cubicBezTo>
                  <a:pt x="230296" y="569374"/>
                  <a:pt x="213360" y="579120"/>
                  <a:pt x="195943" y="587828"/>
                </a:cubicBezTo>
                <a:cubicBezTo>
                  <a:pt x="182880" y="600891"/>
                  <a:pt x="165727" y="610868"/>
                  <a:pt x="156755" y="627017"/>
                </a:cubicBezTo>
                <a:cubicBezTo>
                  <a:pt x="143381" y="651090"/>
                  <a:pt x="145905" y="682480"/>
                  <a:pt x="130629" y="705394"/>
                </a:cubicBezTo>
                <a:lnTo>
                  <a:pt x="104503" y="744583"/>
                </a:lnTo>
                <a:cubicBezTo>
                  <a:pt x="100149" y="766354"/>
                  <a:pt x="99236" y="789108"/>
                  <a:pt x="91440" y="809897"/>
                </a:cubicBezTo>
                <a:cubicBezTo>
                  <a:pt x="78172" y="845278"/>
                  <a:pt x="49228" y="860551"/>
                  <a:pt x="26126" y="888274"/>
                </a:cubicBezTo>
                <a:cubicBezTo>
                  <a:pt x="16075" y="900335"/>
                  <a:pt x="8709" y="914400"/>
                  <a:pt x="0" y="927463"/>
                </a:cubicBezTo>
                <a:cubicBezTo>
                  <a:pt x="4354" y="1023257"/>
                  <a:pt x="5416" y="1119257"/>
                  <a:pt x="13063" y="1214845"/>
                </a:cubicBezTo>
                <a:cubicBezTo>
                  <a:pt x="14161" y="1228571"/>
                  <a:pt x="19968" y="1241718"/>
                  <a:pt x="26126" y="1254034"/>
                </a:cubicBezTo>
                <a:cubicBezTo>
                  <a:pt x="33147" y="1268076"/>
                  <a:pt x="43543" y="1280160"/>
                  <a:pt x="52252" y="1293223"/>
                </a:cubicBezTo>
                <a:cubicBezTo>
                  <a:pt x="43543" y="1319349"/>
                  <a:pt x="32805" y="1344883"/>
                  <a:pt x="26126" y="1371600"/>
                </a:cubicBezTo>
                <a:cubicBezTo>
                  <a:pt x="9723" y="1437209"/>
                  <a:pt x="18740" y="1406819"/>
                  <a:pt x="0" y="1463040"/>
                </a:cubicBezTo>
                <a:cubicBezTo>
                  <a:pt x="30000" y="1583038"/>
                  <a:pt x="-13356" y="1459408"/>
                  <a:pt x="52252" y="1541417"/>
                </a:cubicBezTo>
                <a:cubicBezTo>
                  <a:pt x="60854" y="1552169"/>
                  <a:pt x="57677" y="1569148"/>
                  <a:pt x="65315" y="1580605"/>
                </a:cubicBezTo>
                <a:cubicBezTo>
                  <a:pt x="75562" y="1595976"/>
                  <a:pt x="92677" y="1605602"/>
                  <a:pt x="104503" y="1619794"/>
                </a:cubicBezTo>
                <a:cubicBezTo>
                  <a:pt x="158930" y="1685107"/>
                  <a:pt x="97974" y="1637214"/>
                  <a:pt x="169817" y="1685108"/>
                </a:cubicBezTo>
                <a:cubicBezTo>
                  <a:pt x="178526" y="1702525"/>
                  <a:pt x="183476" y="1722400"/>
                  <a:pt x="195943" y="1737360"/>
                </a:cubicBezTo>
                <a:cubicBezTo>
                  <a:pt x="215421" y="1760733"/>
                  <a:pt x="247574" y="1767632"/>
                  <a:pt x="274320" y="1776548"/>
                </a:cubicBezTo>
                <a:lnTo>
                  <a:pt x="953589" y="1763485"/>
                </a:lnTo>
                <a:cubicBezTo>
                  <a:pt x="967349" y="1762985"/>
                  <a:pt x="979336" y="1753410"/>
                  <a:pt x="992777" y="1750423"/>
                </a:cubicBezTo>
                <a:cubicBezTo>
                  <a:pt x="1018633" y="1744677"/>
                  <a:pt x="1045029" y="1741714"/>
                  <a:pt x="1071155" y="1737360"/>
                </a:cubicBezTo>
                <a:cubicBezTo>
                  <a:pt x="1114698" y="1746068"/>
                  <a:pt x="1159657" y="1749443"/>
                  <a:pt x="1201783" y="1763485"/>
                </a:cubicBezTo>
                <a:cubicBezTo>
                  <a:pt x="1214846" y="1767839"/>
                  <a:pt x="1227235" y="1775601"/>
                  <a:pt x="1240972" y="1776548"/>
                </a:cubicBezTo>
                <a:cubicBezTo>
                  <a:pt x="1353999" y="1784343"/>
                  <a:pt x="1467395" y="1785257"/>
                  <a:pt x="1580606" y="1789611"/>
                </a:cubicBezTo>
                <a:cubicBezTo>
                  <a:pt x="1802449" y="1771124"/>
                  <a:pt x="1863634" y="1756954"/>
                  <a:pt x="1920240" y="1750423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04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595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Mo, Annie and Tommy all did a test with 100 questions. Tommy got 6 fewer questions correct than Mo.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table.</a:t>
            </a: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more marks did each child need to score 100%?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435565"/>
              </p:ext>
            </p:extLst>
          </p:nvPr>
        </p:nvGraphicFramePr>
        <p:xfrm>
          <a:off x="1899254" y="2168191"/>
          <a:ext cx="6603999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3062671026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301701543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195837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Name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Score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Percentage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92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Mo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56 out of 100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8268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Annie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65%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3804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Tommy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687582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2217"/>
              </p:ext>
            </p:extLst>
          </p:nvPr>
        </p:nvGraphicFramePr>
        <p:xfrm>
          <a:off x="10076002" y="1797351"/>
          <a:ext cx="6604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400">
                  <a:extLst>
                    <a:ext uri="{9D8B030D-6E8A-4147-A177-3AD203B41FA5}">
                      <a16:colId xmlns:a16="http://schemas.microsoft.com/office/drawing/2014/main" val="2420314612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150949792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3496437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594827387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3524082243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15253202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537705285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334772032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68314623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578075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877484"/>
                  </a:ext>
                </a:extLst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 rot="5400000">
            <a:off x="13247374" y="-1734458"/>
            <a:ext cx="261256" cy="660400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Brace 7"/>
          <p:cNvSpPr/>
          <p:nvPr/>
        </p:nvSpPr>
        <p:spPr>
          <a:xfrm rot="16200000" flipV="1">
            <a:off x="10969625" y="1381487"/>
            <a:ext cx="180706" cy="196795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2796704" y="864105"/>
            <a:ext cx="1162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100%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78680" y="2525721"/>
            <a:ext cx="1162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Gill Sans MT" panose="020B0502020104020203" pitchFamily="34" charset="0"/>
              </a:rPr>
              <a:t>3</a:t>
            </a:r>
            <a:r>
              <a:rPr lang="en-GB" sz="2800" dirty="0" smtClean="0">
                <a:latin typeface="Gill Sans MT" panose="020B0502020104020203" pitchFamily="34" charset="0"/>
              </a:rPr>
              <a:t>0%</a:t>
            </a:r>
            <a:endParaRPr lang="en-GB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8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Dora and Amir each have 100 sweets</a:t>
            </a:r>
            <a:r>
              <a:rPr lang="en-GB" sz="28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Dora eats 65% of hers. </a:t>
            </a:r>
            <a:endParaRPr lang="en-GB" sz="2800" dirty="0" smtClean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 smtClean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Amir </a:t>
            </a: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35 sweets left</a:t>
            </a:r>
            <a:r>
              <a:rPr lang="en-GB" sz="28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</a:pPr>
            <a:r>
              <a:rPr lang="en-GB" sz="28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has more sweets left?</a:t>
            </a:r>
          </a:p>
        </p:txBody>
      </p:sp>
    </p:spTree>
    <p:extLst>
      <p:ext uri="{BB962C8B-B14F-4D97-AF65-F5344CB8AC3E}">
        <p14:creationId xmlns:p14="http://schemas.microsoft.com/office/powerpoint/2010/main" val="202560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014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Teddy says,</a:t>
            </a:r>
          </a:p>
          <a:p>
            <a:pPr>
              <a:lnSpc>
                <a:spcPct val="107000"/>
              </a:lnSpc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44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Teddy correct? Explain your answer.</a:t>
            </a:r>
          </a:p>
        </p:txBody>
      </p:sp>
      <p:pic>
        <p:nvPicPr>
          <p:cNvPr id="4" name="Picture 3" descr="C:\Users\User\Documents\Schemes of Learning\images\face_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71143" y="2142277"/>
            <a:ext cx="1769887" cy="12928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ular Callout 5"/>
          <p:cNvSpPr/>
          <p:nvPr/>
        </p:nvSpPr>
        <p:spPr>
          <a:xfrm>
            <a:off x="3919326" y="1436915"/>
            <a:ext cx="4610719" cy="1998242"/>
          </a:xfrm>
          <a:prstGeom prst="wedgeRoundRectCallout">
            <a:avLst>
              <a:gd name="adj1" fmla="val -67763"/>
              <a:gd name="adj2" fmla="val 2703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To convert a fraction to a percentage, you just need to put a percent sign next to the numerator.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1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397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At a cinema,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of the audience are adults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rest of the audience is made up of boys and girls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There are twice as many girls as boys.</a:t>
                </a:r>
              </a:p>
              <a:p>
                <a:pPr>
                  <a:lnSpc>
                    <a:spcPct val="107000"/>
                  </a:lnSpc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What percentage of the audience are girls?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3972370"/>
              </a:xfrm>
              <a:prstGeom prst="rect">
                <a:avLst/>
              </a:prstGeom>
              <a:blipFill>
                <a:blip r:embed="rId3"/>
                <a:stretch>
                  <a:fillRect l="-1590" b="-2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955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25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children have each read 360 pages of their own book.</a:t>
            </a:r>
          </a:p>
          <a:p>
            <a:pPr>
              <a:lnSpc>
                <a:spcPct val="107000"/>
              </a:lnSpc>
            </a:pPr>
            <a:endParaRPr lang="en-GB" sz="12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Ron’s book has 500 pages.</a:t>
            </a:r>
          </a:p>
          <a:p>
            <a:pPr>
              <a:lnSpc>
                <a:spcPct val="107000"/>
              </a:lnSpc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Dora’s book has 400 pages.</a:t>
            </a:r>
          </a:p>
          <a:p>
            <a:pPr>
              <a:lnSpc>
                <a:spcPct val="107000"/>
              </a:lnSpc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Eva’s book has 600 pages.</a:t>
            </a:r>
          </a:p>
          <a:p>
            <a:pPr>
              <a:lnSpc>
                <a:spcPct val="107000"/>
              </a:lnSpc>
            </a:pPr>
            <a:r>
              <a:rPr lang="en-GB" sz="12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2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fraction of their books have they each read?</a:t>
            </a:r>
          </a:p>
          <a:p>
            <a:pPr>
              <a:lnSpc>
                <a:spcPct val="107000"/>
              </a:lnSpc>
            </a:pPr>
            <a:endParaRPr lang="en-GB" sz="12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percentage of their books have they read?</a:t>
            </a:r>
          </a:p>
          <a:p>
            <a:pPr>
              <a:lnSpc>
                <a:spcPct val="107000"/>
              </a:lnSpc>
            </a:pPr>
            <a:endParaRPr lang="en-GB" sz="12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of their books have they each read as a decimal?</a:t>
            </a:r>
          </a:p>
          <a:p>
            <a:pPr>
              <a:lnSpc>
                <a:spcPct val="107000"/>
              </a:lnSpc>
            </a:pPr>
            <a:endParaRPr lang="en-GB" sz="12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has read the most of their book?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98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Sort the fractions, decimals and percentages into </a:t>
            </a:r>
            <a:r>
              <a:rPr lang="en-GB" sz="2800" dirty="0" smtClean="0">
                <a:latin typeface="Gill Sans MT" panose="020B0502020104020203" pitchFamily="34" charset="0"/>
              </a:rPr>
              <a:t>the </a:t>
            </a:r>
            <a:r>
              <a:rPr lang="en-GB" sz="2800" dirty="0">
                <a:latin typeface="Gill Sans MT" panose="020B0502020104020203" pitchFamily="34" charset="0"/>
              </a:rPr>
              <a:t>correct column</a:t>
            </a:r>
            <a:r>
              <a:rPr lang="en-GB" sz="2800" dirty="0" smtClean="0">
                <a:latin typeface="Gill Sans MT" panose="020B0502020104020203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1923642"/>
                  </p:ext>
                </p:extLst>
              </p:nvPr>
            </p:nvGraphicFramePr>
            <p:xfrm>
              <a:off x="1909814" y="1498783"/>
              <a:ext cx="7036017" cy="3132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453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345339">
                      <a:extLst>
                        <a:ext uri="{9D8B030D-6E8A-4147-A177-3AD203B41FA5}">
                          <a16:colId xmlns:a16="http://schemas.microsoft.com/office/drawing/2014/main" val="4287608107"/>
                        </a:ext>
                      </a:extLst>
                    </a:gridCol>
                    <a:gridCol w="2345339">
                      <a:extLst>
                        <a:ext uri="{9D8B030D-6E8A-4147-A177-3AD203B41FA5}">
                          <a16:colId xmlns:a16="http://schemas.microsoft.com/office/drawing/2014/main" val="1385744356"/>
                        </a:ext>
                      </a:extLst>
                    </a:gridCol>
                  </a:tblGrid>
                  <a:tr h="104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50%</a:t>
                          </a:r>
                          <a:endParaRPr lang="en-GB" sz="28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100%</a:t>
                          </a:r>
                          <a:endParaRPr lang="en-GB" sz="28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latin typeface="Cambria Math" panose="02040503050406030204" pitchFamily="18" charset="0"/>
                                      <a:ea typeface="Bariol" charset="0"/>
                                      <a:cs typeface="Bariol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  <a:ea typeface="Bariol" charset="0"/>
                                      <a:cs typeface="Bariol" charset="0"/>
                                    </a:rPr>
                                    <m:t>30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  <a:ea typeface="Bariol" charset="0"/>
                                      <a:cs typeface="Bariol" charset="0"/>
                                    </a:rPr>
                                    <m:t>60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 </a:t>
                          </a:r>
                          <a:endParaRPr lang="en-GB" sz="28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04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Seven</a:t>
                          </a:r>
                          <a:r>
                            <a:rPr lang="en-GB" sz="2800" baseline="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 tenths</a:t>
                          </a:r>
                          <a:endParaRPr lang="en-GB" sz="28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60%</a:t>
                          </a:r>
                          <a:endParaRPr lang="en-GB" sz="28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0.25</a:t>
                          </a:r>
                          <a:endParaRPr lang="en-GB" sz="28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05249211"/>
                      </a:ext>
                    </a:extLst>
                  </a:tr>
                  <a:tr h="104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70 hundredths</a:t>
                          </a:r>
                          <a:endParaRPr lang="en-GB" sz="28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latin typeface="Cambria Math" panose="02040503050406030204" pitchFamily="18" charset="0"/>
                                      <a:ea typeface="Bariol" charset="0"/>
                                      <a:cs typeface="Bariol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  <a:ea typeface="Bariol" charset="0"/>
                                      <a:cs typeface="Bariol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  <a:ea typeface="Bariol" charset="0"/>
                                      <a:cs typeface="Bariol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 </a:t>
                          </a:r>
                          <a:endParaRPr lang="en-GB" sz="28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7%</a:t>
                          </a:r>
                          <a:endParaRPr lang="en-GB" sz="28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762833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1923642"/>
                  </p:ext>
                </p:extLst>
              </p:nvPr>
            </p:nvGraphicFramePr>
            <p:xfrm>
              <a:off x="1909814" y="1498783"/>
              <a:ext cx="7036017" cy="3132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453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345339">
                      <a:extLst>
                        <a:ext uri="{9D8B030D-6E8A-4147-A177-3AD203B41FA5}">
                          <a16:colId xmlns:a16="http://schemas.microsoft.com/office/drawing/2014/main" val="4287608107"/>
                        </a:ext>
                      </a:extLst>
                    </a:gridCol>
                    <a:gridCol w="2345339">
                      <a:extLst>
                        <a:ext uri="{9D8B030D-6E8A-4147-A177-3AD203B41FA5}">
                          <a16:colId xmlns:a16="http://schemas.microsoft.com/office/drawing/2014/main" val="1385744356"/>
                        </a:ext>
                      </a:extLst>
                    </a:gridCol>
                  </a:tblGrid>
                  <a:tr h="104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50%</a:t>
                          </a:r>
                          <a:endParaRPr lang="en-GB" sz="28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100%</a:t>
                          </a:r>
                          <a:endParaRPr lang="en-GB" sz="28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b="-1994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04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Seven</a:t>
                          </a:r>
                          <a:r>
                            <a:rPr lang="en-GB" sz="2800" baseline="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 tenths</a:t>
                          </a:r>
                          <a:endParaRPr lang="en-GB" sz="28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60%</a:t>
                          </a:r>
                          <a:endParaRPr lang="en-GB" sz="28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0.25</a:t>
                          </a:r>
                          <a:endParaRPr lang="en-GB" sz="28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05249211"/>
                      </a:ext>
                    </a:extLst>
                  </a:tr>
                  <a:tr h="104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70 hundredths</a:t>
                          </a:r>
                          <a:endParaRPr lang="en-GB" sz="28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99419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7%</a:t>
                          </a:r>
                          <a:endParaRPr lang="en-GB" sz="28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7628330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889664"/>
                  </p:ext>
                </p:extLst>
              </p:nvPr>
            </p:nvGraphicFramePr>
            <p:xfrm>
              <a:off x="889551" y="4630783"/>
              <a:ext cx="8056280" cy="18893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5941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498548">
                      <a:extLst>
                        <a:ext uri="{9D8B030D-6E8A-4147-A177-3AD203B41FA5}">
                          <a16:colId xmlns:a16="http://schemas.microsoft.com/office/drawing/2014/main" val="4287608107"/>
                        </a:ext>
                      </a:extLst>
                    </a:gridCol>
                    <a:gridCol w="2898314">
                      <a:extLst>
                        <a:ext uri="{9D8B030D-6E8A-4147-A177-3AD203B41FA5}">
                          <a16:colId xmlns:a16="http://schemas.microsoft.com/office/drawing/2014/main" val="1385744356"/>
                        </a:ext>
                      </a:extLst>
                    </a:gridCol>
                  </a:tblGrid>
                  <a:tr h="7703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Less than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latin typeface="Cambria Math" panose="02040503050406030204" pitchFamily="18" charset="0"/>
                                      <a:ea typeface="Bariol" charset="0"/>
                                      <a:cs typeface="Bariol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  <a:ea typeface="Bariol" charset="0"/>
                                      <a:cs typeface="Bariol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  <a:ea typeface="Bariol" charset="0"/>
                                      <a:cs typeface="Bariol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 </a:t>
                          </a:r>
                          <a:endParaRPr lang="en-GB" sz="2800" b="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Equal</a:t>
                          </a:r>
                          <a:r>
                            <a:rPr lang="en-GB" sz="2800" b="0" baseline="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baseline="0" smtClean="0">
                                      <a:latin typeface="Cambria Math" panose="02040503050406030204" pitchFamily="18" charset="0"/>
                                      <a:ea typeface="Bariol" charset="0"/>
                                      <a:cs typeface="Bariol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baseline="0" smtClean="0">
                                      <a:latin typeface="Cambria Math" panose="02040503050406030204" pitchFamily="18" charset="0"/>
                                      <a:ea typeface="Bariol" charset="0"/>
                                      <a:cs typeface="Bariol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baseline="0" smtClean="0">
                                      <a:latin typeface="Cambria Math" panose="02040503050406030204" pitchFamily="18" charset="0"/>
                                      <a:ea typeface="Bariol" charset="0"/>
                                      <a:cs typeface="Bariol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Greater</a:t>
                          </a:r>
                          <a:r>
                            <a:rPr lang="en-GB" sz="2800" b="0" baseline="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 than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baseline="0" smtClean="0">
                                      <a:latin typeface="Cambria Math" panose="02040503050406030204" pitchFamily="18" charset="0"/>
                                      <a:ea typeface="Bariol" charset="0"/>
                                      <a:cs typeface="Bariol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baseline="0" smtClean="0">
                                      <a:latin typeface="Cambria Math" panose="02040503050406030204" pitchFamily="18" charset="0"/>
                                      <a:ea typeface="Bariol" charset="0"/>
                                      <a:cs typeface="Bariol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baseline="0" smtClean="0">
                                      <a:latin typeface="Cambria Math" panose="02040503050406030204" pitchFamily="18" charset="0"/>
                                      <a:ea typeface="Bariol" charset="0"/>
                                      <a:cs typeface="Bariol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9027"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889664"/>
                  </p:ext>
                </p:extLst>
              </p:nvPr>
            </p:nvGraphicFramePr>
            <p:xfrm>
              <a:off x="889551" y="4630783"/>
              <a:ext cx="8056280" cy="18893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5941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498548">
                      <a:extLst>
                        <a:ext uri="{9D8B030D-6E8A-4147-A177-3AD203B41FA5}">
                          <a16:colId xmlns:a16="http://schemas.microsoft.com/office/drawing/2014/main" val="4287608107"/>
                        </a:ext>
                      </a:extLst>
                    </a:gridCol>
                    <a:gridCol w="2898314">
                      <a:extLst>
                        <a:ext uri="{9D8B030D-6E8A-4147-A177-3AD203B41FA5}">
                          <a16:colId xmlns:a16="http://schemas.microsoft.com/office/drawing/2014/main" val="1385744356"/>
                        </a:ext>
                      </a:extLst>
                    </a:gridCol>
                  </a:tblGrid>
                  <a:tr h="77036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58" t="-1575" r="-203890" b="-148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7073" t="-1575" r="-117317" b="-148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78361" t="-1575" r="-1050" b="-1488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9027"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559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28587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latin typeface="Gill Sans MT" panose="020B0502020104020203" pitchFamily="34" charset="0"/>
                  </a:rPr>
                  <a:t>Jack has £</a:t>
                </a:r>
                <a:r>
                  <a:rPr lang="en-US" sz="2800" dirty="0" smtClean="0">
                    <a:latin typeface="Gill Sans MT" panose="020B0502020104020203" pitchFamily="34" charset="0"/>
                  </a:rPr>
                  <a:t>55</a:t>
                </a:r>
              </a:p>
              <a:p>
                <a:endParaRPr lang="en-US" sz="2800" dirty="0">
                  <a:latin typeface="Gill Sans MT" panose="020B0502020104020203" pitchFamily="34" charset="0"/>
                </a:endParaRPr>
              </a:p>
              <a:p>
                <a:r>
                  <a:rPr lang="en-US" sz="2800" dirty="0">
                    <a:latin typeface="Gill Sans MT" panose="020B0502020104020203" pitchFamily="34" charset="0"/>
                  </a:rPr>
                  <a:t>He spends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 of his money on a coat and 30% on shoes</a:t>
                </a:r>
                <a:r>
                  <a:rPr lang="en-US" sz="2800" dirty="0" smtClean="0">
                    <a:latin typeface="Gill Sans MT" panose="020B0502020104020203" pitchFamily="34" charset="0"/>
                  </a:rPr>
                  <a:t>.</a:t>
                </a:r>
              </a:p>
              <a:p>
                <a:endParaRPr lang="en-US" sz="2800" dirty="0">
                  <a:latin typeface="Gill Sans MT" panose="020B0502020104020203" pitchFamily="34" charset="0"/>
                </a:endParaRPr>
              </a:p>
              <a:p>
                <a:r>
                  <a:rPr lang="en-US" sz="2800" dirty="0">
                    <a:latin typeface="Gill Sans MT" panose="020B0502020104020203" pitchFamily="34" charset="0"/>
                  </a:rPr>
                  <a:t>How much does he have left?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2858731"/>
              </a:xfrm>
              <a:prstGeom prst="rect">
                <a:avLst/>
              </a:prstGeom>
              <a:blipFill>
                <a:blip r:embed="rId3"/>
                <a:stretch>
                  <a:fillRect l="-1590" t="-2345" b="-51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271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Tommy is playing a </a:t>
            </a:r>
            <a:r>
              <a:rPr lang="en-US" sz="2800" dirty="0" err="1">
                <a:latin typeface="Gill Sans MT" panose="020B0502020104020203" pitchFamily="34" charset="0"/>
              </a:rPr>
              <a:t>maths</a:t>
            </a:r>
            <a:r>
              <a:rPr lang="en-US" sz="2800" dirty="0">
                <a:latin typeface="Gill Sans MT" panose="020B0502020104020203" pitchFamily="34" charset="0"/>
              </a:rPr>
              <a:t> game.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Here are his scores at three different levels.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>
                <a:latin typeface="Gill Sans MT" panose="020B0502020104020203" pitchFamily="34" charset="0"/>
              </a:rPr>
              <a:t>Level A – 440 points out of 550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>
                <a:latin typeface="Gill Sans MT" panose="020B0502020104020203" pitchFamily="34" charset="0"/>
              </a:rPr>
              <a:t>Level B – 210 points out of 300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>
                <a:latin typeface="Gill Sans MT" panose="020B0502020104020203" pitchFamily="34" charset="0"/>
              </a:rPr>
              <a:t>Level C – 45 points out of 90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>
                <a:latin typeface="Gill Sans MT" panose="020B0502020104020203" pitchFamily="34" charset="0"/>
              </a:rPr>
              <a:t>At which level did he have a higher success rate?</a:t>
            </a:r>
          </a:p>
        </p:txBody>
      </p:sp>
    </p:spTree>
    <p:extLst>
      <p:ext uri="{BB962C8B-B14F-4D97-AF65-F5344CB8AC3E}">
        <p14:creationId xmlns:p14="http://schemas.microsoft.com/office/powerpoint/2010/main" val="52600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Match each description to the correct number.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pPr algn="r"/>
            <a:r>
              <a:rPr lang="en-GB" sz="2800" dirty="0">
                <a:latin typeface="Gill Sans MT" panose="020B0502020104020203" pitchFamily="34" charset="0"/>
              </a:rPr>
              <a:t>Teddy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Amir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pPr algn="r"/>
            <a:r>
              <a:rPr lang="en-GB" sz="2800" dirty="0">
                <a:latin typeface="Gill Sans MT" panose="020B0502020104020203" pitchFamily="34" charset="0"/>
              </a:rPr>
              <a:t>Rosie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 smtClean="0">
                <a:latin typeface="Gill Sans MT" panose="020B0502020104020203" pitchFamily="34" charset="0"/>
              </a:rPr>
              <a:t>Eva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476" y="3355314"/>
            <a:ext cx="1149776" cy="1624523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08" y="4377901"/>
            <a:ext cx="989504" cy="139807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871" y="1312486"/>
            <a:ext cx="970657" cy="708906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3499" y="2668137"/>
            <a:ext cx="1054053" cy="769814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2620370" y="1312486"/>
            <a:ext cx="4536274" cy="935987"/>
          </a:xfrm>
          <a:prstGeom prst="wedgeRoundRectCallout">
            <a:avLst>
              <a:gd name="adj1" fmla="val 60966"/>
              <a:gd name="adj2" fmla="val 25051"/>
              <a:gd name="adj3" fmla="val 16667"/>
            </a:avLst>
          </a:prstGeom>
          <a:solidFill>
            <a:srgbClr val="7030A0">
              <a:alpha val="20000"/>
            </a:srgb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My number has the same amount of tens and tenths.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 flipH="1">
            <a:off x="2167349" y="2492165"/>
            <a:ext cx="4077285" cy="941204"/>
          </a:xfrm>
          <a:prstGeom prst="wedgeRoundRectCallout">
            <a:avLst>
              <a:gd name="adj1" fmla="val 56728"/>
              <a:gd name="adj2" fmla="val 1673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My number has one decimal place.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924258" y="3677061"/>
            <a:ext cx="4384393" cy="845451"/>
          </a:xfrm>
          <a:prstGeom prst="wedgeRoundRectCallout">
            <a:avLst>
              <a:gd name="adj1" fmla="val 60966"/>
              <a:gd name="adj2" fmla="val 2505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My number has two hundredths.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 flipH="1">
            <a:off x="2132637" y="4766204"/>
            <a:ext cx="4299042" cy="797760"/>
          </a:xfrm>
          <a:prstGeom prst="wedgeRoundRectCallout">
            <a:avLst>
              <a:gd name="adj1" fmla="val 56728"/>
              <a:gd name="adj2" fmla="val 1673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My number has six tenths.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315841" y="5857525"/>
            <a:ext cx="1257088" cy="5803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46.2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668425" y="5857525"/>
            <a:ext cx="1257088" cy="5803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2.64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021009" y="5857525"/>
            <a:ext cx="1257088" cy="5803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46.02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373593" y="5857525"/>
            <a:ext cx="1257088" cy="5803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40.46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 one out</a:t>
            </a:r>
          </a:p>
          <a:p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of the images below is the odd one out?</a:t>
            </a:r>
          </a:p>
          <a:p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111" y="2692915"/>
            <a:ext cx="761068" cy="7423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347" y="4955513"/>
            <a:ext cx="755610" cy="7369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764" y="4955513"/>
            <a:ext cx="755610" cy="7369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111" y="3371537"/>
            <a:ext cx="761068" cy="7423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499" y="5115284"/>
            <a:ext cx="3848320" cy="723484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>
            <a:off x="1616850" y="4707113"/>
            <a:ext cx="235850" cy="524445"/>
          </a:xfrm>
          <a:prstGeom prst="downArrow">
            <a:avLst/>
          </a:prstGeom>
          <a:solidFill>
            <a:schemeClr val="accent4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12" name="TextBox 11"/>
          <p:cNvSpPr txBox="1"/>
          <p:nvPr/>
        </p:nvSpPr>
        <p:spPr>
          <a:xfrm>
            <a:off x="2076993" y="2242012"/>
            <a:ext cx="24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Gill Sans MT" panose="020B0502020104020203" pitchFamily="34" charset="0"/>
              </a:rPr>
              <a:t>A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80519" y="2242012"/>
            <a:ext cx="24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76993" y="4308990"/>
            <a:ext cx="24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80519" y="4308990"/>
            <a:ext cx="24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D</a:t>
            </a: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4085547118"/>
              </p:ext>
            </p:extLst>
          </p:nvPr>
        </p:nvGraphicFramePr>
        <p:xfrm>
          <a:off x="5522782" y="2692915"/>
          <a:ext cx="3210777" cy="1446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390" y="2372629"/>
            <a:ext cx="1064121" cy="10379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391" y="1384112"/>
            <a:ext cx="1064121" cy="10379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391" y="379498"/>
            <a:ext cx="1064121" cy="10379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9540" y="1370755"/>
            <a:ext cx="1064121" cy="103791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8362" y="2397326"/>
            <a:ext cx="1064121" cy="1037911"/>
          </a:xfrm>
          <a:prstGeom prst="rect">
            <a:avLst/>
          </a:prstGeom>
        </p:spPr>
      </p:pic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86400"/>
              </p:ext>
            </p:extLst>
          </p:nvPr>
        </p:nvGraphicFramePr>
        <p:xfrm>
          <a:off x="10000390" y="3661602"/>
          <a:ext cx="2700000" cy="27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00">
                  <a:extLst>
                    <a:ext uri="{9D8B030D-6E8A-4147-A177-3AD203B41FA5}">
                      <a16:colId xmlns:a16="http://schemas.microsoft.com/office/drawing/2014/main" val="1276152395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3642812733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1931425297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4207067007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408461349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1587646022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1610978243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1291445535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711855057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603472913"/>
                    </a:ext>
                  </a:extLst>
                </a:gridCol>
              </a:tblGrid>
              <a:tr h="270000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893214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826897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072627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0278064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028217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821680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125343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010437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455071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389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2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953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different ways can you complete the part-whole model using fractions and decimals?</a:t>
            </a: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 smtClean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 smtClean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another part-whole model like the one above for your partner to complete.</a:t>
            </a:r>
          </a:p>
          <a:p>
            <a:pPr>
              <a:lnSpc>
                <a:spcPct val="107000"/>
              </a:lnSpc>
            </a:pPr>
            <a:endParaRPr lang="en-GB" sz="20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06810" y="1745849"/>
            <a:ext cx="3635255" cy="3497664"/>
            <a:chOff x="6456871" y="245660"/>
            <a:chExt cx="5605726" cy="5614541"/>
          </a:xfrm>
        </p:grpSpPr>
        <p:sp>
          <p:nvSpPr>
            <p:cNvPr id="4" name="Oval 3"/>
            <p:cNvSpPr/>
            <p:nvPr/>
          </p:nvSpPr>
          <p:spPr>
            <a:xfrm>
              <a:off x="8093002" y="245660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  <p:sp>
          <p:nvSpPr>
            <p:cNvPr id="6" name="Oval 5"/>
            <p:cNvSpPr/>
            <p:nvPr/>
          </p:nvSpPr>
          <p:spPr>
            <a:xfrm>
              <a:off x="6456871" y="3462497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  <p:sp>
          <p:nvSpPr>
            <p:cNvPr id="7" name="Oval 6"/>
            <p:cNvSpPr/>
            <p:nvPr/>
          </p:nvSpPr>
          <p:spPr>
            <a:xfrm>
              <a:off x="9664893" y="3448163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  <p:cxnSp>
          <p:nvCxnSpPr>
            <p:cNvPr id="8" name="Straight Connector 7"/>
            <p:cNvCxnSpPr>
              <a:stCxn id="4" idx="3"/>
              <a:endCxn id="6" idx="0"/>
            </p:cNvCxnSpPr>
            <p:nvPr/>
          </p:nvCxnSpPr>
          <p:spPr>
            <a:xfrm flipH="1">
              <a:off x="7668423" y="2292228"/>
              <a:ext cx="775715" cy="11702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4" idx="5"/>
              <a:endCxn id="7" idx="0"/>
            </p:cNvCxnSpPr>
            <p:nvPr/>
          </p:nvCxnSpPr>
          <p:spPr>
            <a:xfrm>
              <a:off x="10139570" y="2292228"/>
              <a:ext cx="724175" cy="11559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8093001" y="489536"/>
                  <a:ext cx="2397701" cy="190529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75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oMath>
                    </m:oMathPara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3001" y="489536"/>
                  <a:ext cx="2397701" cy="190529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6456871" y="4099617"/>
                  <a:ext cx="2397704" cy="109479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.25</m:t>
                        </m:r>
                      </m:oMath>
                    </m:oMathPara>
                  </a14:m>
                  <a:endParaRPr lang="en-GB" sz="2800" dirty="0">
                    <a:latin typeface="Bariol Regular" panose="02000506040000020003" pitchFamily="2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6871" y="4099617"/>
                  <a:ext cx="2397704" cy="109479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343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984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complete the following part-whole models using fractions and decimals. </a:t>
            </a:r>
          </a:p>
        </p:txBody>
      </p:sp>
      <p:sp>
        <p:nvSpPr>
          <p:cNvPr id="26" name="Oval 25"/>
          <p:cNvSpPr/>
          <p:nvPr/>
        </p:nvSpPr>
        <p:spPr>
          <a:xfrm>
            <a:off x="2124387" y="2084423"/>
            <a:ext cx="1138137" cy="109334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27" name="Oval 26"/>
          <p:cNvSpPr/>
          <p:nvPr/>
        </p:nvSpPr>
        <p:spPr>
          <a:xfrm>
            <a:off x="1347752" y="3551284"/>
            <a:ext cx="1138137" cy="109334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28" name="Oval 27"/>
          <p:cNvSpPr/>
          <p:nvPr/>
        </p:nvSpPr>
        <p:spPr>
          <a:xfrm>
            <a:off x="2870529" y="3544747"/>
            <a:ext cx="1138137" cy="109334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29" name="Straight Connector 28"/>
          <p:cNvCxnSpPr>
            <a:stCxn id="26" idx="3"/>
            <a:endCxn id="27" idx="0"/>
          </p:cNvCxnSpPr>
          <p:nvPr/>
        </p:nvCxnSpPr>
        <p:spPr>
          <a:xfrm flipH="1">
            <a:off x="1922849" y="3017647"/>
            <a:ext cx="368215" cy="5336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6" idx="5"/>
            <a:endCxn id="28" idx="0"/>
          </p:cNvCxnSpPr>
          <p:nvPr/>
        </p:nvCxnSpPr>
        <p:spPr>
          <a:xfrm>
            <a:off x="3095848" y="3017647"/>
            <a:ext cx="343750" cy="527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47752" y="3642704"/>
                <a:ext cx="1138137" cy="89742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Bariol Regular" panose="02000506040000020003" pitchFamily="2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752" y="3642704"/>
                <a:ext cx="1138137" cy="8974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/>
          <p:cNvSpPr/>
          <p:nvPr/>
        </p:nvSpPr>
        <p:spPr>
          <a:xfrm>
            <a:off x="583708" y="5008502"/>
            <a:ext cx="1138137" cy="109334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34" name="Oval 33"/>
          <p:cNvSpPr/>
          <p:nvPr/>
        </p:nvSpPr>
        <p:spPr>
          <a:xfrm>
            <a:off x="2106485" y="5001965"/>
            <a:ext cx="1138137" cy="109334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35" name="Straight Connector 34"/>
          <p:cNvCxnSpPr>
            <a:endCxn id="33" idx="0"/>
          </p:cNvCxnSpPr>
          <p:nvPr/>
        </p:nvCxnSpPr>
        <p:spPr>
          <a:xfrm flipH="1">
            <a:off x="1158805" y="4474865"/>
            <a:ext cx="368215" cy="5336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4" idx="0"/>
          </p:cNvCxnSpPr>
          <p:nvPr/>
        </p:nvCxnSpPr>
        <p:spPr>
          <a:xfrm>
            <a:off x="2331804" y="4474865"/>
            <a:ext cx="343750" cy="527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 rot="16200000">
            <a:off x="4712747" y="2162230"/>
            <a:ext cx="4680429" cy="3529713"/>
            <a:chOff x="5541468" y="194213"/>
            <a:chExt cx="7217435" cy="5665986"/>
          </a:xfrm>
        </p:grpSpPr>
        <p:sp>
          <p:nvSpPr>
            <p:cNvPr id="39" name="Oval 38"/>
            <p:cNvSpPr/>
            <p:nvPr/>
          </p:nvSpPr>
          <p:spPr>
            <a:xfrm>
              <a:off x="8093002" y="245660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  <p:sp>
          <p:nvSpPr>
            <p:cNvPr id="40" name="Oval 39"/>
            <p:cNvSpPr/>
            <p:nvPr/>
          </p:nvSpPr>
          <p:spPr>
            <a:xfrm>
              <a:off x="5541468" y="2927984"/>
              <a:ext cx="2397705" cy="239770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  <p:sp>
          <p:nvSpPr>
            <p:cNvPr id="41" name="Oval 40"/>
            <p:cNvSpPr/>
            <p:nvPr/>
          </p:nvSpPr>
          <p:spPr>
            <a:xfrm>
              <a:off x="10361200" y="2877363"/>
              <a:ext cx="2397703" cy="239770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  <p:cxnSp>
          <p:nvCxnSpPr>
            <p:cNvPr id="42" name="Straight Connector 41"/>
            <p:cNvCxnSpPr>
              <a:stCxn id="39" idx="3"/>
              <a:endCxn id="40" idx="7"/>
            </p:cNvCxnSpPr>
            <p:nvPr/>
          </p:nvCxnSpPr>
          <p:spPr>
            <a:xfrm rot="5400000">
              <a:off x="7522642" y="2357624"/>
              <a:ext cx="986891" cy="8561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9" idx="5"/>
            </p:cNvCxnSpPr>
            <p:nvPr/>
          </p:nvCxnSpPr>
          <p:spPr>
            <a:xfrm rot="5400000" flipV="1">
              <a:off x="10285119" y="2146678"/>
              <a:ext cx="699119" cy="9902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 rot="5400000">
                  <a:off x="8043882" y="1038768"/>
                  <a:ext cx="2495940" cy="80682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.75</m:t>
                        </m:r>
                      </m:oMath>
                    </m:oMathPara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8043882" y="1038768"/>
                  <a:ext cx="2495940" cy="80682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TextBox 44"/>
            <p:cNvSpPr txBox="1"/>
            <p:nvPr/>
          </p:nvSpPr>
          <p:spPr>
            <a:xfrm rot="5400000">
              <a:off x="5032436" y="4208813"/>
              <a:ext cx="2495943" cy="8068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endParaRPr lang="en-GB" sz="2800" dirty="0">
                <a:latin typeface="Bariol Regular" panose="02000506040000020003" pitchFamily="2" charset="0"/>
              </a:endParaRPr>
            </a:p>
          </p:txBody>
        </p:sp>
      </p:grpSp>
      <p:sp>
        <p:nvSpPr>
          <p:cNvPr id="46" name="Oval 45"/>
          <p:cNvSpPr/>
          <p:nvPr/>
        </p:nvSpPr>
        <p:spPr>
          <a:xfrm rot="16200000">
            <a:off x="7582397" y="3143049"/>
            <a:ext cx="1554886" cy="149368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6813840" y="3913163"/>
            <a:ext cx="780974" cy="66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63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289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2.25 = 2 ones, 2 tenths and 5 hundredths.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you write the following numbers in at least three different ways?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28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23.7           </a:t>
            </a: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2.37           9.08           0.98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691945" y="3491492"/>
            <a:ext cx="984923" cy="535348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02034" y="3491492"/>
            <a:ext cx="984923" cy="535348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96989" y="3491492"/>
            <a:ext cx="984923" cy="535348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77702" y="3491492"/>
            <a:ext cx="984923" cy="535348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6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Amir says, 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 smtClean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two examples of converting fractions to decimals to prove this does not always work.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ular Callout 3"/>
              <p:cNvSpPr/>
              <p:nvPr/>
            </p:nvSpPr>
            <p:spPr>
              <a:xfrm>
                <a:off x="3702925" y="1097280"/>
                <a:ext cx="4853246" cy="2521131"/>
              </a:xfrm>
              <a:prstGeom prst="wedgeRoundRectCallout">
                <a:avLst>
                  <a:gd name="adj1" fmla="val -64390"/>
                  <a:gd name="adj2" fmla="val 26488"/>
                  <a:gd name="adj3" fmla="val 1666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To convert a fraction to a decimal, take the numerator and put it after the decimal point</a:t>
                </a:r>
                <a:r>
                  <a:rPr lang="en-GB" sz="28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.</a:t>
                </a:r>
              </a:p>
              <a:p>
                <a:pPr algn="ctr"/>
                <a:r>
                  <a:rPr lang="en-GB" sz="28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E.g.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 0.21</a:t>
                </a:r>
              </a:p>
            </p:txBody>
          </p:sp>
        </mc:Choice>
        <mc:Fallback xmlns="">
          <p:sp>
            <p:nvSpPr>
              <p:cNvPr id="4" name="Rounded Rectangular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2925" y="1097280"/>
                <a:ext cx="4853246" cy="2521131"/>
              </a:xfrm>
              <a:prstGeom prst="wedgeRoundRectCallout">
                <a:avLst>
                  <a:gd name="adj1" fmla="val -64390"/>
                  <a:gd name="adj2" fmla="val 26488"/>
                  <a:gd name="adj3" fmla="val 16667"/>
                </a:avLst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01421" y="2063932"/>
            <a:ext cx="1692842" cy="123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9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822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digits 3, 4 and 5 to complete the decimal number.</a:t>
            </a: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all the possible numbers you can make.</a:t>
            </a:r>
          </a:p>
          <a:p>
            <a:pPr>
              <a:lnSpc>
                <a:spcPct val="107000"/>
              </a:lnSpc>
            </a:pPr>
            <a:endParaRPr lang="en-GB" sz="20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these decimals as mixed numbers. </a:t>
            </a:r>
          </a:p>
          <a:p>
            <a:pPr>
              <a:lnSpc>
                <a:spcPct val="107000"/>
              </a:lnSpc>
            </a:pPr>
            <a:endParaRPr lang="en-GB" sz="20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three of the numbers and write them in words.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53886" y="2037908"/>
            <a:ext cx="955055" cy="1335684"/>
          </a:xfrm>
          <a:prstGeom prst="roundRect">
            <a:avLst/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75788" y="2037909"/>
            <a:ext cx="955055" cy="1335684"/>
          </a:xfrm>
          <a:prstGeom prst="roundRect">
            <a:avLst/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0</a:t>
            </a:r>
            <a:endParaRPr lang="en-GB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40180" y="2037908"/>
            <a:ext cx="955055" cy="1335684"/>
          </a:xfrm>
          <a:prstGeom prst="roundRect">
            <a:avLst/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462695" y="2037908"/>
            <a:ext cx="955055" cy="1335684"/>
          </a:xfrm>
          <a:prstGeom prst="roundRect">
            <a:avLst/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57984" y="2138628"/>
            <a:ext cx="955055" cy="1355511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tx1"/>
                </a:solidFill>
                <a:latin typeface="Gill Sans MT" panose="020B0502020104020203" pitchFamily="34" charset="0"/>
              </a:rPr>
              <a:t>.</a:t>
            </a:r>
            <a:endParaRPr lang="en-GB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094874" y="1533755"/>
            <a:ext cx="720970" cy="1008306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3</a:t>
            </a:r>
            <a:endParaRPr lang="en-GB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094874" y="2639711"/>
            <a:ext cx="720970" cy="1008306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4</a:t>
            </a:r>
            <a:endParaRPr lang="en-GB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094874" y="3745667"/>
            <a:ext cx="720970" cy="1008306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5</a:t>
            </a:r>
            <a:endParaRPr lang="en-GB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27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33C0BC-C241-46AF-963C-CBDED36083B0}">
  <ds:schemaRefs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4114</TotalTime>
  <Words>918</Words>
  <Application>Microsoft Office PowerPoint</Application>
  <PresentationFormat>A4 Paper (210x297 mm)</PresentationFormat>
  <Paragraphs>376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Bariol</vt:lpstr>
      <vt:lpstr>Bariol Regular</vt:lpstr>
      <vt:lpstr>Calibri</vt:lpstr>
      <vt:lpstr>Calibri Light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Julia Morris</cp:lastModifiedBy>
  <cp:revision>72</cp:revision>
  <dcterms:created xsi:type="dcterms:W3CDTF">2019-02-04T08:17:32Z</dcterms:created>
  <dcterms:modified xsi:type="dcterms:W3CDTF">2021-03-16T11:07:10Z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