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2"/>
  </p:notesMasterIdLst>
  <p:handoutMasterIdLst>
    <p:handoutMasterId r:id="rId13"/>
  </p:handoutMasterIdLst>
  <p:sldIdLst>
    <p:sldId id="258" r:id="rId2"/>
    <p:sldId id="263" r:id="rId3"/>
    <p:sldId id="264" r:id="rId4"/>
    <p:sldId id="278" r:id="rId5"/>
    <p:sldId id="279" r:id="rId6"/>
    <p:sldId id="280" r:id="rId7"/>
    <p:sldId id="281" r:id="rId8"/>
    <p:sldId id="282" r:id="rId9"/>
    <p:sldId id="277" r:id="rId10"/>
    <p:sldId id="267" r:id="rId11"/>
  </p:sldIdLst>
  <p:sldSz cx="9144000" cy="6858000" type="screen4x3"/>
  <p:notesSz cx="6858000" cy="9144000"/>
  <p:embeddedFontLst>
    <p:embeddedFont>
      <p:font typeface="Sassoon Infant Rg" panose="02000503030000020003" charset="0"/>
      <p:regular r:id="rId14"/>
      <p:bold r:id="rId15"/>
    </p:embeddedFont>
    <p:embeddedFont>
      <p:font typeface="Calibri" panose="020F0502020204030204" pitchFamily="34" charset="0"/>
      <p:regular r:id="rId16"/>
      <p:bold r:id="rId17"/>
      <p:italic r:id="rId18"/>
      <p:boldItalic r:id="rId19"/>
    </p:embeddedFont>
    <p:embeddedFont>
      <p:font typeface="Twinkl" panose="020B0604020202020204" charset="0"/>
      <p:regular r:id="rId20"/>
      <p:bold r:id="rId21"/>
    </p:embeddedFont>
    <p:embeddedFont>
      <p:font typeface="Kalam" panose="020B0604020202020204" charset="0"/>
      <p:regular r:id="rId22"/>
    </p:embeddedFont>
    <p:embeddedFont>
      <p:font typeface="SimSun" panose="02010600030101010101" pitchFamily="2" charset="-122"/>
      <p:regular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63"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E15"/>
    <a:srgbClr val="08743A"/>
    <a:srgbClr val="005722"/>
    <a:srgbClr val="6C9D6E"/>
    <a:srgbClr val="32B3A2"/>
    <a:srgbClr val="18A0DB"/>
    <a:srgbClr val="DE1E5A"/>
    <a:srgbClr val="BC0105"/>
    <a:srgbClr val="4DB1E3"/>
    <a:srgbClr val="80C1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showGuides="1">
      <p:cViewPr varScale="1">
        <p:scale>
          <a:sx n="71" d="100"/>
          <a:sy n="71" d="100"/>
        </p:scale>
        <p:origin x="2252" y="40"/>
      </p:cViewPr>
      <p:guideLst>
        <p:guide orient="horz" pos="2160"/>
        <p:guide pos="2880"/>
        <p:guide pos="363"/>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68" d="100"/>
          <a:sy n="68" d="100"/>
        </p:scale>
        <p:origin x="1290" y="4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18" Type="http://schemas.openxmlformats.org/officeDocument/2006/relationships/font" Target="fonts/font5.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4.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24/01/2021</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24/01/2021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hyperlink" Target="https://www.twinkl.co.uk/resources/planit-science-primary-teaching-resources/planit-science-primary-teaching-resources-y5/planit-science-primary-teaching-resources-y5-scientists-and-inventors" TargetMode="Externa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hyperlink" Target="https://www.twinkl.co.uk/resources/planit-science-primary-teaching-resources/planit-science-primary-teaching-resources-y5/planit-science-primary-teaching-resources-y5-scientists-and-inventors"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4" name="Rectangle 3">
            <a:hlinkClick r:id="rId4"/>
          </p:cNvPr>
          <p:cNvSpPr/>
          <p:nvPr userDrawn="1"/>
        </p:nvSpPr>
        <p:spPr>
          <a:xfrm>
            <a:off x="4137660" y="5561814"/>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7" name="Rounded Rectangle 6"/>
          <p:cNvSpPr/>
          <p:nvPr userDrawn="1"/>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Rounded Rectangle 7"/>
          <p:cNvSpPr/>
          <p:nvPr userDrawn="1"/>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9" name="Title 1"/>
          <p:cNvSpPr txBox="1">
            <a:spLocks/>
          </p:cNvSpPr>
          <p:nvPr userDrawn="1"/>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b="1" dirty="0">
                <a:latin typeface="+mj-lt"/>
              </a:rPr>
              <a:t>Success Criteria</a:t>
            </a:r>
          </a:p>
        </p:txBody>
      </p:sp>
      <p:sp>
        <p:nvSpPr>
          <p:cNvPr id="10" name="Title 1"/>
          <p:cNvSpPr txBox="1">
            <a:spLocks/>
          </p:cNvSpPr>
          <p:nvPr userDrawn="1"/>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b="1" dirty="0">
                <a:latin typeface="+mj-lt"/>
              </a:rPr>
              <a:t>Aim</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atin typeface="Twinkl" pitchFamily="50" charset="0"/>
              </a:defRPr>
            </a:lvl1pPr>
            <a:lvl2pPr>
              <a:defRPr/>
            </a:lvl2pPr>
          </a:lstStyle>
          <a:p>
            <a:pPr lvl="0"/>
            <a:r>
              <a:rPr lang="en-US" smtClean="0"/>
              <a:t>Click to edit Master text styles</a:t>
            </a:r>
          </a:p>
          <a:p>
            <a:pPr lvl="1"/>
            <a:r>
              <a:rPr lang="en-US" smtClean="0"/>
              <a:t>Second level</a:t>
            </a:r>
          </a:p>
          <a:p>
            <a:pPr lvl="2"/>
            <a:r>
              <a:rPr lang="en-US" smtClean="0"/>
              <a:t>Third level</a:t>
            </a:r>
          </a:p>
        </p:txBody>
      </p:sp>
      <p:sp>
        <p:nvSpPr>
          <p:cNvPr id="12" name="Content Placeholder 15"/>
          <p:cNvSpPr txBox="1">
            <a:spLocks/>
          </p:cNvSpPr>
          <p:nvPr userDrawn="1"/>
        </p:nvSpPr>
        <p:spPr>
          <a:xfrm>
            <a:off x="628650" y="3466803"/>
            <a:ext cx="7886700" cy="1409700"/>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dirty="0">
                <a:latin typeface="Twinkl" pitchFamily="50" charset="0"/>
              </a:rPr>
              <a:t>Sub statement</a:t>
            </a:r>
          </a:p>
        </p:txBody>
      </p:sp>
    </p:spTree>
    <p:extLst>
      <p:ext uri="{BB962C8B-B14F-4D97-AF65-F5344CB8AC3E}">
        <p14:creationId xmlns:p14="http://schemas.microsoft.com/office/powerpoint/2010/main" val="22575232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Rounded Rectangle 1"/>
          <p:cNvSpPr/>
          <p:nvPr userDrawn="1"/>
        </p:nvSpPr>
        <p:spPr bwMode="auto">
          <a:xfrm>
            <a:off x="457199"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2" charset="0"/>
              </a:rPr>
              <a:t> </a:t>
            </a:r>
          </a:p>
        </p:txBody>
      </p:sp>
    </p:spTree>
    <p:extLst>
      <p:ext uri="{BB962C8B-B14F-4D97-AF65-F5344CB8AC3E}">
        <p14:creationId xmlns:p14="http://schemas.microsoft.com/office/powerpoint/2010/main" val="28717595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5" name="Rectangle 4">
            <a:hlinkClick r:id="rId4"/>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3" r:id="rId3"/>
    <p:sldLayoutId id="2147483669"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4.xml"/><Relationship Id="rId6" Type="http://schemas.openxmlformats.org/officeDocument/2006/relationships/image" Target="../media/image8.png"/><Relationship Id="rId11" Type="http://schemas.openxmlformats.org/officeDocument/2006/relationships/image" Target="../media/image15.png"/><Relationship Id="rId5" Type="http://schemas.openxmlformats.org/officeDocument/2006/relationships/image" Target="../media/image7.png"/><Relationship Id="rId10" Type="http://schemas.openxmlformats.org/officeDocument/2006/relationships/image" Target="../media/image14.png"/><Relationship Id="rId4" Type="http://schemas.openxmlformats.org/officeDocument/2006/relationships/image" Target="../media/image6.png"/><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8.png"/><Relationship Id="rId4" Type="http://schemas.openxmlformats.org/officeDocument/2006/relationships/image" Target="../media/image7.pn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4.xml"/><Relationship Id="rId6" Type="http://schemas.openxmlformats.org/officeDocument/2006/relationships/image" Target="../media/image8.png"/><Relationship Id="rId11" Type="http://schemas.openxmlformats.org/officeDocument/2006/relationships/image" Target="../media/image20.png"/><Relationship Id="rId5" Type="http://schemas.openxmlformats.org/officeDocument/2006/relationships/image" Target="../media/image7.png"/><Relationship Id="rId10" Type="http://schemas.openxmlformats.org/officeDocument/2006/relationships/image" Target="../media/image17.png"/><Relationship Id="rId4" Type="http://schemas.openxmlformats.org/officeDocument/2006/relationships/image" Target="../media/image6.png"/><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3.png"/><Relationship Id="rId7" Type="http://schemas.openxmlformats.org/officeDocument/2006/relationships/image" Target="../media/image7.png"/><Relationship Id="rId12"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4.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17.png"/><Relationship Id="rId9"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29.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28.png"/><Relationship Id="rId2" Type="http://schemas.openxmlformats.org/officeDocument/2006/relationships/image" Target="../media/image5.png"/><Relationship Id="rId16" Type="http://schemas.openxmlformats.org/officeDocument/2006/relationships/image" Target="../media/image32.png"/><Relationship Id="rId1" Type="http://schemas.openxmlformats.org/officeDocument/2006/relationships/slideLayout" Target="../slideLayouts/slideLayout4.xml"/><Relationship Id="rId6" Type="http://schemas.openxmlformats.org/officeDocument/2006/relationships/image" Target="../media/image9.png"/><Relationship Id="rId11" Type="http://schemas.openxmlformats.org/officeDocument/2006/relationships/image" Target="../media/image27.png"/><Relationship Id="rId5" Type="http://schemas.openxmlformats.org/officeDocument/2006/relationships/image" Target="../media/image8.png"/><Relationship Id="rId15" Type="http://schemas.openxmlformats.org/officeDocument/2006/relationships/image" Target="../media/image31.png"/><Relationship Id="rId10" Type="http://schemas.openxmlformats.org/officeDocument/2006/relationships/image" Target="../media/image26.png"/><Relationship Id="rId4" Type="http://schemas.openxmlformats.org/officeDocument/2006/relationships/image" Target="../media/image7.png"/><Relationship Id="rId9" Type="http://schemas.openxmlformats.org/officeDocument/2006/relationships/image" Target="../media/image25.png"/><Relationship Id="rId14" Type="http://schemas.openxmlformats.org/officeDocument/2006/relationships/image" Target="../media/image30.png"/></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24" name="Rounded Rectangle 23"/>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1" name="Title 1"/>
          <p:cNvSpPr txBox="1">
            <a:spLocks/>
          </p:cNvSpPr>
          <p:nvPr/>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200" dirty="0">
                <a:latin typeface="+mn-lt"/>
              </a:rPr>
              <a:t>Success</a:t>
            </a:r>
            <a:r>
              <a:rPr lang="en-US" sz="3600" dirty="0">
                <a:latin typeface="+mn-lt"/>
              </a:rPr>
              <a:t> </a:t>
            </a:r>
            <a:r>
              <a:rPr lang="en-US" sz="3200" dirty="0">
                <a:latin typeface="+mn-lt"/>
              </a:rPr>
              <a:t>Criteria</a:t>
            </a:r>
            <a:endParaRPr lang="en-US" sz="3600" dirty="0">
              <a:latin typeface="+mn-lt"/>
            </a:endParaRP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200" dirty="0">
                <a:latin typeface="+mn-lt"/>
              </a:rPr>
              <a:t>Aim</a:t>
            </a:r>
            <a:endParaRPr lang="en-US" sz="3600" dirty="0">
              <a:latin typeface="+mn-lt"/>
            </a:endParaRPr>
          </a:p>
        </p:txBody>
      </p:sp>
      <p:sp>
        <p:nvSpPr>
          <p:cNvPr id="16" name="Content Placeholder 15"/>
          <p:cNvSpPr>
            <a:spLocks noGrp="1"/>
          </p:cNvSpPr>
          <p:nvPr>
            <p:ph idx="1"/>
          </p:nvPr>
        </p:nvSpPr>
        <p:spPr/>
        <p:txBody>
          <a:bodyPr>
            <a:normAutofit/>
          </a:bodyPr>
          <a:lstStyle/>
          <a:p>
            <a:r>
              <a:rPr lang="en-US" altLang="zh-CN" dirty="0">
                <a:solidFill>
                  <a:schemeClr val="tx1"/>
                </a:solidFill>
                <a:latin typeface="+mj-lt"/>
                <a:ea typeface="SimSun" panose="02010600030101010101" pitchFamily="2" charset="-122"/>
              </a:rPr>
              <a:t>To describe how evidence is used to solve crimes.</a:t>
            </a:r>
          </a:p>
          <a:p>
            <a:r>
              <a:rPr lang="en-US" altLang="zh-CN" dirty="0">
                <a:solidFill>
                  <a:schemeClr val="tx1"/>
                </a:solidFill>
                <a:latin typeface="+mj-lt"/>
                <a:ea typeface="SimSun" panose="02010600030101010101" pitchFamily="2" charset="-122"/>
              </a:rPr>
              <a:t>To use chromatography to separate mixtures</a:t>
            </a:r>
            <a:r>
              <a:rPr lang="en-US" altLang="zh-CN" dirty="0" smtClean="0">
                <a:solidFill>
                  <a:schemeClr val="tx1"/>
                </a:solidFill>
                <a:latin typeface="+mj-lt"/>
                <a:ea typeface="SimSun" panose="02010600030101010101" pitchFamily="2" charset="-122"/>
              </a:rPr>
              <a:t>.</a:t>
            </a:r>
            <a:endParaRPr lang="en-US" altLang="zh-CN" dirty="0">
              <a:solidFill>
                <a:schemeClr val="tx1"/>
              </a:solidFill>
              <a:latin typeface="+mj-lt"/>
              <a:ea typeface="SimSun" panose="02010600030101010101" pitchFamily="2" charset="-122"/>
            </a:endParaRPr>
          </a:p>
        </p:txBody>
      </p:sp>
      <p:sp>
        <p:nvSpPr>
          <p:cNvPr id="20" name="Content Placeholder 15"/>
          <p:cNvSpPr txBox="1">
            <a:spLocks/>
          </p:cNvSpPr>
          <p:nvPr/>
        </p:nvSpPr>
        <p:spPr>
          <a:xfrm>
            <a:off x="628650" y="3466803"/>
            <a:ext cx="7886700" cy="1409700"/>
          </a:xfrm>
          <a:prstGeom prst="rect">
            <a:avLst/>
          </a:prstGeom>
          <a:noFill/>
          <a:ln w="25400">
            <a:noFill/>
          </a:ln>
        </p:spPr>
        <p:txBody>
          <a:bodyPr vert="horz" lIns="180000" tIns="252000" rIns="252000" bIns="18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solidFill>
                  <a:schemeClr val="tx1"/>
                </a:solidFill>
                <a:latin typeface="+mj-lt"/>
                <a:ea typeface="SimSun" panose="02010600030101010101" pitchFamily="2" charset="-122"/>
              </a:rPr>
              <a:t>I can identify different types of evidence.</a:t>
            </a:r>
          </a:p>
          <a:p>
            <a:r>
              <a:rPr lang="en-US" altLang="zh-CN" dirty="0">
                <a:solidFill>
                  <a:schemeClr val="tx1"/>
                </a:solidFill>
                <a:latin typeface="+mj-lt"/>
                <a:ea typeface="SimSun" panose="02010600030101010101" pitchFamily="2" charset="-122"/>
              </a:rPr>
              <a:t>I can explain how evidence is used to support or refute ideas.</a:t>
            </a:r>
          </a:p>
          <a:p>
            <a:endParaRPr lang="en-US" altLang="zh-CN" dirty="0">
              <a:solidFill>
                <a:schemeClr val="tx1"/>
              </a:solidFill>
              <a:latin typeface="+mj-lt"/>
              <a:ea typeface="SimSun" panose="02010600030101010101" pitchFamily="2" charset="-122"/>
            </a:endParaRPr>
          </a:p>
          <a:p>
            <a:r>
              <a:rPr lang="en-US" altLang="zh-CN" dirty="0">
                <a:solidFill>
                  <a:schemeClr val="tx1"/>
                </a:solidFill>
                <a:latin typeface="+mj-lt"/>
                <a:ea typeface="SimSun" panose="02010600030101010101" pitchFamily="2" charset="-122"/>
              </a:rPr>
              <a:t>I can explain how chromatography separates mixtures.</a:t>
            </a:r>
          </a:p>
          <a:p>
            <a:r>
              <a:rPr lang="en-US" altLang="zh-CN" dirty="0">
                <a:solidFill>
                  <a:schemeClr val="tx1"/>
                </a:solidFill>
                <a:latin typeface="+mj-lt"/>
                <a:ea typeface="SimSun" panose="02010600030101010101" pitchFamily="2" charset="-122"/>
              </a:rPr>
              <a:t>I can identify a mixture by separating it and observing its components.</a:t>
            </a:r>
          </a:p>
        </p:txBody>
      </p:sp>
    </p:spTree>
    <p:extLst>
      <p:ext uri="{BB962C8B-B14F-4D97-AF65-F5344CB8AC3E}">
        <p14:creationId xmlns:p14="http://schemas.microsoft.com/office/powerpoint/2010/main" val="447285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55651" y="2170385"/>
            <a:ext cx="7632700" cy="1202994"/>
          </a:xfrm>
          <a:prstGeom prst="rect">
            <a:avLst/>
          </a:prstGeom>
          <a:solidFill>
            <a:srgbClr val="08743A"/>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pPr algn="ctr"/>
            <a:r>
              <a:rPr lang="en-GB" altLang="en-US" sz="1600" dirty="0">
                <a:latin typeface="+mj-lt"/>
              </a:rPr>
              <a:t>CSI technicians are very important members of criminal investigations. They search for and analyse evidence left at crime scenes. They carry out scientific tests on the evidence they find, and use their results to either link a suspect </a:t>
            </a:r>
            <a:r>
              <a:rPr lang="en-GB" altLang="en-US" sz="1600" dirty="0" smtClean="0">
                <a:latin typeface="+mj-lt"/>
              </a:rPr>
              <a:t/>
            </a:r>
            <a:br>
              <a:rPr lang="en-GB" altLang="en-US" sz="1600" dirty="0" smtClean="0">
                <a:latin typeface="+mj-lt"/>
              </a:rPr>
            </a:br>
            <a:r>
              <a:rPr lang="en-GB" altLang="en-US" sz="1600" dirty="0" smtClean="0">
                <a:latin typeface="+mj-lt"/>
              </a:rPr>
              <a:t>to a </a:t>
            </a:r>
            <a:r>
              <a:rPr lang="en-GB" altLang="en-US" sz="1600" dirty="0">
                <a:latin typeface="+mj-lt"/>
              </a:rPr>
              <a:t>crime, or to prove that a suspect did not commit a crime</a:t>
            </a:r>
            <a:r>
              <a:rPr lang="en-GB" altLang="en-US" sz="1600" dirty="0" smtClean="0">
                <a:latin typeface="+mj-lt"/>
              </a:rPr>
              <a:t>.</a:t>
            </a:r>
            <a:endParaRPr lang="en-GB" altLang="en-US" sz="1600" dirty="0">
              <a:latin typeface="+mj-lt"/>
            </a:endParaRPr>
          </a:p>
        </p:txBody>
      </p:sp>
      <p:sp>
        <p:nvSpPr>
          <p:cNvPr id="8" name="Rectangle 7"/>
          <p:cNvSpPr/>
          <p:nvPr/>
        </p:nvSpPr>
        <p:spPr>
          <a:xfrm>
            <a:off x="755650" y="1513946"/>
            <a:ext cx="7632700" cy="492443"/>
          </a:xfrm>
          <a:prstGeom prst="rect">
            <a:avLst/>
          </a:prstGeom>
        </p:spPr>
        <p:txBody>
          <a:bodyPr wrap="square" lIns="0" tIns="0" rIns="0" bIns="0">
            <a:spAutoFit/>
          </a:bodyPr>
          <a:lstStyle/>
          <a:p>
            <a:pPr algn="ctr"/>
            <a:r>
              <a:rPr lang="en-GB" altLang="en-US" sz="1600" dirty="0">
                <a:latin typeface="+mj-lt"/>
              </a:rPr>
              <a:t>CSI stands for crime scene investigation. </a:t>
            </a:r>
            <a:r>
              <a:rPr lang="en-GB" altLang="en-US" sz="1600" dirty="0" smtClean="0">
                <a:latin typeface="+mj-lt"/>
              </a:rPr>
              <a:t/>
            </a:r>
            <a:br>
              <a:rPr lang="en-GB" altLang="en-US" sz="1600" dirty="0" smtClean="0">
                <a:latin typeface="+mj-lt"/>
              </a:rPr>
            </a:br>
            <a:r>
              <a:rPr lang="en-GB" altLang="en-US" sz="1600" dirty="0" smtClean="0">
                <a:latin typeface="+mj-lt"/>
              </a:rPr>
              <a:t>CSI </a:t>
            </a:r>
            <a:r>
              <a:rPr lang="en-GB" altLang="en-US" sz="1600" dirty="0">
                <a:latin typeface="+mj-lt"/>
              </a:rPr>
              <a:t>technicians are sometimes also called forensic scientists</a:t>
            </a:r>
            <a:r>
              <a:rPr lang="en-GB" altLang="en-US" sz="1600" dirty="0" smtClean="0">
                <a:latin typeface="+mj-lt"/>
              </a:rPr>
              <a:t>.</a:t>
            </a:r>
            <a:endParaRPr lang="en-GB" altLang="en-US" sz="1600" dirty="0">
              <a:latin typeface="+mj-lt"/>
            </a:endParaRPr>
          </a:p>
        </p:txBody>
      </p:sp>
      <p:sp>
        <p:nvSpPr>
          <p:cNvPr id="12" name="Rectangle 11"/>
          <p:cNvSpPr/>
          <p:nvPr/>
        </p:nvSpPr>
        <p:spPr>
          <a:xfrm>
            <a:off x="755650" y="765175"/>
            <a:ext cx="7632699" cy="584775"/>
          </a:xfrm>
          <a:prstGeom prst="rect">
            <a:avLst/>
          </a:prstGeom>
        </p:spPr>
        <p:txBody>
          <a:bodyPr wrap="square">
            <a:spAutoFit/>
          </a:bodyPr>
          <a:lstStyle/>
          <a:p>
            <a:pPr algn="ctr"/>
            <a:r>
              <a:rPr lang="en-GB" altLang="en-US" sz="3200" b="1" dirty="0">
                <a:latin typeface="+mj-lt"/>
              </a:rPr>
              <a:t>What Is a CSI Technician?</a:t>
            </a:r>
            <a:endParaRPr lang="en-GB" sz="3200" b="1" dirty="0">
              <a:latin typeface="+mj-lt"/>
            </a:endParaRP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hidden="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11867" y="3290660"/>
            <a:ext cx="5528733" cy="3477673"/>
          </a:xfrm>
          <a:prstGeom prst="rect">
            <a:avLst/>
          </a:prstGeom>
        </p:spPr>
      </p:pic>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263" y="1771650"/>
            <a:ext cx="3651624" cy="4888806"/>
          </a:xfrm>
          <a:prstGeom prst="rect">
            <a:avLst/>
          </a:prstGeom>
        </p:spPr>
      </p:pic>
      <p:sp>
        <p:nvSpPr>
          <p:cNvPr id="7" name="Rectangle 6"/>
          <p:cNvSpPr/>
          <p:nvPr/>
        </p:nvSpPr>
        <p:spPr>
          <a:xfrm>
            <a:off x="408516" y="2170385"/>
            <a:ext cx="3855140" cy="1202994"/>
          </a:xfrm>
          <a:prstGeom prst="rect">
            <a:avLst/>
          </a:prstGeom>
          <a:solidFill>
            <a:srgbClr val="08743A"/>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altLang="en-US" sz="1600" dirty="0">
                <a:latin typeface="+mj-lt"/>
              </a:rPr>
              <a:t>There are 4 CSI </a:t>
            </a:r>
            <a:r>
              <a:rPr lang="en-GB" altLang="en-US" sz="1600" dirty="0" smtClean="0">
                <a:latin typeface="+mj-lt"/>
              </a:rPr>
              <a:t>‘work station’ information sheets. Read the sheets to </a:t>
            </a:r>
            <a:r>
              <a:rPr lang="en-GB" altLang="en-US" sz="1600" dirty="0">
                <a:latin typeface="+mj-lt"/>
              </a:rPr>
              <a:t>find out about the different sorts of work CSI technicians do</a:t>
            </a:r>
            <a:r>
              <a:rPr lang="en-GB" altLang="en-US" sz="1600" dirty="0" smtClean="0">
                <a:latin typeface="+mj-lt"/>
              </a:rPr>
              <a:t>.</a:t>
            </a:r>
            <a:endParaRPr lang="en-GB" altLang="en-US" sz="1600" dirty="0">
              <a:latin typeface="+mj-lt"/>
            </a:endParaRPr>
          </a:p>
        </p:txBody>
      </p:sp>
      <p:sp>
        <p:nvSpPr>
          <p:cNvPr id="8" name="Rectangle 7"/>
          <p:cNvSpPr/>
          <p:nvPr/>
        </p:nvSpPr>
        <p:spPr>
          <a:xfrm>
            <a:off x="755650" y="1513946"/>
            <a:ext cx="7632700" cy="492443"/>
          </a:xfrm>
          <a:prstGeom prst="rect">
            <a:avLst/>
          </a:prstGeom>
        </p:spPr>
        <p:txBody>
          <a:bodyPr wrap="square" lIns="0" tIns="0" rIns="0" bIns="0">
            <a:spAutoFit/>
          </a:bodyPr>
          <a:lstStyle/>
          <a:p>
            <a:pPr algn="ctr"/>
            <a:r>
              <a:rPr lang="en-GB" altLang="en-US" sz="1600" dirty="0">
                <a:latin typeface="+mj-lt"/>
              </a:rPr>
              <a:t>CSI technicians use skills from all areas of science, </a:t>
            </a:r>
            <a:r>
              <a:rPr lang="en-GB" altLang="en-US" sz="1600" dirty="0" smtClean="0">
                <a:latin typeface="+mj-lt"/>
              </a:rPr>
              <a:t>including </a:t>
            </a:r>
            <a:br>
              <a:rPr lang="en-GB" altLang="en-US" sz="1600" dirty="0" smtClean="0">
                <a:latin typeface="+mj-lt"/>
              </a:rPr>
            </a:br>
            <a:r>
              <a:rPr lang="en-GB" altLang="en-US" sz="1600" dirty="0" smtClean="0">
                <a:latin typeface="+mj-lt"/>
              </a:rPr>
              <a:t>chemistry</a:t>
            </a:r>
            <a:r>
              <a:rPr lang="en-GB" altLang="en-US" sz="1600" dirty="0">
                <a:latin typeface="+mj-lt"/>
              </a:rPr>
              <a:t>, biology, physics and geology</a:t>
            </a:r>
            <a:r>
              <a:rPr lang="en-GB" altLang="en-US" sz="1600" dirty="0" smtClean="0">
                <a:latin typeface="+mj-lt"/>
              </a:rPr>
              <a:t>.</a:t>
            </a:r>
            <a:endParaRPr lang="en-GB" altLang="en-US" sz="1600" dirty="0">
              <a:latin typeface="+mj-lt"/>
            </a:endParaRPr>
          </a:p>
        </p:txBody>
      </p:sp>
      <p:sp>
        <p:nvSpPr>
          <p:cNvPr id="12" name="Rectangle 11"/>
          <p:cNvSpPr/>
          <p:nvPr/>
        </p:nvSpPr>
        <p:spPr>
          <a:xfrm>
            <a:off x="755650" y="765175"/>
            <a:ext cx="7632699" cy="584775"/>
          </a:xfrm>
          <a:prstGeom prst="rect">
            <a:avLst/>
          </a:prstGeom>
        </p:spPr>
        <p:txBody>
          <a:bodyPr wrap="square">
            <a:spAutoFit/>
          </a:bodyPr>
          <a:lstStyle/>
          <a:p>
            <a:pPr algn="ctr"/>
            <a:r>
              <a:rPr lang="en-GB" altLang="en-US" sz="3200" b="1" dirty="0" smtClean="0">
                <a:latin typeface="+mj-lt"/>
              </a:rPr>
              <a:t>CSI Evidence</a:t>
            </a:r>
            <a:endParaRPr lang="en-GB" sz="3200" b="1" dirty="0">
              <a:latin typeface="+mj-lt"/>
            </a:endParaRP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hidden="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sp>
        <p:nvSpPr>
          <p:cNvPr id="16" name="Rectangle 15"/>
          <p:cNvSpPr/>
          <p:nvPr/>
        </p:nvSpPr>
        <p:spPr>
          <a:xfrm>
            <a:off x="408516" y="3643585"/>
            <a:ext cx="3855140" cy="1202994"/>
          </a:xfrm>
          <a:prstGeom prst="rect">
            <a:avLst/>
          </a:prstGeom>
          <a:solidFill>
            <a:srgbClr val="003E15"/>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altLang="en-US" sz="1600" dirty="0">
                <a:latin typeface="+mj-lt"/>
              </a:rPr>
              <a:t>Complete your </a:t>
            </a:r>
            <a:r>
              <a:rPr lang="en-GB" altLang="en-US" sz="1600" b="1" dirty="0">
                <a:solidFill>
                  <a:srgbClr val="00B0F0"/>
                </a:solidFill>
                <a:latin typeface="+mj-lt"/>
              </a:rPr>
              <a:t>CSI Evidence Activity Sheet </a:t>
            </a:r>
            <a:r>
              <a:rPr lang="en-GB" altLang="en-US" sz="1600" dirty="0">
                <a:latin typeface="+mj-lt"/>
              </a:rPr>
              <a:t>to describe the evidence they find, and whether their analysis of this evidence is used to prove or refute ideas</a:t>
            </a:r>
            <a:r>
              <a:rPr lang="en-GB" altLang="en-US" sz="1600" dirty="0" smtClean="0">
                <a:latin typeface="+mj-lt"/>
              </a:rPr>
              <a:t>.</a:t>
            </a:r>
            <a:endParaRPr lang="en-GB" altLang="en-US" sz="1600" dirty="0">
              <a:latin typeface="+mj-lt"/>
            </a:endParaRPr>
          </a:p>
        </p:txBody>
      </p:sp>
      <p:grpSp>
        <p:nvGrpSpPr>
          <p:cNvPr id="2" name="Group 1"/>
          <p:cNvGrpSpPr/>
          <p:nvPr/>
        </p:nvGrpSpPr>
        <p:grpSpPr>
          <a:xfrm>
            <a:off x="9201150" y="2170385"/>
            <a:ext cx="4430380" cy="4848435"/>
            <a:chOff x="4703332" y="2170385"/>
            <a:chExt cx="4430380" cy="4848435"/>
          </a:xfrm>
        </p:grpSpPr>
        <p:pic>
          <p:nvPicPr>
            <p:cNvPr id="3" name="Picture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400000">
              <a:off x="4054264" y="2819453"/>
              <a:ext cx="4464670" cy="3166534"/>
            </a:xfrm>
            <a:prstGeom prst="rect">
              <a:avLst/>
            </a:prstGeom>
          </p:spPr>
        </p:pic>
        <p:pic>
          <p:nvPicPr>
            <p:cNvPr id="5" name="Picture 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720266" y="2195786"/>
              <a:ext cx="3138366" cy="4439269"/>
            </a:xfrm>
            <a:prstGeom prst="rect">
              <a:avLst/>
            </a:prstGeom>
          </p:spPr>
        </p:pic>
        <p:pic>
          <p:nvPicPr>
            <p:cNvPr id="4" name="Picture 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8692112">
              <a:off x="7274241" y="5159350"/>
              <a:ext cx="1420193" cy="2298748"/>
            </a:xfrm>
            <a:prstGeom prst="rect">
              <a:avLst/>
            </a:prstGeom>
          </p:spPr>
        </p:pic>
      </p:grpSp>
      <p:pic>
        <p:nvPicPr>
          <p:cNvPr id="21" name="Group Work"/>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96800" y="612000"/>
            <a:ext cx="864000" cy="864000"/>
          </a:xfrm>
          <a:prstGeom prst="rect">
            <a:avLst/>
          </a:prstGeom>
        </p:spPr>
      </p:pic>
    </p:spTree>
    <p:extLst>
      <p:ext uri="{BB962C8B-B14F-4D97-AF65-F5344CB8AC3E}">
        <p14:creationId xmlns:p14="http://schemas.microsoft.com/office/powerpoint/2010/main" val="3060028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par>
                          <p:cTn id="13" fill="hold">
                            <p:stCondLst>
                              <p:cond delay="500"/>
                            </p:stCondLst>
                            <p:childTnLst>
                              <p:par>
                                <p:cTn id="14" presetID="37" presetClass="path" presetSubtype="0" accel="50000" decel="50000" fill="hold" nodeType="afterEffect">
                                  <p:stCondLst>
                                    <p:cond delay="0"/>
                                  </p:stCondLst>
                                  <p:childTnLst>
                                    <p:animMotion origin="layout" path="M 2.5E-6 2.59259E-6 L -0.13264 0.04004 C -0.16094 0.04907 -0.20243 0.05393 -0.24584 0.05393 C -0.29479 0.05393 -0.3342 0.04907 -0.3625 0.04004 L -0.49427 2.59259E-6 " pathEditMode="relative" rAng="0" ptsTypes="AAAAA">
                                      <p:cBhvr>
                                        <p:cTn id="15" dur="1500" fill="hold"/>
                                        <p:tgtEl>
                                          <p:spTgt spid="2"/>
                                        </p:tgtEl>
                                        <p:attrNameLst>
                                          <p:attrName>ppt_x</p:attrName>
                                          <p:attrName>ppt_y</p:attrName>
                                        </p:attrNameLst>
                                      </p:cBhvr>
                                      <p:rCtr x="-24722" y="26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55650" y="1513946"/>
            <a:ext cx="7632700" cy="492443"/>
          </a:xfrm>
          <a:prstGeom prst="rect">
            <a:avLst/>
          </a:prstGeom>
        </p:spPr>
        <p:txBody>
          <a:bodyPr wrap="square" lIns="0" tIns="0" rIns="0" bIns="0">
            <a:spAutoFit/>
          </a:bodyPr>
          <a:lstStyle/>
          <a:p>
            <a:pPr algn="ctr"/>
            <a:r>
              <a:rPr lang="en-GB" altLang="en-US" sz="1600" dirty="0">
                <a:latin typeface="+mj-lt"/>
              </a:rPr>
              <a:t>Chromatography is a scientific technique used by CSI technicians. </a:t>
            </a:r>
            <a:r>
              <a:rPr lang="en-GB" altLang="en-US" sz="1600" dirty="0" smtClean="0">
                <a:latin typeface="+mj-lt"/>
              </a:rPr>
              <a:t/>
            </a:r>
            <a:br>
              <a:rPr lang="en-GB" altLang="en-US" sz="1600" dirty="0" smtClean="0">
                <a:latin typeface="+mj-lt"/>
              </a:rPr>
            </a:br>
            <a:r>
              <a:rPr lang="en-GB" altLang="en-US" sz="1600" dirty="0" smtClean="0">
                <a:latin typeface="+mj-lt"/>
              </a:rPr>
              <a:t>It </a:t>
            </a:r>
            <a:r>
              <a:rPr lang="en-GB" altLang="en-US" sz="1600" dirty="0">
                <a:latin typeface="+mj-lt"/>
              </a:rPr>
              <a:t>is used to separate the components, or parts, of a mixture</a:t>
            </a:r>
            <a:r>
              <a:rPr lang="en-GB" altLang="en-US" sz="1600" dirty="0" smtClean="0">
                <a:latin typeface="+mj-lt"/>
              </a:rPr>
              <a:t>.</a:t>
            </a:r>
            <a:endParaRPr lang="en-GB" altLang="en-US" sz="1600" dirty="0">
              <a:latin typeface="+mj-lt"/>
            </a:endParaRPr>
          </a:p>
        </p:txBody>
      </p:sp>
      <p:sp>
        <p:nvSpPr>
          <p:cNvPr id="12" name="Rectangle 11"/>
          <p:cNvSpPr/>
          <p:nvPr/>
        </p:nvSpPr>
        <p:spPr>
          <a:xfrm>
            <a:off x="755650" y="765175"/>
            <a:ext cx="7632699" cy="584775"/>
          </a:xfrm>
          <a:prstGeom prst="rect">
            <a:avLst/>
          </a:prstGeom>
        </p:spPr>
        <p:txBody>
          <a:bodyPr wrap="square">
            <a:spAutoFit/>
          </a:bodyPr>
          <a:lstStyle/>
          <a:p>
            <a:pPr algn="ctr"/>
            <a:r>
              <a:rPr lang="en-GB" altLang="en-US" sz="3200" b="1" dirty="0">
                <a:latin typeface="+mj-lt"/>
              </a:rPr>
              <a:t>Chromatography</a:t>
            </a:r>
            <a:endParaRPr lang="en-GB" sz="3200" b="1" dirty="0">
              <a:latin typeface="+mj-lt"/>
            </a:endParaRP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hidden="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36662" y="2170386"/>
            <a:ext cx="6670675" cy="4064224"/>
          </a:xfrm>
          <a:prstGeom prst="rect">
            <a:avLst/>
          </a:prstGeom>
        </p:spPr>
      </p:pic>
      <p:sp>
        <p:nvSpPr>
          <p:cNvPr id="26" name="Rectangle 25"/>
          <p:cNvSpPr/>
          <p:nvPr/>
        </p:nvSpPr>
        <p:spPr>
          <a:xfrm>
            <a:off x="392184" y="4067682"/>
            <a:ext cx="4383478" cy="1449216"/>
          </a:xfrm>
          <a:prstGeom prst="rect">
            <a:avLst/>
          </a:prstGeom>
          <a:solidFill>
            <a:srgbClr val="003E15"/>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altLang="en-US" sz="1600" dirty="0">
                <a:cs typeface="Kalam" panose="02000000000000000000" pitchFamily="2" charset="0"/>
              </a:rPr>
              <a:t>If a CSI technician finds fibres from clothes, they can use chromatography </a:t>
            </a:r>
            <a:r>
              <a:rPr lang="en-GB" altLang="en-US" sz="1600" dirty="0" smtClean="0">
                <a:cs typeface="Kalam" panose="02000000000000000000" pitchFamily="2" charset="0"/>
              </a:rPr>
              <a:t>to </a:t>
            </a:r>
            <a:r>
              <a:rPr lang="en-GB" altLang="en-US" sz="1600" dirty="0">
                <a:cs typeface="Kalam" panose="02000000000000000000" pitchFamily="2" charset="0"/>
              </a:rPr>
              <a:t>separate the dyes used to colour the fibres. They can then see if they can match the special mixture </a:t>
            </a:r>
            <a:r>
              <a:rPr lang="en-GB" altLang="en-US" sz="1600" dirty="0" smtClean="0">
                <a:cs typeface="Kalam" panose="02000000000000000000" pitchFamily="2" charset="0"/>
              </a:rPr>
              <a:t>of </a:t>
            </a:r>
            <a:r>
              <a:rPr lang="en-GB" altLang="en-US" sz="1600" dirty="0">
                <a:cs typeface="Kalam" panose="02000000000000000000" pitchFamily="2" charset="0"/>
              </a:rPr>
              <a:t>dyes to clothes worn by the suspect</a:t>
            </a:r>
            <a:r>
              <a:rPr lang="en-GB" altLang="en-US" sz="1600" dirty="0" smtClean="0">
                <a:cs typeface="Kalam" panose="02000000000000000000" pitchFamily="2" charset="0"/>
              </a:rPr>
              <a:t>.</a:t>
            </a:r>
            <a:endParaRPr lang="en-GB" altLang="en-US" sz="1600" dirty="0">
              <a:cs typeface="Kalam" panose="02000000000000000000" pitchFamily="2" charset="0"/>
            </a:endParaRPr>
          </a:p>
        </p:txBody>
      </p:sp>
      <p:sp>
        <p:nvSpPr>
          <p:cNvPr id="21" name="Rectangle 20"/>
          <p:cNvSpPr/>
          <p:nvPr/>
        </p:nvSpPr>
        <p:spPr>
          <a:xfrm>
            <a:off x="392184" y="2768860"/>
            <a:ext cx="4383478" cy="956773"/>
          </a:xfrm>
          <a:prstGeom prst="rect">
            <a:avLst/>
          </a:prstGeom>
          <a:solidFill>
            <a:srgbClr val="08743A"/>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altLang="en-US" sz="1600" dirty="0">
                <a:latin typeface="+mj-lt"/>
                <a:cs typeface="Kalam" panose="02000000000000000000" pitchFamily="2" charset="0"/>
              </a:rPr>
              <a:t>Chemicals, such as poisons or drugs, can be separated using chromatography to find out exactly what they are</a:t>
            </a:r>
            <a:r>
              <a:rPr lang="en-GB" altLang="en-US" sz="1600" dirty="0" smtClean="0">
                <a:latin typeface="+mj-lt"/>
                <a:cs typeface="Kalam" panose="02000000000000000000" pitchFamily="2" charset="0"/>
              </a:rPr>
              <a:t>.</a:t>
            </a:r>
            <a:endParaRPr lang="en-GB" altLang="en-US" sz="1600" dirty="0">
              <a:latin typeface="+mj-lt"/>
              <a:cs typeface="Kalam" panose="02000000000000000000" pitchFamily="2" charset="0"/>
            </a:endParaRPr>
          </a:p>
        </p:txBody>
      </p:sp>
      <p:pic>
        <p:nvPicPr>
          <p:cNvPr id="3" name="Picture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612274" y="2545859"/>
            <a:ext cx="3949641" cy="4492862"/>
          </a:xfrm>
          <a:prstGeom prst="rect">
            <a:avLst/>
          </a:prstGeom>
        </p:spPr>
      </p:pic>
    </p:spTree>
    <p:extLst>
      <p:ext uri="{BB962C8B-B14F-4D97-AF65-F5344CB8AC3E}">
        <p14:creationId xmlns:p14="http://schemas.microsoft.com/office/powerpoint/2010/main" val="3016658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22124" t="45499" r="11611" b="133"/>
          <a:stretch/>
        </p:blipFill>
        <p:spPr>
          <a:xfrm>
            <a:off x="1360968" y="2275367"/>
            <a:ext cx="6432698" cy="3732028"/>
          </a:xfrm>
          <a:prstGeom prst="rect">
            <a:avLst/>
          </a:prstGeom>
        </p:spPr>
      </p:pic>
      <p:sp>
        <p:nvSpPr>
          <p:cNvPr id="8" name="Rectangle 7"/>
          <p:cNvSpPr/>
          <p:nvPr/>
        </p:nvSpPr>
        <p:spPr>
          <a:xfrm>
            <a:off x="755650" y="1358936"/>
            <a:ext cx="7632700" cy="738664"/>
          </a:xfrm>
          <a:prstGeom prst="rect">
            <a:avLst/>
          </a:prstGeom>
        </p:spPr>
        <p:txBody>
          <a:bodyPr wrap="square" lIns="0" tIns="0" rIns="0" bIns="0">
            <a:spAutoFit/>
          </a:bodyPr>
          <a:lstStyle/>
          <a:p>
            <a:pPr algn="ctr"/>
            <a:r>
              <a:rPr lang="en-GB" altLang="en-US" sz="1600" dirty="0">
                <a:latin typeface="+mj-lt"/>
                <a:cs typeface="Kalam" panose="02000000000000000000" pitchFamily="2" charset="0"/>
              </a:rPr>
              <a:t>In chromatography, the unknown or suspicious mixture is separated by </a:t>
            </a:r>
            <a:r>
              <a:rPr lang="en-GB" altLang="en-US" sz="1600" dirty="0" smtClean="0">
                <a:latin typeface="+mj-lt"/>
                <a:cs typeface="Kalam" panose="02000000000000000000" pitchFamily="2" charset="0"/>
              </a:rPr>
              <a:t/>
            </a:r>
            <a:br>
              <a:rPr lang="en-GB" altLang="en-US" sz="1600" dirty="0" smtClean="0">
                <a:latin typeface="+mj-lt"/>
                <a:cs typeface="Kalam" panose="02000000000000000000" pitchFamily="2" charset="0"/>
              </a:rPr>
            </a:br>
            <a:r>
              <a:rPr lang="en-GB" altLang="en-US" sz="1600" dirty="0" smtClean="0">
                <a:latin typeface="+mj-lt"/>
                <a:cs typeface="Kalam" panose="02000000000000000000" pitchFamily="2" charset="0"/>
              </a:rPr>
              <a:t>letting </a:t>
            </a:r>
            <a:r>
              <a:rPr lang="en-GB" altLang="en-US" sz="1600" dirty="0">
                <a:latin typeface="+mj-lt"/>
                <a:cs typeface="Kalam" panose="02000000000000000000" pitchFamily="2" charset="0"/>
              </a:rPr>
              <a:t>it move over a surface. This surface should be in a different </a:t>
            </a:r>
            <a:r>
              <a:rPr lang="en-GB" altLang="en-US" sz="1600" dirty="0" smtClean="0">
                <a:latin typeface="+mj-lt"/>
                <a:cs typeface="Kalam" panose="02000000000000000000" pitchFamily="2" charset="0"/>
              </a:rPr>
              <a:t/>
            </a:r>
            <a:br>
              <a:rPr lang="en-GB" altLang="en-US" sz="1600" dirty="0" smtClean="0">
                <a:latin typeface="+mj-lt"/>
                <a:cs typeface="Kalam" panose="02000000000000000000" pitchFamily="2" charset="0"/>
              </a:rPr>
            </a:br>
            <a:r>
              <a:rPr lang="en-GB" altLang="en-US" sz="1600" dirty="0" smtClean="0">
                <a:latin typeface="+mj-lt"/>
                <a:cs typeface="Kalam" panose="02000000000000000000" pitchFamily="2" charset="0"/>
              </a:rPr>
              <a:t>state </a:t>
            </a:r>
            <a:r>
              <a:rPr lang="en-GB" altLang="en-US" sz="1600" dirty="0">
                <a:latin typeface="+mj-lt"/>
                <a:cs typeface="Kalam" panose="02000000000000000000" pitchFamily="2" charset="0"/>
              </a:rPr>
              <a:t>of matter than the suspicious mixture</a:t>
            </a:r>
            <a:r>
              <a:rPr lang="en-GB" altLang="en-US" sz="1600" dirty="0" smtClean="0">
                <a:latin typeface="+mj-lt"/>
                <a:cs typeface="Kalam" panose="02000000000000000000" pitchFamily="2" charset="0"/>
              </a:rPr>
              <a:t>.</a:t>
            </a:r>
            <a:endParaRPr lang="en-GB" altLang="en-US" sz="1600" dirty="0">
              <a:latin typeface="+mj-lt"/>
              <a:cs typeface="Kalam" panose="02000000000000000000" pitchFamily="2" charset="0"/>
            </a:endParaRPr>
          </a:p>
        </p:txBody>
      </p:sp>
      <p:sp>
        <p:nvSpPr>
          <p:cNvPr id="12" name="Rectangle 11"/>
          <p:cNvSpPr/>
          <p:nvPr/>
        </p:nvSpPr>
        <p:spPr>
          <a:xfrm>
            <a:off x="755650" y="765175"/>
            <a:ext cx="7632699" cy="584775"/>
          </a:xfrm>
          <a:prstGeom prst="rect">
            <a:avLst/>
          </a:prstGeom>
        </p:spPr>
        <p:txBody>
          <a:bodyPr wrap="square">
            <a:spAutoFit/>
          </a:bodyPr>
          <a:lstStyle/>
          <a:p>
            <a:pPr algn="ctr"/>
            <a:r>
              <a:rPr lang="en-GB" altLang="en-US" sz="3200" b="1" dirty="0">
                <a:latin typeface="+mj-lt"/>
              </a:rPr>
              <a:t>Chromatography</a:t>
            </a:r>
            <a:endParaRPr lang="en-GB" sz="3200" b="1" dirty="0">
              <a:latin typeface="+mj-lt"/>
            </a:endParaRP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hidden="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pic>
        <p:nvPicPr>
          <p:cNvPr id="9" name="Picture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36662" y="2170386"/>
            <a:ext cx="6670675" cy="4064224"/>
          </a:xfrm>
          <a:prstGeom prst="rect">
            <a:avLst/>
          </a:prstGeom>
        </p:spPr>
      </p:pic>
      <p:pic>
        <p:nvPicPr>
          <p:cNvPr id="4" name="Picture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675103" y="2449901"/>
            <a:ext cx="1676807" cy="2980407"/>
          </a:xfrm>
          <a:prstGeom prst="rect">
            <a:avLst/>
          </a:prstGeom>
        </p:spPr>
      </p:pic>
      <p:pic>
        <p:nvPicPr>
          <p:cNvPr id="3" name="Picture 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02548" y="2824497"/>
            <a:ext cx="1896527" cy="3051544"/>
          </a:xfrm>
          <a:prstGeom prst="rect">
            <a:avLst/>
          </a:prstGeom>
        </p:spPr>
      </p:pic>
      <p:sp>
        <p:nvSpPr>
          <p:cNvPr id="16" name="Rectangle 15"/>
          <p:cNvSpPr/>
          <p:nvPr/>
        </p:nvSpPr>
        <p:spPr>
          <a:xfrm>
            <a:off x="386232" y="4785395"/>
            <a:ext cx="4094758" cy="1449216"/>
          </a:xfrm>
          <a:prstGeom prst="rect">
            <a:avLst/>
          </a:prstGeom>
          <a:solidFill>
            <a:srgbClr val="08743A"/>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altLang="en-US" sz="1600" dirty="0">
                <a:latin typeface="+mj-lt"/>
                <a:cs typeface="Kalam" panose="02000000000000000000" pitchFamily="2" charset="0"/>
              </a:rPr>
              <a:t>Think of chemicals in the mixture as runners in a race. They all start at the same point, mixed up together. Some of the chemicals can move faster than others, so they move across the surface quicker.</a:t>
            </a:r>
          </a:p>
        </p:txBody>
      </p:sp>
      <p:sp>
        <p:nvSpPr>
          <p:cNvPr id="23" name="Rectangle 22"/>
          <p:cNvSpPr/>
          <p:nvPr/>
        </p:nvSpPr>
        <p:spPr>
          <a:xfrm>
            <a:off x="4647631" y="5031617"/>
            <a:ext cx="4094758" cy="1202994"/>
          </a:xfrm>
          <a:prstGeom prst="rect">
            <a:avLst/>
          </a:prstGeom>
          <a:solidFill>
            <a:srgbClr val="003E1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altLang="en-US" sz="1600" dirty="0">
                <a:latin typeface="+mj-lt"/>
                <a:cs typeface="Kalam" panose="02000000000000000000" pitchFamily="2" charset="0"/>
              </a:rPr>
              <a:t>Other chemicals in the mixture move more slowly across the surface. This way, the chemicals spread out over the surface, and can each be seen and identified</a:t>
            </a:r>
            <a:r>
              <a:rPr lang="en-GB" altLang="en-US" sz="1600" dirty="0" smtClean="0">
                <a:latin typeface="+mj-lt"/>
                <a:cs typeface="Kalam" panose="02000000000000000000" pitchFamily="2" charset="0"/>
              </a:rPr>
              <a:t>.</a:t>
            </a:r>
            <a:endParaRPr lang="en-GB" altLang="en-US" sz="1600" dirty="0">
              <a:latin typeface="+mj-lt"/>
              <a:cs typeface="Kalam" panose="02000000000000000000" pitchFamily="2" charset="0"/>
            </a:endParaRPr>
          </a:p>
        </p:txBody>
      </p:sp>
    </p:spTree>
    <p:extLst>
      <p:ext uri="{BB962C8B-B14F-4D97-AF65-F5344CB8AC3E}">
        <p14:creationId xmlns:p14="http://schemas.microsoft.com/office/powerpoint/2010/main" val="294768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childTnLst>
                          </p:cTn>
                        </p:par>
                        <p:par>
                          <p:cTn id="24" fill="hold">
                            <p:stCondLst>
                              <p:cond delay="500"/>
                            </p:stCondLst>
                            <p:childTnLst>
                              <p:par>
                                <p:cTn id="25" presetID="10" presetClass="exit" presetSubtype="0" fill="hold" nodeType="afterEffect">
                                  <p:stCondLst>
                                    <p:cond delay="0"/>
                                  </p:stCondLst>
                                  <p:childTnLst>
                                    <p:animEffect transition="out" filter="fade">
                                      <p:cBhvr>
                                        <p:cTn id="26" dur="500"/>
                                        <p:tgtEl>
                                          <p:spTgt spid="3"/>
                                        </p:tgtEl>
                                      </p:cBhvr>
                                    </p:animEffect>
                                    <p:set>
                                      <p:cBhvr>
                                        <p:cTn id="27" dur="1" fill="hold">
                                          <p:stCondLst>
                                            <p:cond delay="499"/>
                                          </p:stCondLst>
                                        </p:cTn>
                                        <p:tgtEl>
                                          <p:spTgt spid="3"/>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4"/>
                                        </p:tgtEl>
                                      </p:cBhvr>
                                    </p:animEffect>
                                    <p:set>
                                      <p:cBhvr>
                                        <p:cTn id="30" dur="1" fill="hold">
                                          <p:stCondLst>
                                            <p:cond delay="499"/>
                                          </p:stCondLst>
                                        </p:cTn>
                                        <p:tgtEl>
                                          <p:spTgt spid="4"/>
                                        </p:tgtEl>
                                        <p:attrNameLst>
                                          <p:attrName>style.visibility</p:attrName>
                                        </p:attrNameLst>
                                      </p:cBhvr>
                                      <p:to>
                                        <p:strVal val="hidden"/>
                                      </p:to>
                                    </p:set>
                                  </p:childTnLst>
                                </p:cTn>
                              </p:par>
                            </p:childTnLst>
                          </p:cTn>
                        </p:par>
                        <p:par>
                          <p:cTn id="31" fill="hold">
                            <p:stCondLst>
                              <p:cond delay="1000"/>
                            </p:stCondLst>
                            <p:childTnLst>
                              <p:par>
                                <p:cTn id="32" presetID="63" presetClass="path" presetSubtype="0" accel="50000" decel="50000" fill="hold" nodeType="afterEffect">
                                  <p:stCondLst>
                                    <p:cond delay="0"/>
                                  </p:stCondLst>
                                  <p:childTnLst>
                                    <p:animMotion origin="layout" path="M -1.94444E-6 7.40741E-7 L 0.46424 7.40741E-7 " pathEditMode="relative" rAng="0" ptsTypes="AA">
                                      <p:cBhvr>
                                        <p:cTn id="33" dur="250" fill="hold"/>
                                        <p:tgtEl>
                                          <p:spTgt spid="3"/>
                                        </p:tgtEl>
                                        <p:attrNameLst>
                                          <p:attrName>ppt_x</p:attrName>
                                          <p:attrName>ppt_y</p:attrName>
                                        </p:attrNameLst>
                                      </p:cBhvr>
                                      <p:rCtr x="23212" y="0"/>
                                    </p:animMotion>
                                  </p:childTnLst>
                                </p:cTn>
                              </p:par>
                              <p:par>
                                <p:cTn id="34" presetID="63" presetClass="path" presetSubtype="0" accel="50000" decel="50000" fill="hold" nodeType="withEffect">
                                  <p:stCondLst>
                                    <p:cond delay="0"/>
                                  </p:stCondLst>
                                  <p:childTnLst>
                                    <p:animMotion origin="layout" path="M 0 0 L 0.25 0 E" pathEditMode="relative" ptsTypes="">
                                      <p:cBhvr>
                                        <p:cTn id="35" dur="250" fill="hold"/>
                                        <p:tgtEl>
                                          <p:spTgt spid="4"/>
                                        </p:tgtEl>
                                        <p:attrNameLst>
                                          <p:attrName>ppt_x</p:attrName>
                                          <p:attrName>ppt_y</p:attrName>
                                        </p:attrNameLst>
                                      </p:cBhvr>
                                    </p:animMotion>
                                  </p:childTnLst>
                                </p:cTn>
                              </p:par>
                            </p:childTnLst>
                          </p:cTn>
                        </p:par>
                        <p:par>
                          <p:cTn id="36" fill="hold">
                            <p:stCondLst>
                              <p:cond delay="1250"/>
                            </p:stCondLst>
                            <p:childTnLst>
                              <p:par>
                                <p:cTn id="37" presetID="10" presetClass="entr" presetSubtype="0" fill="hold" nodeType="after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500"/>
                                        <p:tgtEl>
                                          <p:spTgt spid="3"/>
                                        </p:tgtEl>
                                      </p:cBhvr>
                                    </p:animEffect>
                                  </p:childTnLst>
                                </p:cTn>
                              </p:par>
                              <p:par>
                                <p:cTn id="40" presetID="10" presetClass="entr" presetSubtype="0" fill="hold" nodeType="with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64120" y="2281031"/>
            <a:ext cx="3215758" cy="2185614"/>
          </a:xfrm>
          <a:prstGeom prst="rect">
            <a:avLst/>
          </a:prstGeom>
        </p:spPr>
      </p:pic>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64120" y="2279440"/>
            <a:ext cx="3215760" cy="2185614"/>
          </a:xfrm>
          <a:prstGeom prst="rect">
            <a:avLst/>
          </a:prstGeom>
        </p:spPr>
      </p:pic>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36662" y="2170386"/>
            <a:ext cx="6670675" cy="4064224"/>
          </a:xfrm>
          <a:prstGeom prst="rect">
            <a:avLst/>
          </a:prstGeom>
        </p:spPr>
      </p:pic>
      <p:sp>
        <p:nvSpPr>
          <p:cNvPr id="8" name="Rectangle 7"/>
          <p:cNvSpPr/>
          <p:nvPr/>
        </p:nvSpPr>
        <p:spPr>
          <a:xfrm>
            <a:off x="755650" y="1358417"/>
            <a:ext cx="7632700" cy="738664"/>
          </a:xfrm>
          <a:prstGeom prst="rect">
            <a:avLst/>
          </a:prstGeom>
        </p:spPr>
        <p:txBody>
          <a:bodyPr wrap="square" lIns="0" tIns="0" rIns="0" bIns="0">
            <a:spAutoFit/>
          </a:bodyPr>
          <a:lstStyle/>
          <a:p>
            <a:pPr algn="ctr"/>
            <a:r>
              <a:rPr lang="en-GB" altLang="en-US" sz="1600" dirty="0">
                <a:latin typeface="+mj-lt"/>
                <a:cs typeface="Kalam" panose="02000000000000000000" pitchFamily="2" charset="0"/>
              </a:rPr>
              <a:t>Paper chromatography is one technique that CSI technicians use. </a:t>
            </a:r>
            <a:r>
              <a:rPr lang="en-GB" altLang="en-US" sz="1600" dirty="0" smtClean="0">
                <a:latin typeface="+mj-lt"/>
                <a:cs typeface="Kalam" panose="02000000000000000000" pitchFamily="2" charset="0"/>
              </a:rPr>
              <a:t>A </a:t>
            </a:r>
            <a:r>
              <a:rPr lang="en-GB" altLang="en-US" sz="1600" dirty="0">
                <a:latin typeface="+mj-lt"/>
                <a:cs typeface="Kalam" panose="02000000000000000000" pitchFamily="2" charset="0"/>
              </a:rPr>
              <a:t>suspicious mixture of liquids is placed onto paper, a solid. The paper is dipped into water, causing the liquid mixture to move across the surface of the paper. </a:t>
            </a:r>
          </a:p>
        </p:txBody>
      </p:sp>
      <p:sp>
        <p:nvSpPr>
          <p:cNvPr id="12" name="Rectangle 11"/>
          <p:cNvSpPr/>
          <p:nvPr/>
        </p:nvSpPr>
        <p:spPr>
          <a:xfrm>
            <a:off x="755650" y="765175"/>
            <a:ext cx="7632699" cy="584775"/>
          </a:xfrm>
          <a:prstGeom prst="rect">
            <a:avLst/>
          </a:prstGeom>
        </p:spPr>
        <p:txBody>
          <a:bodyPr wrap="square">
            <a:spAutoFit/>
          </a:bodyPr>
          <a:lstStyle/>
          <a:p>
            <a:pPr algn="ctr"/>
            <a:r>
              <a:rPr lang="en-GB" altLang="en-US" sz="3200" b="1" dirty="0">
                <a:latin typeface="+mj-lt"/>
              </a:rPr>
              <a:t>Chromatography</a:t>
            </a:r>
            <a:endParaRPr lang="en-GB" sz="3200" b="1" dirty="0">
              <a:latin typeface="+mj-lt"/>
            </a:endParaRP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hidden="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sp>
        <p:nvSpPr>
          <p:cNvPr id="21" name="Rectangle 20"/>
          <p:cNvSpPr/>
          <p:nvPr/>
        </p:nvSpPr>
        <p:spPr>
          <a:xfrm>
            <a:off x="1475845" y="5152846"/>
            <a:ext cx="4920487" cy="738664"/>
          </a:xfrm>
          <a:prstGeom prst="rect">
            <a:avLst/>
          </a:prstGeom>
        </p:spPr>
        <p:txBody>
          <a:bodyPr wrap="square" lIns="0" tIns="0" rIns="0" bIns="0">
            <a:spAutoFit/>
          </a:bodyPr>
          <a:lstStyle/>
          <a:p>
            <a:r>
              <a:rPr lang="en-GB" altLang="en-US" sz="1600" dirty="0" smtClean="0">
                <a:latin typeface="Kalam" panose="02000000000000000000" pitchFamily="2" charset="0"/>
                <a:cs typeface="Kalam" panose="02000000000000000000" pitchFamily="2" charset="0"/>
              </a:rPr>
              <a:t>The </a:t>
            </a:r>
            <a:r>
              <a:rPr lang="en-GB" altLang="en-US" sz="1600" dirty="0">
                <a:latin typeface="Kalam" panose="02000000000000000000" pitchFamily="2" charset="0"/>
                <a:cs typeface="Kalam" panose="02000000000000000000" pitchFamily="2" charset="0"/>
              </a:rPr>
              <a:t>CSI technician can then match this special pattern to other known mixtures or clothes to identify what the suspicious mixture is, or where it has come from.</a:t>
            </a:r>
          </a:p>
        </p:txBody>
      </p:sp>
      <p:pic>
        <p:nvPicPr>
          <p:cNvPr id="16" name="Picture 15"/>
          <p:cNvPicPr>
            <a:picLocks noChangeAspect="1"/>
          </p:cNvPicPr>
          <p:nvPr/>
        </p:nvPicPr>
        <p:blipFill rotWithShape="1">
          <a:blip r:embed="rId12" cstate="print">
            <a:extLst>
              <a:ext uri="{28A0092B-C50C-407E-A947-70E740481C1C}">
                <a14:useLocalDpi xmlns:a14="http://schemas.microsoft.com/office/drawing/2010/main" val="0"/>
              </a:ext>
            </a:extLst>
          </a:blip>
          <a:srcRect l="4844" r="-5993" b="235"/>
          <a:stretch/>
        </p:blipFill>
        <p:spPr>
          <a:xfrm flipH="1">
            <a:off x="5630331" y="3268133"/>
            <a:ext cx="3732743" cy="3813692"/>
          </a:xfrm>
          <a:prstGeom prst="rect">
            <a:avLst/>
          </a:prstGeom>
        </p:spPr>
      </p:pic>
      <p:sp>
        <p:nvSpPr>
          <p:cNvPr id="25" name="Rectangle 24"/>
          <p:cNvSpPr/>
          <p:nvPr/>
        </p:nvSpPr>
        <p:spPr>
          <a:xfrm>
            <a:off x="1475844" y="4563524"/>
            <a:ext cx="5229755" cy="492443"/>
          </a:xfrm>
          <a:prstGeom prst="rect">
            <a:avLst/>
          </a:prstGeom>
        </p:spPr>
        <p:txBody>
          <a:bodyPr wrap="square" lIns="0" tIns="0" rIns="0" bIns="0">
            <a:spAutoFit/>
          </a:bodyPr>
          <a:lstStyle/>
          <a:p>
            <a:r>
              <a:rPr lang="en-GB" altLang="en-US" sz="1600" dirty="0" smtClean="0">
                <a:latin typeface="Kalam" panose="02000000000000000000" pitchFamily="2" charset="0"/>
                <a:cs typeface="Kalam" panose="02000000000000000000" pitchFamily="2" charset="0"/>
              </a:rPr>
              <a:t>The </a:t>
            </a:r>
            <a:r>
              <a:rPr lang="en-GB" altLang="en-US" sz="1600" dirty="0">
                <a:latin typeface="Kalam" panose="02000000000000000000" pitchFamily="2" charset="0"/>
                <a:cs typeface="Kalam" panose="02000000000000000000" pitchFamily="2" charset="0"/>
              </a:rPr>
              <a:t>chemicals in the mixture spread out as they move across the paper, appearing as different colours on the paper</a:t>
            </a:r>
            <a:r>
              <a:rPr lang="en-GB" altLang="en-US" sz="1600" dirty="0" smtClean="0">
                <a:latin typeface="Kalam" panose="02000000000000000000" pitchFamily="2" charset="0"/>
                <a:cs typeface="Kalam" panose="02000000000000000000" pitchFamily="2" charset="0"/>
              </a:rPr>
              <a:t>.</a:t>
            </a:r>
          </a:p>
        </p:txBody>
      </p:sp>
    </p:spTree>
    <p:extLst>
      <p:ext uri="{BB962C8B-B14F-4D97-AF65-F5344CB8AC3E}">
        <p14:creationId xmlns:p14="http://schemas.microsoft.com/office/powerpoint/2010/main" val="2604388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down)">
                                      <p:cBhvr>
                                        <p:cTn id="15" dur="30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55650" y="1547353"/>
            <a:ext cx="7632700" cy="4678204"/>
          </a:xfrm>
          <a:prstGeom prst="rect">
            <a:avLst/>
          </a:prstGeom>
        </p:spPr>
        <p:txBody>
          <a:bodyPr wrap="square" lIns="0" tIns="0" rIns="0" bIns="0">
            <a:spAutoFit/>
          </a:bodyPr>
          <a:lstStyle/>
          <a:p>
            <a:pPr algn="ctr"/>
            <a:r>
              <a:rPr lang="en-GB" altLang="en-US" sz="1600" dirty="0" smtClean="0">
                <a:latin typeface="+mj-lt"/>
              </a:rPr>
              <a:t>Can you try out one of these techniques at home? </a:t>
            </a:r>
          </a:p>
          <a:p>
            <a:r>
              <a:rPr lang="en-GB" altLang="en-US" sz="1600" dirty="0" smtClean="0">
                <a:latin typeface="+mj-lt"/>
              </a:rPr>
              <a:t>Chromatography:</a:t>
            </a:r>
            <a:endParaRPr lang="en-GB" altLang="en-US" sz="1600" dirty="0">
              <a:latin typeface="+mj-lt"/>
            </a:endParaRPr>
          </a:p>
          <a:p>
            <a:pPr marL="285750" indent="-285750">
              <a:buFont typeface="Arial" panose="020B0604020202020204" pitchFamily="34" charset="0"/>
              <a:buChar char="•"/>
            </a:pPr>
            <a:r>
              <a:rPr lang="en-GB" altLang="en-US" sz="1600" dirty="0" smtClean="0"/>
              <a:t>If you have filter paper (often used for coffee) and several different brands of black felt tip pens, you could try a chromatography experiment. You could ask someone to write a note on the filter paper without showing you which pen they use. Dip the end of the note into water and watch the ink spread up the paper. This is your evidence! Now test each of the pens in the same way. Can you work out which pen was used to write the note?</a:t>
            </a:r>
            <a:br>
              <a:rPr lang="en-GB" altLang="en-US" sz="1600" dirty="0" smtClean="0"/>
            </a:br>
            <a:endParaRPr lang="en-GB" altLang="en-US" sz="1600" dirty="0" smtClean="0"/>
          </a:p>
          <a:p>
            <a:r>
              <a:rPr lang="en-GB" altLang="en-US" sz="1600" dirty="0" smtClean="0"/>
              <a:t>Finger prints:</a:t>
            </a:r>
          </a:p>
          <a:p>
            <a:pPr marL="285750" indent="-285750">
              <a:buFont typeface="Arial" panose="020B0604020202020204" pitchFamily="34" charset="0"/>
              <a:buChar char="•"/>
            </a:pPr>
            <a:r>
              <a:rPr lang="en-GB" altLang="en-US" sz="1600" dirty="0" smtClean="0"/>
              <a:t>Could you take some finger prints? You could do this by </a:t>
            </a:r>
            <a:r>
              <a:rPr lang="en-GB" altLang="en-US" sz="1600" dirty="0" smtClean="0">
                <a:cs typeface="Times New Roman" panose="02020603050405020304" pitchFamily="18" charset="0"/>
              </a:rPr>
              <a:t>pressing</a:t>
            </a:r>
            <a:r>
              <a:rPr lang="en-GB" sz="1600" dirty="0" smtClean="0">
                <a:ea typeface="Calibri" panose="020F0502020204030204" pitchFamily="34" charset="0"/>
                <a:cs typeface="Times New Roman" panose="02020603050405020304" pitchFamily="18" charset="0"/>
              </a:rPr>
              <a:t> </a:t>
            </a:r>
            <a:r>
              <a:rPr lang="en-GB" sz="1600" dirty="0">
                <a:ea typeface="Calibri" panose="020F0502020204030204" pitchFamily="34" charset="0"/>
                <a:cs typeface="Times New Roman" panose="02020603050405020304" pitchFamily="18" charset="0"/>
              </a:rPr>
              <a:t>an oily or sticky finger onto a glass. Dust your fingerprint with cocoa powder and gently </a:t>
            </a:r>
            <a:r>
              <a:rPr lang="en-GB" sz="1600" dirty="0" smtClean="0">
                <a:ea typeface="Calibri" panose="020F0502020204030204" pitchFamily="34" charset="0"/>
                <a:cs typeface="Times New Roman" panose="02020603050405020304" pitchFamily="18" charset="0"/>
              </a:rPr>
              <a:t>brush it </a:t>
            </a:r>
            <a:r>
              <a:rPr lang="en-GB" sz="1600" dirty="0">
                <a:ea typeface="Calibri" panose="020F0502020204030204" pitchFamily="34" charset="0"/>
                <a:cs typeface="Times New Roman" panose="02020603050405020304" pitchFamily="18" charset="0"/>
              </a:rPr>
              <a:t>off with </a:t>
            </a:r>
            <a:r>
              <a:rPr lang="en-GB" sz="1600" dirty="0" smtClean="0">
                <a:ea typeface="Calibri" panose="020F0502020204030204" pitchFamily="34" charset="0"/>
                <a:cs typeface="Times New Roman" panose="02020603050405020304" pitchFamily="18" charset="0"/>
              </a:rPr>
              <a:t>a soft paint </a:t>
            </a:r>
            <a:r>
              <a:rPr lang="en-GB" sz="1600" dirty="0">
                <a:ea typeface="Calibri" panose="020F0502020204030204" pitchFamily="34" charset="0"/>
                <a:cs typeface="Times New Roman" panose="02020603050405020304" pitchFamily="18" charset="0"/>
              </a:rPr>
              <a:t>brush</a:t>
            </a:r>
            <a:r>
              <a:rPr lang="en-GB" sz="1600" dirty="0" smtClean="0">
                <a:ea typeface="Calibri" panose="020F0502020204030204" pitchFamily="34" charset="0"/>
                <a:cs typeface="Times New Roman" panose="02020603050405020304" pitchFamily="18" charset="0"/>
              </a:rPr>
              <a:t>. Place </a:t>
            </a:r>
            <a:r>
              <a:rPr lang="en-GB" sz="1600" dirty="0">
                <a:ea typeface="Calibri" panose="020F0502020204030204" pitchFamily="34" charset="0"/>
                <a:cs typeface="Times New Roman" panose="02020603050405020304" pitchFamily="18" charset="0"/>
              </a:rPr>
              <a:t>a piece of sticky tape over the fingerprint. Lift the fingerprint on the tape and stick it to some light coloured paper. If </a:t>
            </a:r>
            <a:r>
              <a:rPr lang="en-GB" sz="1600" dirty="0" smtClean="0">
                <a:ea typeface="Calibri" panose="020F0502020204030204" pitchFamily="34" charset="0"/>
                <a:cs typeface="Times New Roman" panose="02020603050405020304" pitchFamily="18" charset="0"/>
              </a:rPr>
              <a:t>possible, </a:t>
            </a:r>
            <a:r>
              <a:rPr lang="en-GB" sz="1600" dirty="0">
                <a:ea typeface="Calibri" panose="020F0502020204030204" pitchFamily="34" charset="0"/>
                <a:cs typeface="Times New Roman" panose="02020603050405020304" pitchFamily="18" charset="0"/>
              </a:rPr>
              <a:t>repeat this with the fingerprints of other people in your household. Does your fingerprint look like anyone else’s</a:t>
            </a:r>
            <a:r>
              <a:rPr lang="en-GB" sz="1600" dirty="0" smtClean="0">
                <a:ea typeface="Calibri" panose="020F0502020204030204" pitchFamily="34" charset="0"/>
                <a:cs typeface="Times New Roman" panose="02020603050405020304" pitchFamily="18" charset="0"/>
              </a:rPr>
              <a:t>? (or record and compare finger prints in a more messy way using ink pads or paint!)</a:t>
            </a:r>
            <a:endParaRPr lang="en-GB" altLang="en-US" sz="1600" dirty="0" smtClean="0"/>
          </a:p>
          <a:p>
            <a:r>
              <a:rPr lang="en-GB" altLang="en-US" sz="1600" dirty="0" smtClean="0">
                <a:latin typeface="+mj-lt"/>
              </a:rPr>
              <a:t>                                               </a:t>
            </a:r>
          </a:p>
          <a:p>
            <a:pPr marL="285750" indent="-285750">
              <a:buFont typeface="Arial" panose="020B0604020202020204" pitchFamily="34" charset="0"/>
              <a:buChar char="•"/>
            </a:pPr>
            <a:endParaRPr lang="en-GB" altLang="en-US" sz="1600" dirty="0">
              <a:latin typeface="+mj-lt"/>
            </a:endParaRPr>
          </a:p>
        </p:txBody>
      </p:sp>
      <p:sp>
        <p:nvSpPr>
          <p:cNvPr id="12" name="Rectangle 11"/>
          <p:cNvSpPr/>
          <p:nvPr/>
        </p:nvSpPr>
        <p:spPr>
          <a:xfrm>
            <a:off x="755650" y="765175"/>
            <a:ext cx="7632699" cy="584775"/>
          </a:xfrm>
          <a:prstGeom prst="rect">
            <a:avLst/>
          </a:prstGeom>
        </p:spPr>
        <p:txBody>
          <a:bodyPr wrap="square">
            <a:spAutoFit/>
          </a:bodyPr>
          <a:lstStyle/>
          <a:p>
            <a:pPr algn="ctr"/>
            <a:r>
              <a:rPr lang="en-GB" sz="3200" b="1" dirty="0" smtClean="0">
                <a:latin typeface="+mj-lt"/>
              </a:rPr>
              <a:t>Experiment Time</a:t>
            </a:r>
            <a:endParaRPr lang="en-GB" sz="3200" b="1" dirty="0">
              <a:latin typeface="+mj-lt"/>
            </a:endParaRP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hidden="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16382" y="5425244"/>
            <a:ext cx="3575408" cy="1688636"/>
          </a:xfrm>
          <a:prstGeom prst="rect">
            <a:avLst/>
          </a:prstGeom>
        </p:spPr>
      </p:pic>
      <p:pic>
        <p:nvPicPr>
          <p:cNvPr id="4" name="Picture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021451">
            <a:off x="6558001" y="5848345"/>
            <a:ext cx="1692170" cy="991645"/>
          </a:xfrm>
          <a:prstGeom prst="rect">
            <a:avLst/>
          </a:prstGeom>
        </p:spPr>
      </p:pic>
      <p:pic>
        <p:nvPicPr>
          <p:cNvPr id="23" name="Picture 2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021451">
            <a:off x="6804152" y="5848344"/>
            <a:ext cx="1692170" cy="991645"/>
          </a:xfrm>
          <a:prstGeom prst="rect">
            <a:avLst/>
          </a:prstGeom>
        </p:spPr>
      </p:pic>
      <p:pic>
        <p:nvPicPr>
          <p:cNvPr id="25" name="Picture 2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021451">
            <a:off x="6900751" y="6063972"/>
            <a:ext cx="1692170" cy="991645"/>
          </a:xfrm>
          <a:prstGeom prst="rect">
            <a:avLst/>
          </a:prstGeom>
        </p:spPr>
      </p:pic>
      <p:pic>
        <p:nvPicPr>
          <p:cNvPr id="26" name="Picture 2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021451">
            <a:off x="6810837" y="5944954"/>
            <a:ext cx="1692170" cy="991645"/>
          </a:xfrm>
          <a:prstGeom prst="rect">
            <a:avLst/>
          </a:prstGeom>
        </p:spPr>
      </p:pic>
      <p:pic>
        <p:nvPicPr>
          <p:cNvPr id="27" name="Picture 2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021451">
            <a:off x="6817519" y="5699937"/>
            <a:ext cx="1692170" cy="991646"/>
          </a:xfrm>
          <a:prstGeom prst="rect">
            <a:avLst/>
          </a:prstGeom>
        </p:spPr>
      </p:pic>
      <p:pic>
        <p:nvPicPr>
          <p:cNvPr id="28" name="Picture 2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1021451">
            <a:off x="6582151" y="5598550"/>
            <a:ext cx="1692170" cy="991645"/>
          </a:xfrm>
          <a:prstGeom prst="rect">
            <a:avLst/>
          </a:prstGeom>
        </p:spPr>
      </p:pic>
      <p:pic>
        <p:nvPicPr>
          <p:cNvPr id="7" name="Picture 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05307" y="4473000"/>
            <a:ext cx="1854960" cy="2343182"/>
          </a:xfrm>
          <a:prstGeom prst="rect">
            <a:avLst/>
          </a:prstGeom>
        </p:spPr>
      </p:pic>
    </p:spTree>
    <p:extLst>
      <p:ext uri="{BB962C8B-B14F-4D97-AF65-F5344CB8AC3E}">
        <p14:creationId xmlns:p14="http://schemas.microsoft.com/office/powerpoint/2010/main" val="2848783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500"/>
                                        <p:tgtEl>
                                          <p:spTgt spid="28"/>
                                        </p:tgtEl>
                                      </p:cBhvr>
                                    </p:animEffect>
                                    <p:anim calcmode="lin" valueType="num">
                                      <p:cBhvr>
                                        <p:cTn id="12" dur="500" fill="hold"/>
                                        <p:tgtEl>
                                          <p:spTgt spid="28"/>
                                        </p:tgtEl>
                                        <p:attrNameLst>
                                          <p:attrName>ppt_x</p:attrName>
                                        </p:attrNameLst>
                                      </p:cBhvr>
                                      <p:tavLst>
                                        <p:tav tm="0">
                                          <p:val>
                                            <p:strVal val="#ppt_x"/>
                                          </p:val>
                                        </p:tav>
                                        <p:tav tm="100000">
                                          <p:val>
                                            <p:strVal val="#ppt_x"/>
                                          </p:val>
                                        </p:tav>
                                      </p:tavLst>
                                    </p:anim>
                                    <p:anim calcmode="lin" valueType="num">
                                      <p:cBhvr>
                                        <p:cTn id="13" dur="500" fill="hold"/>
                                        <p:tgtEl>
                                          <p:spTgt spid="28"/>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7" presetClass="entr" presetSubtype="0" fill="hold" nodeType="after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anim calcmode="lin" valueType="num">
                                      <p:cBhvr>
                                        <p:cTn id="18" dur="500" fill="hold"/>
                                        <p:tgtEl>
                                          <p:spTgt spid="27"/>
                                        </p:tgtEl>
                                        <p:attrNameLst>
                                          <p:attrName>ppt_x</p:attrName>
                                        </p:attrNameLst>
                                      </p:cBhvr>
                                      <p:tavLst>
                                        <p:tav tm="0">
                                          <p:val>
                                            <p:strVal val="#ppt_x"/>
                                          </p:val>
                                        </p:tav>
                                        <p:tav tm="100000">
                                          <p:val>
                                            <p:strVal val="#ppt_x"/>
                                          </p:val>
                                        </p:tav>
                                      </p:tavLst>
                                    </p:anim>
                                    <p:anim calcmode="lin" valueType="num">
                                      <p:cBhvr>
                                        <p:cTn id="19" dur="500" fill="hold"/>
                                        <p:tgtEl>
                                          <p:spTgt spid="27"/>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7" presetClass="entr" presetSubtype="0" fill="hold"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500"/>
                                        <p:tgtEl>
                                          <p:spTgt spid="26"/>
                                        </p:tgtEl>
                                      </p:cBhvr>
                                    </p:animEffect>
                                    <p:anim calcmode="lin" valueType="num">
                                      <p:cBhvr>
                                        <p:cTn id="24" dur="500" fill="hold"/>
                                        <p:tgtEl>
                                          <p:spTgt spid="26"/>
                                        </p:tgtEl>
                                        <p:attrNameLst>
                                          <p:attrName>ppt_x</p:attrName>
                                        </p:attrNameLst>
                                      </p:cBhvr>
                                      <p:tavLst>
                                        <p:tav tm="0">
                                          <p:val>
                                            <p:strVal val="#ppt_x"/>
                                          </p:val>
                                        </p:tav>
                                        <p:tav tm="100000">
                                          <p:val>
                                            <p:strVal val="#ppt_x"/>
                                          </p:val>
                                        </p:tav>
                                      </p:tavLst>
                                    </p:anim>
                                    <p:anim calcmode="lin" valueType="num">
                                      <p:cBhvr>
                                        <p:cTn id="25" dur="500" fill="hold"/>
                                        <p:tgtEl>
                                          <p:spTgt spid="26"/>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7" presetClass="entr" presetSubtype="0" fill="hold" nodeType="after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anim calcmode="lin" valueType="num">
                                      <p:cBhvr>
                                        <p:cTn id="30" dur="500" fill="hold"/>
                                        <p:tgtEl>
                                          <p:spTgt spid="25"/>
                                        </p:tgtEl>
                                        <p:attrNameLst>
                                          <p:attrName>ppt_x</p:attrName>
                                        </p:attrNameLst>
                                      </p:cBhvr>
                                      <p:tavLst>
                                        <p:tav tm="0">
                                          <p:val>
                                            <p:strVal val="#ppt_x"/>
                                          </p:val>
                                        </p:tav>
                                        <p:tav tm="100000">
                                          <p:val>
                                            <p:strVal val="#ppt_x"/>
                                          </p:val>
                                        </p:tav>
                                      </p:tavLst>
                                    </p:anim>
                                    <p:anim calcmode="lin" valueType="num">
                                      <p:cBhvr>
                                        <p:cTn id="31" dur="500" fill="hold"/>
                                        <p:tgtEl>
                                          <p:spTgt spid="25"/>
                                        </p:tgtEl>
                                        <p:attrNameLst>
                                          <p:attrName>ppt_y</p:attrName>
                                        </p:attrNameLst>
                                      </p:cBhvr>
                                      <p:tavLst>
                                        <p:tav tm="0">
                                          <p:val>
                                            <p:strVal val="#ppt_y-.1"/>
                                          </p:val>
                                        </p:tav>
                                        <p:tav tm="100000">
                                          <p:val>
                                            <p:strVal val="#ppt_y"/>
                                          </p:val>
                                        </p:tav>
                                      </p:tavLst>
                                    </p:anim>
                                  </p:childTnLst>
                                </p:cTn>
                              </p:par>
                            </p:childTnLst>
                          </p:cTn>
                        </p:par>
                        <p:par>
                          <p:cTn id="32" fill="hold">
                            <p:stCondLst>
                              <p:cond delay="2500"/>
                            </p:stCondLst>
                            <p:childTnLst>
                              <p:par>
                                <p:cTn id="33" presetID="47" presetClass="entr" presetSubtype="0"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500"/>
                                        <p:tgtEl>
                                          <p:spTgt spid="23"/>
                                        </p:tgtEl>
                                      </p:cBhvr>
                                    </p:animEffect>
                                    <p:anim calcmode="lin" valueType="num">
                                      <p:cBhvr>
                                        <p:cTn id="36" dur="500" fill="hold"/>
                                        <p:tgtEl>
                                          <p:spTgt spid="23"/>
                                        </p:tgtEl>
                                        <p:attrNameLst>
                                          <p:attrName>ppt_x</p:attrName>
                                        </p:attrNameLst>
                                      </p:cBhvr>
                                      <p:tavLst>
                                        <p:tav tm="0">
                                          <p:val>
                                            <p:strVal val="#ppt_x"/>
                                          </p:val>
                                        </p:tav>
                                        <p:tav tm="100000">
                                          <p:val>
                                            <p:strVal val="#ppt_x"/>
                                          </p:val>
                                        </p:tav>
                                      </p:tavLst>
                                    </p:anim>
                                    <p:anim calcmode="lin" valueType="num">
                                      <p:cBhvr>
                                        <p:cTn id="37" dur="500" fill="hold"/>
                                        <p:tgtEl>
                                          <p:spTgt spid="23"/>
                                        </p:tgtEl>
                                        <p:attrNameLst>
                                          <p:attrName>ppt_y</p:attrName>
                                        </p:attrNameLst>
                                      </p:cBhvr>
                                      <p:tavLst>
                                        <p:tav tm="0">
                                          <p:val>
                                            <p:strVal val="#ppt_y-.1"/>
                                          </p:val>
                                        </p:tav>
                                        <p:tav tm="100000">
                                          <p:val>
                                            <p:strVal val="#ppt_y"/>
                                          </p:val>
                                        </p:tav>
                                      </p:tavLst>
                                    </p:anim>
                                  </p:childTnLst>
                                </p:cTn>
                              </p:par>
                            </p:childTnLst>
                          </p:cTn>
                        </p:par>
                        <p:par>
                          <p:cTn id="38" fill="hold">
                            <p:stCondLst>
                              <p:cond delay="3000"/>
                            </p:stCondLst>
                            <p:childTnLst>
                              <p:par>
                                <p:cTn id="39" presetID="47" presetClass="entr" presetSubtype="0" fill="hold" nodeType="after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500"/>
                                        <p:tgtEl>
                                          <p:spTgt spid="4"/>
                                        </p:tgtEl>
                                      </p:cBhvr>
                                    </p:animEffect>
                                    <p:anim calcmode="lin" valueType="num">
                                      <p:cBhvr>
                                        <p:cTn id="42" dur="500" fill="hold"/>
                                        <p:tgtEl>
                                          <p:spTgt spid="4"/>
                                        </p:tgtEl>
                                        <p:attrNameLst>
                                          <p:attrName>ppt_x</p:attrName>
                                        </p:attrNameLst>
                                      </p:cBhvr>
                                      <p:tavLst>
                                        <p:tav tm="0">
                                          <p:val>
                                            <p:strVal val="#ppt_x"/>
                                          </p:val>
                                        </p:tav>
                                        <p:tav tm="100000">
                                          <p:val>
                                            <p:strVal val="#ppt_x"/>
                                          </p:val>
                                        </p:tav>
                                      </p:tavLst>
                                    </p:anim>
                                    <p:anim calcmode="lin" valueType="num">
                                      <p:cBhvr>
                                        <p:cTn id="43"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24" name="Rounded Rectangle 23"/>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1" name="Title 1"/>
          <p:cNvSpPr txBox="1">
            <a:spLocks/>
          </p:cNvSpPr>
          <p:nvPr/>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200" dirty="0">
                <a:latin typeface="+mn-lt"/>
              </a:rPr>
              <a:t>Success</a:t>
            </a:r>
            <a:r>
              <a:rPr lang="en-US" sz="3600" dirty="0">
                <a:latin typeface="+mn-lt"/>
              </a:rPr>
              <a:t> </a:t>
            </a:r>
            <a:r>
              <a:rPr lang="en-US" sz="3200" dirty="0">
                <a:latin typeface="+mn-lt"/>
              </a:rPr>
              <a:t>Criteria</a:t>
            </a:r>
            <a:endParaRPr lang="en-US" sz="3600" dirty="0">
              <a:latin typeface="+mn-lt"/>
            </a:endParaRP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200" dirty="0">
                <a:latin typeface="+mn-lt"/>
              </a:rPr>
              <a:t>Aim</a:t>
            </a:r>
            <a:endParaRPr lang="en-US" sz="3600" dirty="0">
              <a:latin typeface="+mn-lt"/>
            </a:endParaRPr>
          </a:p>
        </p:txBody>
      </p:sp>
      <p:sp>
        <p:nvSpPr>
          <p:cNvPr id="16" name="Content Placeholder 15"/>
          <p:cNvSpPr>
            <a:spLocks noGrp="1"/>
          </p:cNvSpPr>
          <p:nvPr>
            <p:ph idx="1"/>
          </p:nvPr>
        </p:nvSpPr>
        <p:spPr/>
        <p:txBody>
          <a:bodyPr>
            <a:normAutofit/>
          </a:bodyPr>
          <a:lstStyle/>
          <a:p>
            <a:r>
              <a:rPr lang="en-US" altLang="zh-CN" dirty="0">
                <a:solidFill>
                  <a:schemeClr val="tx1"/>
                </a:solidFill>
                <a:latin typeface="+mj-lt"/>
                <a:ea typeface="SimSun" panose="02010600030101010101" pitchFamily="2" charset="-122"/>
              </a:rPr>
              <a:t>To describe how evidence is used to solve crimes.</a:t>
            </a:r>
          </a:p>
          <a:p>
            <a:r>
              <a:rPr lang="en-US" altLang="zh-CN" dirty="0">
                <a:solidFill>
                  <a:schemeClr val="tx1"/>
                </a:solidFill>
                <a:latin typeface="+mj-lt"/>
                <a:ea typeface="SimSun" panose="02010600030101010101" pitchFamily="2" charset="-122"/>
              </a:rPr>
              <a:t>To use chromatography to separate mixtures</a:t>
            </a:r>
            <a:r>
              <a:rPr lang="en-US" altLang="zh-CN" dirty="0" smtClean="0">
                <a:solidFill>
                  <a:schemeClr val="tx1"/>
                </a:solidFill>
                <a:latin typeface="+mj-lt"/>
                <a:ea typeface="SimSun" panose="02010600030101010101" pitchFamily="2" charset="-122"/>
              </a:rPr>
              <a:t>.</a:t>
            </a:r>
            <a:endParaRPr lang="en-US" altLang="zh-CN" dirty="0">
              <a:solidFill>
                <a:schemeClr val="tx1"/>
              </a:solidFill>
              <a:latin typeface="+mj-lt"/>
              <a:ea typeface="SimSun" panose="02010600030101010101" pitchFamily="2" charset="-122"/>
            </a:endParaRPr>
          </a:p>
        </p:txBody>
      </p:sp>
      <p:sp>
        <p:nvSpPr>
          <p:cNvPr id="20" name="Content Placeholder 15"/>
          <p:cNvSpPr txBox="1">
            <a:spLocks/>
          </p:cNvSpPr>
          <p:nvPr/>
        </p:nvSpPr>
        <p:spPr>
          <a:xfrm>
            <a:off x="628650" y="3466803"/>
            <a:ext cx="7886700" cy="1409700"/>
          </a:xfrm>
          <a:prstGeom prst="rect">
            <a:avLst/>
          </a:prstGeom>
          <a:noFill/>
          <a:ln w="25400">
            <a:noFill/>
          </a:ln>
        </p:spPr>
        <p:txBody>
          <a:bodyPr vert="horz" lIns="180000" tIns="252000" rIns="252000" bIns="18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solidFill>
                  <a:schemeClr val="tx1"/>
                </a:solidFill>
                <a:latin typeface="+mj-lt"/>
                <a:ea typeface="SimSun" panose="02010600030101010101" pitchFamily="2" charset="-122"/>
              </a:rPr>
              <a:t>I can identify different types of evidence.</a:t>
            </a:r>
          </a:p>
          <a:p>
            <a:r>
              <a:rPr lang="en-US" altLang="zh-CN" dirty="0">
                <a:solidFill>
                  <a:schemeClr val="tx1"/>
                </a:solidFill>
                <a:latin typeface="+mj-lt"/>
                <a:ea typeface="SimSun" panose="02010600030101010101" pitchFamily="2" charset="-122"/>
              </a:rPr>
              <a:t>I can explain how evidence is used to support or refute ideas.</a:t>
            </a:r>
          </a:p>
          <a:p>
            <a:endParaRPr lang="en-US" altLang="zh-CN" dirty="0">
              <a:solidFill>
                <a:schemeClr val="tx1"/>
              </a:solidFill>
              <a:latin typeface="+mj-lt"/>
              <a:ea typeface="SimSun" panose="02010600030101010101" pitchFamily="2" charset="-122"/>
            </a:endParaRPr>
          </a:p>
          <a:p>
            <a:r>
              <a:rPr lang="en-US" altLang="zh-CN" dirty="0">
                <a:solidFill>
                  <a:schemeClr val="tx1"/>
                </a:solidFill>
                <a:latin typeface="+mj-lt"/>
                <a:ea typeface="SimSun" panose="02010600030101010101" pitchFamily="2" charset="-122"/>
              </a:rPr>
              <a:t>I can explain how chromatography separates mixtures.</a:t>
            </a:r>
          </a:p>
          <a:p>
            <a:r>
              <a:rPr lang="en-US" altLang="zh-CN" dirty="0">
                <a:solidFill>
                  <a:schemeClr val="tx1"/>
                </a:solidFill>
                <a:latin typeface="+mj-lt"/>
                <a:ea typeface="SimSun" panose="02010600030101010101" pitchFamily="2" charset="-122"/>
              </a:rPr>
              <a:t>I can identify a mixture by separating it and observing its components.</a:t>
            </a: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spTree>
    <p:extLst>
      <p:ext uri="{BB962C8B-B14F-4D97-AF65-F5344CB8AC3E}">
        <p14:creationId xmlns:p14="http://schemas.microsoft.com/office/powerpoint/2010/main" val="195288195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lanIt Presentation Template" id="{1FB98A13-3E6D-4552-8BAA-C06EBDB8DC74}" vid="{BA148D82-8A68-4E5E-8549-B02389151E2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PlanIt Presentation Template</Template>
  <TotalTime>485</TotalTime>
  <Words>615</Words>
  <Application>Microsoft Office PowerPoint</Application>
  <PresentationFormat>On-screen Show (4:3)</PresentationFormat>
  <Paragraphs>48</Paragraphs>
  <Slides>10</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vt:i4>
      </vt:variant>
    </vt:vector>
  </HeadingPairs>
  <TitlesOfParts>
    <vt:vector size="18" baseType="lpstr">
      <vt:lpstr>Sassoon Infant Rg</vt:lpstr>
      <vt:lpstr>Arial</vt:lpstr>
      <vt:lpstr>Times New Roman</vt:lpstr>
      <vt:lpstr>Calibri</vt:lpstr>
      <vt:lpstr>Twinkl</vt:lpstr>
      <vt:lpstr>Kalam</vt:lpstr>
      <vt:lpstr>SimSun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Lydia Fay</dc:creator>
  <cp:lastModifiedBy>Rachel Richardson</cp:lastModifiedBy>
  <cp:revision>31</cp:revision>
  <dcterms:created xsi:type="dcterms:W3CDTF">2019-11-19T13:15:48Z</dcterms:created>
  <dcterms:modified xsi:type="dcterms:W3CDTF">2021-01-24T15:43:00Z</dcterms:modified>
</cp:coreProperties>
</file>