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34"/>
  </p:notesMasterIdLst>
  <p:sldIdLst>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3" r:id="rId31"/>
    <p:sldId id="284" r:id="rId32"/>
    <p:sldId id="28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99FF"/>
    <a:srgbClr val="FF6699"/>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5A36C0-8BB0-4E3F-A658-002CE187D82B}" type="datetimeFigureOut">
              <a:rPr lang="en-GB" smtClean="0"/>
              <a:t>19/02/2021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E8FF71-D5F9-42EE-B6FC-958DE574CF5B}" type="slidenum">
              <a:rPr lang="en-GB" smtClean="0"/>
              <a:t>‹#›</a:t>
            </a:fld>
            <a:endParaRPr lang="en-GB"/>
          </a:p>
        </p:txBody>
      </p:sp>
    </p:spTree>
    <p:extLst>
      <p:ext uri="{BB962C8B-B14F-4D97-AF65-F5344CB8AC3E}">
        <p14:creationId xmlns:p14="http://schemas.microsoft.com/office/powerpoint/2010/main" val="2807440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8B58911C-E341-4FC7-A256-4F787FC5C438}" type="slidenum">
              <a:rPr lang="en-US" altLang="en-US" sz="1200">
                <a:solidFill>
                  <a:prstClr val="black"/>
                </a:solidFill>
              </a:rPr>
              <a:pPr/>
              <a:t>19</a:t>
            </a:fld>
            <a:endParaRPr lang="en-US" altLang="en-US" sz="1200">
              <a:solidFill>
                <a:prstClr val="black"/>
              </a:solidFill>
            </a:endParaRPr>
          </a:p>
        </p:txBody>
      </p:sp>
      <p:sp>
        <p:nvSpPr>
          <p:cNvPr id="15363" name="Rectangle 2"/>
          <p:cNvSpPr>
            <a:spLocks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114DCD6E-CA25-4FF5-B43B-A2B5534C6EC8}" type="slidenum">
              <a:rPr lang="en-US" altLang="en-US" sz="1200">
                <a:solidFill>
                  <a:prstClr val="black"/>
                </a:solidFill>
              </a:rPr>
              <a:pPr/>
              <a:t>20</a:t>
            </a:fld>
            <a:endParaRPr lang="en-US" altLang="en-US" sz="1200">
              <a:solidFill>
                <a:prstClr val="black"/>
              </a:solidFill>
            </a:endParaRPr>
          </a:p>
        </p:txBody>
      </p:sp>
      <p:sp>
        <p:nvSpPr>
          <p:cNvPr id="16387" name="Rectangle 2"/>
          <p:cNvSpPr>
            <a:spLocks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1FDE000-467E-4C28-AB17-E596BF25B355}" type="slidenum">
              <a:rPr lang="en-US" altLang="en-US" sz="1200">
                <a:solidFill>
                  <a:prstClr val="black"/>
                </a:solidFill>
              </a:rPr>
              <a:pPr/>
              <a:t>21</a:t>
            </a:fld>
            <a:endParaRPr lang="en-US" altLang="en-US" sz="1200">
              <a:solidFill>
                <a:prstClr val="black"/>
              </a:solidFill>
            </a:endParaRPr>
          </a:p>
        </p:txBody>
      </p:sp>
      <p:sp>
        <p:nvSpPr>
          <p:cNvPr id="17411" name="Rectangle 2"/>
          <p:cNvSpPr>
            <a:spLocks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CDD3C173-D44E-4D48-8C53-6534B4D3AAB1}" type="slidenum">
              <a:rPr lang="en-US" altLang="en-US" sz="1200">
                <a:solidFill>
                  <a:prstClr val="black"/>
                </a:solidFill>
              </a:rPr>
              <a:pPr/>
              <a:t>22</a:t>
            </a:fld>
            <a:endParaRPr lang="en-US" altLang="en-US" sz="1200">
              <a:solidFill>
                <a:prstClr val="black"/>
              </a:solidFill>
            </a:endParaRPr>
          </a:p>
        </p:txBody>
      </p:sp>
      <p:sp>
        <p:nvSpPr>
          <p:cNvPr id="19459" name="Rectangle 2"/>
          <p:cNvSpPr>
            <a:spLocks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C6C26EB0-B5B1-49DD-9143-472F5D352E7E}" type="slidenum">
              <a:rPr lang="en-US" altLang="en-US" sz="1200">
                <a:solidFill>
                  <a:prstClr val="black"/>
                </a:solidFill>
              </a:rPr>
              <a:pPr/>
              <a:t>23</a:t>
            </a:fld>
            <a:endParaRPr lang="en-US" altLang="en-US" sz="1200">
              <a:solidFill>
                <a:prstClr val="black"/>
              </a:solidFill>
            </a:endParaRPr>
          </a:p>
        </p:txBody>
      </p:sp>
      <p:sp>
        <p:nvSpPr>
          <p:cNvPr id="20483" name="Rectangle 2"/>
          <p:cNvSpPr>
            <a:spLocks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1368114F-9693-41F4-82BF-6552ACCDC041}" type="slidenum">
              <a:rPr lang="en-US" altLang="en-US" sz="1200">
                <a:solidFill>
                  <a:prstClr val="black"/>
                </a:solidFill>
              </a:rPr>
              <a:pPr/>
              <a:t>24</a:t>
            </a:fld>
            <a:endParaRPr lang="en-US" altLang="en-US" sz="1200">
              <a:solidFill>
                <a:prstClr val="black"/>
              </a:solidFill>
            </a:endParaRPr>
          </a:p>
        </p:txBody>
      </p:sp>
      <p:sp>
        <p:nvSpPr>
          <p:cNvPr id="22531" name="Rectangle 2"/>
          <p:cNvSpPr>
            <a:spLocks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r>
              <a:rPr lang="en-US" altLang="en-US" smtClean="0">
                <a:latin typeface="Arial" pitchFamily="34" charset="0"/>
              </a:rPr>
              <a:t>http://www.youtube.com/watch?v=qV4ywE_gPSU</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1368114F-9693-41F4-82BF-6552ACCDC041}" type="slidenum">
              <a:rPr lang="en-US" altLang="en-US" sz="1200">
                <a:solidFill>
                  <a:prstClr val="black"/>
                </a:solidFill>
              </a:rPr>
              <a:pPr/>
              <a:t>25</a:t>
            </a:fld>
            <a:endParaRPr lang="en-US" altLang="en-US" sz="1200">
              <a:solidFill>
                <a:prstClr val="black"/>
              </a:solidFill>
            </a:endParaRPr>
          </a:p>
        </p:txBody>
      </p:sp>
      <p:sp>
        <p:nvSpPr>
          <p:cNvPr id="22531" name="Rectangle 2"/>
          <p:cNvSpPr>
            <a:spLocks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r>
              <a:rPr lang="en-US" altLang="en-US" smtClean="0">
                <a:latin typeface="Arial" pitchFamily="34" charset="0"/>
              </a:rPr>
              <a:t>http://www.youtube.com/watch?v=qV4ywE_gPSU</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1368114F-9693-41F4-82BF-6552ACCDC041}" type="slidenum">
              <a:rPr lang="en-US" altLang="en-US" sz="1200">
                <a:solidFill>
                  <a:prstClr val="black"/>
                </a:solidFill>
              </a:rPr>
              <a:pPr/>
              <a:t>26</a:t>
            </a:fld>
            <a:endParaRPr lang="en-US" altLang="en-US" sz="1200">
              <a:solidFill>
                <a:prstClr val="black"/>
              </a:solidFill>
            </a:endParaRPr>
          </a:p>
        </p:txBody>
      </p:sp>
      <p:sp>
        <p:nvSpPr>
          <p:cNvPr id="22531" name="Rectangle 2"/>
          <p:cNvSpPr>
            <a:spLocks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r>
              <a:rPr lang="en-US" altLang="en-US" smtClean="0">
                <a:latin typeface="Arial" pitchFamily="34" charset="0"/>
              </a:rPr>
              <a:t>http://www.youtube.com/watch?v=qV4ywE_gPSU</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1B5FF-C0A0-499E-9137-D9A6C4E851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764163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118847-365E-4478-B5E1-5A102905727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005052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B6B9A3-5C3D-4706-8E46-2F9AF7F0597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250554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1B5FF-C0A0-499E-9137-D9A6C4E851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576175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D53413-0F13-4F92-A315-D6200B585BB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248556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249F18-DA70-49B8-8D1D-84D312FAA0E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738636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E02865-F0DA-4C57-8777-438D4523094A}"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868639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8E3B85-7507-4E91-B88A-846B943A461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891020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70A36-0203-4675-B20F-15D121949B5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553294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BD39F2-8446-4ECA-B9F5-BB82B77603E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668950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C9CE0B-B2E9-40F8-9E38-B9440000D0E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356016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D53413-0F13-4F92-A315-D6200B585BB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65057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9632D6-6954-43E3-A558-CD139FBEEE7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019744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118847-365E-4478-B5E1-5A102905727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56307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B6B9A3-5C3D-4706-8E46-2F9AF7F0597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907308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1B5FF-C0A0-499E-9137-D9A6C4E851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010349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D53413-0F13-4F92-A315-D6200B585BB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917354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249F18-DA70-49B8-8D1D-84D312FAA0E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909883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E02865-F0DA-4C57-8777-438D4523094A}"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50607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8E3B85-7507-4E91-B88A-846B943A461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6999527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70A36-0203-4675-B20F-15D121949B5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220308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BD39F2-8446-4ECA-B9F5-BB82B77603E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086069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249F18-DA70-49B8-8D1D-84D312FAA0E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4241424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C9CE0B-B2E9-40F8-9E38-B9440000D0E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0840468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9632D6-6954-43E3-A558-CD139FBEEE7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459444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118847-365E-4478-B5E1-5A102905727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7332778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B6B9A3-5C3D-4706-8E46-2F9AF7F0597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227316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1B5FF-C0A0-499E-9137-D9A6C4E851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189052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D53413-0F13-4F92-A315-D6200B585BB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8351046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249F18-DA70-49B8-8D1D-84D312FAA0E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3666996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E02865-F0DA-4C57-8777-438D4523094A}"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2643909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8E3B85-7507-4E91-B88A-846B943A461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177528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70A36-0203-4675-B20F-15D121949B5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236355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E02865-F0DA-4C57-8777-438D4523094A}"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963211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BD39F2-8446-4ECA-B9F5-BB82B77603E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5236902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C9CE0B-B2E9-40F8-9E38-B9440000D0E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406213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9632D6-6954-43E3-A558-CD139FBEEE7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9217063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118847-365E-4478-B5E1-5A102905727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5456007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B6B9A3-5C3D-4706-8E46-2F9AF7F0597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2399469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717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50B225-338E-47C7-B1B4-097C1ECD71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5441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B20947-75AC-4EB9-B083-188AF3351C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6547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E4794C-34CF-4227-BF93-830408B5E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86062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582050-3CD9-4607-A447-1163D6D7F7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57700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2944860-EC09-4B56-A009-4F2EC1199B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0292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8E3B85-7507-4E91-B88A-846B943A461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0124677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6202E53-5578-4740-AAF5-9FFC19A947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72990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765775B-B262-433C-B6AA-490911AF70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63925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AE79E7-CF5D-4893-B7B4-B32F7C88CA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77052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28BF19-3EED-4CB6-AAB7-441506E956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44013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8D077F-1C9F-4B85-9A5B-1EFEE2C094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60649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1951FF-8A47-46B9-B7C7-E952F40F57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7522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1B5FF-C0A0-499E-9137-D9A6C4E851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1303011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D53413-0F13-4F92-A315-D6200B585BB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4245364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249F18-DA70-49B8-8D1D-84D312FAA0E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8040943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E02865-F0DA-4C57-8777-438D4523094A}"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066107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70A36-0203-4675-B20F-15D121949B5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2029556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8E3B85-7507-4E91-B88A-846B943A461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1038429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70A36-0203-4675-B20F-15D121949B5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5193863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BD39F2-8446-4ECA-B9F5-BB82B77603E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6297602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C9CE0B-B2E9-40F8-9E38-B9440000D0E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2842958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9632D6-6954-43E3-A558-CD139FBEEE7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3151200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118847-365E-4478-B5E1-5A102905727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9461962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B6B9A3-5C3D-4706-8E46-2F9AF7F0597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166862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BD39F2-8446-4ECA-B9F5-BB82B77603E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840905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C9CE0B-B2E9-40F8-9E38-B9440000D0E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061356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9632D6-6954-43E3-A558-CD139FBEEE7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019758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cs typeface="Arial" charset="0"/>
              </a:defRPr>
            </a:lvl1pPr>
          </a:lstStyle>
          <a:p>
            <a:pPr fontAlgn="base">
              <a:spcBef>
                <a:spcPct val="0"/>
              </a:spcBef>
              <a:spcAft>
                <a:spcPct val="0"/>
              </a:spcAft>
              <a:defRPr/>
            </a:pPr>
            <a:fld id="{F8FA613F-B311-4C36-B91D-7AD5BA7FBE67}"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Tree>
    <p:extLst>
      <p:ext uri="{BB962C8B-B14F-4D97-AF65-F5344CB8AC3E}">
        <p14:creationId xmlns:p14="http://schemas.microsoft.com/office/powerpoint/2010/main" val="12443964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cs typeface="Arial" charset="0"/>
              </a:defRPr>
            </a:lvl1pPr>
          </a:lstStyle>
          <a:p>
            <a:pPr fontAlgn="base">
              <a:spcBef>
                <a:spcPct val="0"/>
              </a:spcBef>
              <a:spcAft>
                <a:spcPct val="0"/>
              </a:spcAft>
              <a:defRPr/>
            </a:pPr>
            <a:fld id="{F8FA613F-B311-4C36-B91D-7AD5BA7FBE67}"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Tree>
    <p:extLst>
      <p:ext uri="{BB962C8B-B14F-4D97-AF65-F5344CB8AC3E}">
        <p14:creationId xmlns:p14="http://schemas.microsoft.com/office/powerpoint/2010/main" val="23742854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cs typeface="Arial" charset="0"/>
              </a:defRPr>
            </a:lvl1pPr>
          </a:lstStyle>
          <a:p>
            <a:pPr fontAlgn="base">
              <a:spcBef>
                <a:spcPct val="0"/>
              </a:spcBef>
              <a:spcAft>
                <a:spcPct val="0"/>
              </a:spcAft>
              <a:defRPr/>
            </a:pPr>
            <a:fld id="{F8FA613F-B311-4C36-B91D-7AD5BA7FBE67}"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Tree>
    <p:extLst>
      <p:ext uri="{BB962C8B-B14F-4D97-AF65-F5344CB8AC3E}">
        <p14:creationId xmlns:p14="http://schemas.microsoft.com/office/powerpoint/2010/main" val="15886723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cs typeface="Arial" charset="0"/>
              </a:defRPr>
            </a:lvl1pPr>
          </a:lstStyle>
          <a:p>
            <a:pPr fontAlgn="base">
              <a:spcBef>
                <a:spcPct val="0"/>
              </a:spcBef>
              <a:spcAft>
                <a:spcPct val="0"/>
              </a:spcAft>
              <a:defRPr/>
            </a:pPr>
            <a:fld id="{F8FA613F-B311-4C36-B91D-7AD5BA7FBE67}"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Tree>
    <p:extLst>
      <p:ext uri="{BB962C8B-B14F-4D97-AF65-F5344CB8AC3E}">
        <p14:creationId xmlns:p14="http://schemas.microsoft.com/office/powerpoint/2010/main" val="38891832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B6E73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eaLnBrk="0" fontAlgn="base" hangingPunct="0">
              <a:spcBef>
                <a:spcPct val="0"/>
              </a:spcBef>
              <a:spcAft>
                <a:spcPct val="0"/>
              </a:spcAft>
              <a:defRPr/>
            </a:pPr>
            <a:endParaRPr lang="en-US">
              <a:solidFill>
                <a:srgbClr val="000000"/>
              </a:solidFill>
              <a:cs typeface="Arial" pitchFamily="34" charset="0"/>
            </a:endParaRPr>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eaLnBrk="0" fontAlgn="base" hangingPunct="0">
              <a:spcBef>
                <a:spcPct val="0"/>
              </a:spcBef>
              <a:spcAft>
                <a:spcPct val="0"/>
              </a:spcAft>
              <a:defRPr/>
            </a:pPr>
            <a:endParaRPr lang="en-US">
              <a:solidFill>
                <a:srgbClr val="000000"/>
              </a:solidFill>
              <a:cs typeface="Arial" pitchFamily="34" charset="0"/>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ea typeface="+mn-ea"/>
              </a:defRPr>
            </a:lvl1pPr>
          </a:lstStyle>
          <a:p>
            <a:pPr eaLnBrk="0" fontAlgn="base" hangingPunct="0">
              <a:spcBef>
                <a:spcPct val="0"/>
              </a:spcBef>
              <a:spcAft>
                <a:spcPct val="0"/>
              </a:spcAft>
              <a:defRPr/>
            </a:pPr>
            <a:fld id="{7E6C45DD-EAC8-49D1-B6A6-13A2D1673B15}" type="slidenum">
              <a:rPr lang="en-US">
                <a:solidFill>
                  <a:srgbClr val="000000"/>
                </a:solidFill>
                <a:cs typeface="Arial" pitchFamily="34" charset="0"/>
              </a:rPr>
              <a:pPr eaLnBrk="0" fontAlgn="base" hangingPunct="0">
                <a:spcBef>
                  <a:spcPct val="0"/>
                </a:spcBef>
                <a:spcAft>
                  <a:spcPct val="0"/>
                </a:spcAft>
                <a:defRPr/>
              </a:pPr>
              <a:t>‹#›</a:t>
            </a:fld>
            <a:endParaRPr lang="en-US">
              <a:solidFill>
                <a:srgbClr val="000000"/>
              </a:solidFill>
              <a:cs typeface="Arial" pitchFamily="34" charset="0"/>
            </a:endParaRPr>
          </a:p>
        </p:txBody>
      </p:sp>
    </p:spTree>
    <p:extLst>
      <p:ext uri="{BB962C8B-B14F-4D97-AF65-F5344CB8AC3E}">
        <p14:creationId xmlns:p14="http://schemas.microsoft.com/office/powerpoint/2010/main" val="381578789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Franklin Gothic Medium" pitchFamily="34" charset="0"/>
          <a:ea typeface="Osaka" pitchFamily="-32" charset="-128"/>
        </a:defRPr>
      </a:lvl2pPr>
      <a:lvl3pPr algn="ctr" rtl="0" eaLnBrk="0" fontAlgn="base" hangingPunct="0">
        <a:spcBef>
          <a:spcPct val="0"/>
        </a:spcBef>
        <a:spcAft>
          <a:spcPct val="0"/>
        </a:spcAft>
        <a:defRPr sz="4400">
          <a:solidFill>
            <a:schemeClr val="tx2"/>
          </a:solidFill>
          <a:latin typeface="Franklin Gothic Medium" pitchFamily="34" charset="0"/>
          <a:ea typeface="Osaka" pitchFamily="-32" charset="-128"/>
        </a:defRPr>
      </a:lvl3pPr>
      <a:lvl4pPr algn="ctr" rtl="0" eaLnBrk="0" fontAlgn="base" hangingPunct="0">
        <a:spcBef>
          <a:spcPct val="0"/>
        </a:spcBef>
        <a:spcAft>
          <a:spcPct val="0"/>
        </a:spcAft>
        <a:defRPr sz="4400">
          <a:solidFill>
            <a:schemeClr val="tx2"/>
          </a:solidFill>
          <a:latin typeface="Franklin Gothic Medium" pitchFamily="34" charset="0"/>
          <a:ea typeface="Osaka" pitchFamily="-32" charset="-128"/>
        </a:defRPr>
      </a:lvl4pPr>
      <a:lvl5pPr algn="ctr" rtl="0" eaLnBrk="0" fontAlgn="base" hangingPunct="0">
        <a:spcBef>
          <a:spcPct val="0"/>
        </a:spcBef>
        <a:spcAft>
          <a:spcPct val="0"/>
        </a:spcAft>
        <a:defRPr sz="4400">
          <a:solidFill>
            <a:schemeClr val="tx2"/>
          </a:solidFill>
          <a:latin typeface="Franklin Gothic Medium" pitchFamily="34" charset="0"/>
          <a:ea typeface="Osaka" pitchFamily="-32" charset="-128"/>
        </a:defRPr>
      </a:lvl5pPr>
      <a:lvl6pPr marL="457200" algn="ctr" rtl="0" fontAlgn="base">
        <a:spcBef>
          <a:spcPct val="0"/>
        </a:spcBef>
        <a:spcAft>
          <a:spcPct val="0"/>
        </a:spcAft>
        <a:defRPr sz="4400">
          <a:solidFill>
            <a:schemeClr val="tx2"/>
          </a:solidFill>
          <a:latin typeface="Arial" charset="0"/>
          <a:ea typeface="Osaka" pitchFamily="-32" charset="-128"/>
        </a:defRPr>
      </a:lvl6pPr>
      <a:lvl7pPr marL="914400" algn="ctr" rtl="0" fontAlgn="base">
        <a:spcBef>
          <a:spcPct val="0"/>
        </a:spcBef>
        <a:spcAft>
          <a:spcPct val="0"/>
        </a:spcAft>
        <a:defRPr sz="4400">
          <a:solidFill>
            <a:schemeClr val="tx2"/>
          </a:solidFill>
          <a:latin typeface="Arial" charset="0"/>
          <a:ea typeface="Osaka" pitchFamily="-32" charset="-128"/>
        </a:defRPr>
      </a:lvl7pPr>
      <a:lvl8pPr marL="1371600" algn="ctr" rtl="0" fontAlgn="base">
        <a:spcBef>
          <a:spcPct val="0"/>
        </a:spcBef>
        <a:spcAft>
          <a:spcPct val="0"/>
        </a:spcAft>
        <a:defRPr sz="4400">
          <a:solidFill>
            <a:schemeClr val="tx2"/>
          </a:solidFill>
          <a:latin typeface="Arial" charset="0"/>
          <a:ea typeface="Osaka" pitchFamily="-32" charset="-128"/>
        </a:defRPr>
      </a:lvl8pPr>
      <a:lvl9pPr marL="1828800" algn="ctr" rtl="0" fontAlgn="base">
        <a:spcBef>
          <a:spcPct val="0"/>
        </a:spcBef>
        <a:spcAft>
          <a:spcPct val="0"/>
        </a:spcAft>
        <a:defRPr sz="4400">
          <a:solidFill>
            <a:schemeClr val="tx2"/>
          </a:solidFill>
          <a:latin typeface="Arial" charset="0"/>
          <a:ea typeface="Osaka" pitchFamily="-3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cs typeface="Arial" charset="0"/>
              </a:defRPr>
            </a:lvl1pPr>
          </a:lstStyle>
          <a:p>
            <a:pPr fontAlgn="base">
              <a:spcBef>
                <a:spcPct val="0"/>
              </a:spcBef>
              <a:spcAft>
                <a:spcPct val="0"/>
              </a:spcAft>
              <a:defRPr/>
            </a:pPr>
            <a:fld id="{F8FA613F-B311-4C36-B91D-7AD5BA7FBE67}"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Tree>
    <p:extLst>
      <p:ext uri="{BB962C8B-B14F-4D97-AF65-F5344CB8AC3E}">
        <p14:creationId xmlns:p14="http://schemas.microsoft.com/office/powerpoint/2010/main" val="198549929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I4QNolP7Khc" TargetMode="Externa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4.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6.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6.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6.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6.xml"/><Relationship Id="rId4" Type="http://schemas.openxmlformats.org/officeDocument/2006/relationships/hyperlink" Target="https://schools.fairtrade.org.uk/teaching-resources/the-story-of-chocolate-unwrapping-the-ba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hyperlink" Target="https://www.northumberland.gov.uk/Highways/Street.aspx#communitylitterpicking" TargetMode="External"/><Relationship Id="rId2" Type="http://schemas.openxmlformats.org/officeDocument/2006/relationships/image" Target="../media/image33.png"/><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ubtitle 2"/>
          <p:cNvSpPr>
            <a:spLocks noGrp="1"/>
          </p:cNvSpPr>
          <p:nvPr>
            <p:ph type="subTitle" idx="1"/>
          </p:nvPr>
        </p:nvSpPr>
        <p:spPr>
          <a:xfrm>
            <a:off x="0" y="0"/>
            <a:ext cx="9144000" cy="6858000"/>
          </a:xfrm>
          <a:solidFill>
            <a:srgbClr val="8009F7"/>
          </a:solidFill>
        </p:spPr>
        <p:txBody>
          <a:bodyPr/>
          <a:lstStyle/>
          <a:p>
            <a:endParaRPr lang="en-GB" altLang="en-US" sz="8800" dirty="0" smtClean="0">
              <a:latin typeface="Comic Sans MS" pitchFamily="66" charset="0"/>
            </a:endParaRPr>
          </a:p>
          <a:p>
            <a:r>
              <a:rPr lang="en-GB" altLang="en-US" sz="8800" dirty="0" smtClean="0">
                <a:latin typeface="Comic Sans MS" pitchFamily="66" charset="0"/>
              </a:rPr>
              <a:t>Wednesday </a:t>
            </a:r>
            <a:endParaRPr lang="en-GB" altLang="en-US" sz="8800" dirty="0" smtClean="0">
              <a:latin typeface="Comic Sans MS" pitchFamily="66" charset="0"/>
            </a:endParaRPr>
          </a:p>
          <a:p>
            <a:endParaRPr lang="en-GB" altLang="en-US" dirty="0" smtClean="0">
              <a:latin typeface="Cooper Black" pitchFamily="18" charset="0"/>
            </a:endParaRPr>
          </a:p>
          <a:p>
            <a:endParaRPr lang="en-GB" altLang="en-US" dirty="0" smtClean="0">
              <a:latin typeface="Cooper Black" pitchFamily="18" charset="0"/>
            </a:endParaRPr>
          </a:p>
        </p:txBody>
      </p:sp>
      <p:sp>
        <p:nvSpPr>
          <p:cNvPr id="14339" name="AutoShape 6" descr="2Q=="/>
          <p:cNvSpPr>
            <a:spLocks noChangeAspect="1" noChangeArrowheads="1"/>
          </p:cNvSpPr>
          <p:nvPr/>
        </p:nvSpPr>
        <p:spPr bwMode="auto">
          <a:xfrm>
            <a:off x="155575" y="46038"/>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14340" name="AutoShape 8" descr="Z"/>
          <p:cNvSpPr>
            <a:spLocks noChangeAspect="1" noChangeArrowheads="1"/>
          </p:cNvSpPr>
          <p:nvPr/>
        </p:nvSpPr>
        <p:spPr bwMode="auto">
          <a:xfrm>
            <a:off x="155575" y="46038"/>
            <a:ext cx="44196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fontAlgn="base">
              <a:spcBef>
                <a:spcPct val="0"/>
              </a:spcBef>
              <a:spcAft>
                <a:spcPct val="0"/>
              </a:spcAft>
              <a:buFontTx/>
              <a:buNone/>
            </a:pPr>
            <a:endParaRPr lang="en-US" altLang="en-US" sz="1800">
              <a:solidFill>
                <a:srgbClr val="000000"/>
              </a:solidFill>
            </a:endParaRPr>
          </a:p>
        </p:txBody>
      </p:sp>
    </p:spTree>
    <p:extLst>
      <p:ext uri="{BB962C8B-B14F-4D97-AF65-F5344CB8AC3E}">
        <p14:creationId xmlns:p14="http://schemas.microsoft.com/office/powerpoint/2010/main" val="8150794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l="7561" t="19531" r="26825" b="19560"/>
          <a:stretch>
            <a:fillRect/>
          </a:stretch>
        </p:blipFill>
        <p:spPr bwMode="auto">
          <a:xfrm>
            <a:off x="0" y="1341438"/>
            <a:ext cx="9144000" cy="551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5" name="TextBox 2"/>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 rainforest,</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nobody felled a single tree.</a:t>
            </a:r>
          </a:p>
        </p:txBody>
      </p:sp>
    </p:spTree>
    <p:extLst>
      <p:ext uri="{BB962C8B-B14F-4D97-AF65-F5344CB8AC3E}">
        <p14:creationId xmlns:p14="http://schemas.microsoft.com/office/powerpoint/2010/main" val="4127829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2">
            <a:extLst>
              <a:ext uri="{28A0092B-C50C-407E-A947-70E740481C1C}">
                <a14:useLocalDpi xmlns:a14="http://schemas.microsoft.com/office/drawing/2010/main" val="0"/>
              </a:ext>
            </a:extLst>
          </a:blip>
          <a:srcRect l="7625" t="19438" r="27046" b="19398"/>
          <a:stretch>
            <a:fillRect/>
          </a:stretch>
        </p:blipFill>
        <p:spPr bwMode="auto">
          <a:xfrm>
            <a:off x="0" y="1412875"/>
            <a:ext cx="9144000" cy="544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9" name="TextBox 4"/>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an elephant,</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nobody stole my ivory.</a:t>
            </a:r>
          </a:p>
        </p:txBody>
      </p:sp>
    </p:spTree>
    <p:extLst>
      <p:ext uri="{BB962C8B-B14F-4D97-AF65-F5344CB8AC3E}">
        <p14:creationId xmlns:p14="http://schemas.microsoft.com/office/powerpoint/2010/main" val="3891687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l="7625" t="19443" r="27100" b="19556"/>
          <a:stretch>
            <a:fillRect/>
          </a:stretch>
        </p:blipFill>
        <p:spPr bwMode="auto">
          <a:xfrm>
            <a:off x="0" y="1268413"/>
            <a:ext cx="9144000" cy="557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3" name="TextBox 2"/>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 panda,</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 one took my territory.</a:t>
            </a:r>
          </a:p>
        </p:txBody>
      </p:sp>
    </p:spTree>
    <p:extLst>
      <p:ext uri="{BB962C8B-B14F-4D97-AF65-F5344CB8AC3E}">
        <p14:creationId xmlns:p14="http://schemas.microsoft.com/office/powerpoint/2010/main" val="2343588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a:extLst>
              <a:ext uri="{28A0092B-C50C-407E-A947-70E740481C1C}">
                <a14:useLocalDpi xmlns:a14="http://schemas.microsoft.com/office/drawing/2010/main" val="0"/>
              </a:ext>
            </a:extLst>
          </a:blip>
          <a:srcRect l="7513" t="19518" r="26976" b="19501"/>
          <a:stretch>
            <a:fillRect/>
          </a:stretch>
        </p:blipFill>
        <p:spPr bwMode="auto">
          <a:xfrm>
            <a:off x="0" y="1412875"/>
            <a:ext cx="9144000" cy="544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7" name="TextBox 4"/>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an island,</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 one ever discovered me.</a:t>
            </a:r>
          </a:p>
        </p:txBody>
      </p:sp>
    </p:spTree>
    <p:extLst>
      <p:ext uri="{BB962C8B-B14F-4D97-AF65-F5344CB8AC3E}">
        <p14:creationId xmlns:p14="http://schemas.microsoft.com/office/powerpoint/2010/main" val="2222102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62"/>
            <a:ext cx="9144000" cy="687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9671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ubtitle 2"/>
          <p:cNvSpPr>
            <a:spLocks noGrp="1"/>
          </p:cNvSpPr>
          <p:nvPr>
            <p:ph type="subTitle" idx="1"/>
          </p:nvPr>
        </p:nvSpPr>
        <p:spPr>
          <a:xfrm>
            <a:off x="0" y="0"/>
            <a:ext cx="9144000" cy="6858000"/>
          </a:xfrm>
          <a:solidFill>
            <a:srgbClr val="FFCC66"/>
          </a:solidFill>
        </p:spPr>
        <p:txBody>
          <a:bodyPr/>
          <a:lstStyle/>
          <a:p>
            <a:pPr algn="l"/>
            <a:r>
              <a:rPr lang="en-GB" altLang="en-US" dirty="0" smtClean="0">
                <a:latin typeface="Arial Rounded MT Bold" pitchFamily="34" charset="0"/>
              </a:rPr>
              <a:t>Wednesday</a:t>
            </a:r>
            <a:endParaRPr lang="en-GB" altLang="en-US" dirty="0" smtClean="0">
              <a:latin typeface="Arial Rounded MT Bold" pitchFamily="34" charset="0"/>
            </a:endParaRPr>
          </a:p>
          <a:p>
            <a:pPr algn="l"/>
            <a:r>
              <a:rPr lang="en-GB" altLang="en-US" sz="2400" dirty="0" smtClean="0">
                <a:latin typeface="Arial Rounded MT Bold" pitchFamily="34" charset="0"/>
              </a:rPr>
              <a:t>Task 1 – access </a:t>
            </a:r>
            <a:r>
              <a:rPr lang="en-GB" altLang="en-US" sz="2400" dirty="0" smtClean="0">
                <a:latin typeface="Arial Rounded MT Bold" pitchFamily="34" charset="0"/>
                <a:hlinkClick r:id="rId2"/>
              </a:rPr>
              <a:t>https://www.youtube.com/watch?v=I4QNolP7Khc</a:t>
            </a:r>
            <a:r>
              <a:rPr lang="en-GB" altLang="en-US" sz="2400" dirty="0" smtClean="0">
                <a:latin typeface="Arial Rounded MT Bold" pitchFamily="34" charset="0"/>
              </a:rPr>
              <a:t> (WARNING _ IT IS A LITTLE DISTRESSING) to see the effect of plastic.  Then please read </a:t>
            </a:r>
            <a:r>
              <a:rPr lang="en-GB" altLang="en-US" sz="2400" dirty="0" smtClean="0">
                <a:latin typeface="Arial Rounded MT Bold" pitchFamily="34" charset="0"/>
              </a:rPr>
              <a:t>16.</a:t>
            </a:r>
            <a:endParaRPr lang="en-GB" altLang="en-US" sz="2400" dirty="0" smtClean="0">
              <a:latin typeface="Arial Rounded MT Bold" pitchFamily="34" charset="0"/>
            </a:endParaRPr>
          </a:p>
          <a:p>
            <a:pPr algn="l"/>
            <a:endParaRPr lang="en-GB" altLang="en-US" sz="2400" dirty="0" smtClean="0">
              <a:latin typeface="Arial Rounded MT Bold" pitchFamily="34" charset="0"/>
            </a:endParaRPr>
          </a:p>
          <a:p>
            <a:pPr algn="l"/>
            <a:r>
              <a:rPr lang="en-GB" altLang="en-US" sz="2400" dirty="0" smtClean="0">
                <a:latin typeface="Arial Rounded MT Bold" pitchFamily="34" charset="0"/>
              </a:rPr>
              <a:t>Task 2 – please complete a stacked graph showing how long it takes for certain products to bio-degrade.  Please see example on slide </a:t>
            </a:r>
            <a:r>
              <a:rPr lang="en-GB" altLang="en-US" sz="2400" dirty="0" smtClean="0">
                <a:latin typeface="Arial Rounded MT Bold" pitchFamily="34" charset="0"/>
              </a:rPr>
              <a:t>17 </a:t>
            </a:r>
            <a:r>
              <a:rPr lang="en-GB" altLang="en-US" sz="2400" dirty="0" smtClean="0">
                <a:latin typeface="Arial Rounded MT Bold" pitchFamily="34" charset="0"/>
              </a:rPr>
              <a:t>and then products I would like you to research on slide </a:t>
            </a:r>
            <a:r>
              <a:rPr lang="en-GB" altLang="en-US" sz="2400" dirty="0" smtClean="0">
                <a:latin typeface="Arial Rounded MT Bold" pitchFamily="34" charset="0"/>
              </a:rPr>
              <a:t>18.</a:t>
            </a:r>
            <a:endParaRPr lang="en-GB" altLang="en-US" sz="2400" dirty="0" smtClean="0">
              <a:latin typeface="Arial Rounded MT Bold" pitchFamily="34" charset="0"/>
            </a:endParaRPr>
          </a:p>
          <a:p>
            <a:pPr algn="l"/>
            <a:endParaRPr lang="en-GB" altLang="en-US" sz="2400" dirty="0" smtClean="0">
              <a:latin typeface="Arial Rounded MT Bold" pitchFamily="34" charset="0"/>
            </a:endParaRPr>
          </a:p>
          <a:p>
            <a:pPr algn="l"/>
            <a:r>
              <a:rPr lang="en-GB" altLang="en-US" sz="2400" dirty="0" smtClean="0">
                <a:latin typeface="Arial Rounded MT Bold" pitchFamily="34" charset="0"/>
              </a:rPr>
              <a:t>Task 3 – </a:t>
            </a:r>
            <a:r>
              <a:rPr lang="en-GB" altLang="en-US" sz="2400" dirty="0" smtClean="0">
                <a:latin typeface="Arial Rounded MT Bold" pitchFamily="34" charset="0"/>
              </a:rPr>
              <a:t>to be able to create a storyboard about the production of Fairtrade chocolate.  Please see slides 19 to 26.</a:t>
            </a:r>
          </a:p>
          <a:p>
            <a:pPr algn="l"/>
            <a:endParaRPr lang="en-GB" altLang="en-US" sz="2400" dirty="0">
              <a:latin typeface="Arial Rounded MT Bold" pitchFamily="34" charset="0"/>
            </a:endParaRPr>
          </a:p>
          <a:p>
            <a:pPr algn="l"/>
            <a:r>
              <a:rPr lang="en-GB" altLang="en-US" sz="2400" dirty="0" smtClean="0">
                <a:latin typeface="Arial Rounded MT Bold" pitchFamily="34" charset="0"/>
              </a:rPr>
              <a:t>Task 4 – litter pick; please read slide 27.</a:t>
            </a:r>
          </a:p>
          <a:p>
            <a:pPr algn="l"/>
            <a:endParaRPr lang="en-GB" altLang="en-US" sz="2400" dirty="0" smtClean="0">
              <a:latin typeface="Arial Rounded MT Bold" pitchFamily="34" charset="0"/>
            </a:endParaRPr>
          </a:p>
        </p:txBody>
      </p:sp>
    </p:spTree>
    <p:extLst>
      <p:ext uri="{BB962C8B-B14F-4D97-AF65-F5344CB8AC3E}">
        <p14:creationId xmlns:p14="http://schemas.microsoft.com/office/powerpoint/2010/main" val="214439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a:solidFill>
            <a:schemeClr val="accent6">
              <a:lumMod val="20000"/>
              <a:lumOff val="80000"/>
            </a:schemeClr>
          </a:solidFill>
        </p:spPr>
        <p:txBody>
          <a:bodyPr/>
          <a:lstStyle/>
          <a:p>
            <a:pPr>
              <a:defRPr/>
            </a:pPr>
            <a:r>
              <a:rPr lang="en-GB" sz="2400" b="1" dirty="0" smtClean="0"/>
              <a:t>Well, as you all know, glitter is an absolute hate of mine!  </a:t>
            </a:r>
          </a:p>
          <a:p>
            <a:pPr>
              <a:defRPr/>
            </a:pPr>
            <a:r>
              <a:rPr lang="en-GB" sz="2400" dirty="0" smtClean="0"/>
              <a:t>As well as watching the </a:t>
            </a:r>
            <a:r>
              <a:rPr lang="en-GB" sz="2400" dirty="0" err="1" smtClean="0"/>
              <a:t>youtube</a:t>
            </a:r>
            <a:r>
              <a:rPr lang="en-GB" sz="2400" dirty="0" smtClean="0"/>
              <a:t> clip, I </a:t>
            </a:r>
            <a:r>
              <a:rPr lang="en-GB" sz="2400" dirty="0" smtClean="0"/>
              <a:t>would like you to research </a:t>
            </a:r>
            <a:r>
              <a:rPr lang="en-GB" sz="2400" dirty="0" smtClean="0"/>
              <a:t>the </a:t>
            </a:r>
            <a:r>
              <a:rPr lang="en-GB" sz="2400" dirty="0" smtClean="0"/>
              <a:t>effect that glitter has on our rivers, seas and wildlife.  Once you have </a:t>
            </a:r>
            <a:r>
              <a:rPr lang="en-GB" sz="2400" dirty="0" smtClean="0"/>
              <a:t>done </a:t>
            </a:r>
            <a:r>
              <a:rPr lang="en-GB" sz="2400" dirty="0" smtClean="0"/>
              <a:t>that, I would like you to write a formal letter to </a:t>
            </a:r>
          </a:p>
          <a:p>
            <a:pPr>
              <a:defRPr/>
            </a:pPr>
            <a:endParaRPr lang="en-GB" sz="1400" dirty="0"/>
          </a:p>
          <a:p>
            <a:pPr>
              <a:defRPr/>
            </a:pPr>
            <a:r>
              <a:rPr lang="en-GB" sz="2800" dirty="0" smtClean="0"/>
              <a:t>Meadowbrook Inventions</a:t>
            </a:r>
          </a:p>
          <a:p>
            <a:pPr>
              <a:defRPr/>
            </a:pPr>
            <a:r>
              <a:rPr lang="en-GB" sz="2800" dirty="0" smtClean="0"/>
              <a:t>PO Box 960</a:t>
            </a:r>
          </a:p>
          <a:p>
            <a:pPr>
              <a:defRPr/>
            </a:pPr>
            <a:r>
              <a:rPr lang="en-GB" sz="2800" dirty="0" smtClean="0"/>
              <a:t>260 Mine Brook Road (Route 202)</a:t>
            </a:r>
          </a:p>
          <a:p>
            <a:pPr>
              <a:defRPr/>
            </a:pPr>
            <a:r>
              <a:rPr lang="en-GB" sz="2800" dirty="0" smtClean="0"/>
              <a:t>Bernardsville</a:t>
            </a:r>
          </a:p>
          <a:p>
            <a:pPr>
              <a:defRPr/>
            </a:pPr>
            <a:r>
              <a:rPr lang="en-GB" sz="2800" dirty="0" smtClean="0"/>
              <a:t>NJ07924</a:t>
            </a:r>
          </a:p>
          <a:p>
            <a:pPr>
              <a:defRPr/>
            </a:pPr>
            <a:endParaRPr lang="en-GB" sz="1800" dirty="0" smtClean="0"/>
          </a:p>
          <a:p>
            <a:pPr>
              <a:defRPr/>
            </a:pPr>
            <a:r>
              <a:rPr lang="en-GB" sz="2400" dirty="0" smtClean="0"/>
              <a:t>They are the top manufacturer of glitter.</a:t>
            </a:r>
          </a:p>
          <a:p>
            <a:pPr>
              <a:defRPr/>
            </a:pPr>
            <a:endParaRPr lang="en-GB" sz="1800" dirty="0"/>
          </a:p>
          <a:p>
            <a:pPr>
              <a:defRPr/>
            </a:pPr>
            <a:r>
              <a:rPr lang="en-GB" sz="2400" dirty="0" smtClean="0"/>
              <a:t>Asking them to either stop manufacturing glitter or find a environmentally friendly replacement. </a:t>
            </a:r>
          </a:p>
          <a:p>
            <a:pPr>
              <a:defRPr/>
            </a:pPr>
            <a:r>
              <a:rPr lang="en-GB" sz="2400" b="1" dirty="0" smtClean="0"/>
              <a:t>I </a:t>
            </a:r>
            <a:r>
              <a:rPr lang="en-GB" b="1" dirty="0" smtClean="0">
                <a:solidFill>
                  <a:srgbClr val="FF0000"/>
                </a:solidFill>
              </a:rPr>
              <a:t>will</a:t>
            </a:r>
            <a:r>
              <a:rPr lang="en-GB" sz="2400" b="1" dirty="0" smtClean="0"/>
              <a:t> send them the letters!</a:t>
            </a:r>
            <a:endParaRPr lang="en-GB" sz="2400" b="1" dirty="0"/>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628775"/>
            <a:ext cx="2049462"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3724275"/>
            <a:ext cx="1893887" cy="113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a:off x="0" y="1556792"/>
            <a:ext cx="2483768" cy="144358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5496" y="1628775"/>
            <a:ext cx="2376264" cy="137636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12360" y="2523946"/>
            <a:ext cx="1331640" cy="1200329"/>
          </a:xfrm>
          <a:prstGeom prst="rect">
            <a:avLst/>
          </a:prstGeom>
          <a:noFill/>
        </p:spPr>
        <p:txBody>
          <a:bodyPr wrap="square" rtlCol="0">
            <a:spAutoFit/>
          </a:bodyPr>
          <a:lstStyle/>
          <a:p>
            <a:r>
              <a:rPr lang="en-GB" dirty="0" smtClean="0"/>
              <a:t>Little fish with glitter in its tummy! </a:t>
            </a:r>
            <a:r>
              <a:rPr lang="en-GB" dirty="0" smtClean="0">
                <a:sym typeface="Wingdings" panose="05000000000000000000" pitchFamily="2" charset="2"/>
              </a:rPr>
              <a:t></a:t>
            </a:r>
            <a:endParaRPr lang="en-GB" dirty="0"/>
          </a:p>
        </p:txBody>
      </p:sp>
    </p:spTree>
    <p:extLst>
      <p:ext uri="{BB962C8B-B14F-4D97-AF65-F5344CB8AC3E}">
        <p14:creationId xmlns:p14="http://schemas.microsoft.com/office/powerpoint/2010/main" val="3935020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ubtitle 2"/>
          <p:cNvSpPr>
            <a:spLocks noGrp="1"/>
          </p:cNvSpPr>
          <p:nvPr>
            <p:ph type="subTitle" idx="1"/>
          </p:nvPr>
        </p:nvSpPr>
        <p:spPr>
          <a:xfrm>
            <a:off x="0" y="0"/>
            <a:ext cx="9144000" cy="6858000"/>
          </a:xfrm>
        </p:spPr>
        <p:txBody>
          <a:bodyPr/>
          <a:lstStyle/>
          <a:p>
            <a:endParaRPr lang="en-US" altLang="en-US" smtClean="0"/>
          </a:p>
        </p:txBody>
      </p:sp>
      <p:pic>
        <p:nvPicPr>
          <p:cNvPr id="665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6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564" name="TextBox 3"/>
          <p:cNvSpPr txBox="1">
            <a:spLocks noChangeArrowheads="1"/>
          </p:cNvSpPr>
          <p:nvPr/>
        </p:nvSpPr>
        <p:spPr bwMode="auto">
          <a:xfrm>
            <a:off x="5795963" y="1485900"/>
            <a:ext cx="2879725" cy="1016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0" fontAlgn="base" hangingPunct="0">
              <a:spcBef>
                <a:spcPct val="0"/>
              </a:spcBef>
              <a:spcAft>
                <a:spcPct val="0"/>
              </a:spcAft>
              <a:buFontTx/>
              <a:buNone/>
            </a:pPr>
            <a:r>
              <a:rPr lang="en-GB" altLang="en-US" sz="2000">
                <a:solidFill>
                  <a:srgbClr val="FFFFFF"/>
                </a:solidFill>
                <a:latin typeface="Arial Rounded MT Bold" pitchFamily="34" charset="0"/>
              </a:rPr>
              <a:t>Each one of these numbers means number of years</a:t>
            </a:r>
          </a:p>
        </p:txBody>
      </p:sp>
    </p:spTree>
    <p:extLst>
      <p:ext uri="{BB962C8B-B14F-4D97-AF65-F5344CB8AC3E}">
        <p14:creationId xmlns:p14="http://schemas.microsoft.com/office/powerpoint/2010/main" val="2859626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ubtitle 2"/>
          <p:cNvSpPr>
            <a:spLocks noGrp="1"/>
          </p:cNvSpPr>
          <p:nvPr>
            <p:ph type="subTitle" idx="1"/>
          </p:nvPr>
        </p:nvSpPr>
        <p:spPr>
          <a:xfrm>
            <a:off x="0" y="0"/>
            <a:ext cx="9144000" cy="6858000"/>
          </a:xfrm>
          <a:solidFill>
            <a:schemeClr val="bg2">
              <a:lumMod val="40000"/>
              <a:lumOff val="60000"/>
            </a:schemeClr>
          </a:solidFill>
        </p:spPr>
        <p:txBody>
          <a:bodyPr/>
          <a:lstStyle/>
          <a:p>
            <a:r>
              <a:rPr lang="en-GB" altLang="en-US" dirty="0" smtClean="0">
                <a:latin typeface="Arial Rounded MT Bold" panose="020F0704030504030204" pitchFamily="34" charset="0"/>
              </a:rPr>
              <a:t>Google search these products to find out how long it takes for them to bio-degrade.  Show your findings in a stacked bar graph.</a:t>
            </a:r>
          </a:p>
          <a:p>
            <a:endParaRPr lang="en-GB" altLang="en-US" dirty="0" smtClean="0">
              <a:latin typeface="Arial Rounded MT Bold" panose="020F0704030504030204" pitchFamily="34" charset="0"/>
            </a:endParaRPr>
          </a:p>
          <a:p>
            <a:r>
              <a:rPr lang="en-GB" altLang="en-US" sz="2400" dirty="0" smtClean="0">
                <a:latin typeface="Arial Rounded MT Bold" panose="020F0704030504030204" pitchFamily="34" charset="0"/>
              </a:rPr>
              <a:t>Plastic straw</a:t>
            </a:r>
          </a:p>
          <a:p>
            <a:r>
              <a:rPr lang="en-GB" altLang="en-US" sz="2400" dirty="0" smtClean="0">
                <a:latin typeface="Arial Rounded MT Bold" panose="020F0704030504030204" pitchFamily="34" charset="0"/>
              </a:rPr>
              <a:t>Chewing gum</a:t>
            </a:r>
          </a:p>
          <a:p>
            <a:r>
              <a:rPr lang="en-GB" altLang="en-US" sz="2400" dirty="0" smtClean="0">
                <a:latin typeface="Arial Rounded MT Bold" panose="020F0704030504030204" pitchFamily="34" charset="0"/>
              </a:rPr>
              <a:t>Apple core</a:t>
            </a:r>
          </a:p>
          <a:p>
            <a:r>
              <a:rPr lang="en-GB" altLang="en-US" sz="2400" dirty="0" smtClean="0">
                <a:latin typeface="Arial Rounded MT Bold" panose="020F0704030504030204" pitchFamily="34" charset="0"/>
              </a:rPr>
              <a:t>Rubber Flip flops </a:t>
            </a:r>
          </a:p>
          <a:p>
            <a:r>
              <a:rPr lang="en-GB" altLang="en-US" sz="2400" dirty="0" smtClean="0">
                <a:latin typeface="Arial Rounded MT Bold" panose="020F0704030504030204" pitchFamily="34" charset="0"/>
              </a:rPr>
              <a:t>Newspaper</a:t>
            </a:r>
          </a:p>
          <a:p>
            <a:r>
              <a:rPr lang="en-GB" altLang="en-US" sz="2400" dirty="0" smtClean="0">
                <a:latin typeface="Arial Rounded MT Bold" panose="020F0704030504030204" pitchFamily="34" charset="0"/>
              </a:rPr>
              <a:t>Leather shoe</a:t>
            </a:r>
          </a:p>
          <a:p>
            <a:r>
              <a:rPr lang="en-GB" altLang="en-US" sz="2400" dirty="0" smtClean="0">
                <a:latin typeface="Arial Rounded MT Bold" panose="020F0704030504030204" pitchFamily="34" charset="0"/>
              </a:rPr>
              <a:t>Swimming costume</a:t>
            </a:r>
          </a:p>
          <a:p>
            <a:r>
              <a:rPr lang="en-GB" altLang="en-US" sz="2400" dirty="0" smtClean="0">
                <a:latin typeface="Arial Rounded MT Bold" panose="020F0704030504030204" pitchFamily="34" charset="0"/>
              </a:rPr>
              <a:t>Woollen socks</a:t>
            </a:r>
          </a:p>
          <a:p>
            <a:r>
              <a:rPr lang="en-GB" altLang="en-US" sz="2400" dirty="0" smtClean="0">
                <a:latin typeface="Arial Rounded MT Bold" panose="020F0704030504030204" pitchFamily="34" charset="0"/>
              </a:rPr>
              <a:t>Nylon child’s fishing net (just the net part)</a:t>
            </a:r>
          </a:p>
        </p:txBody>
      </p:sp>
      <p:pic>
        <p:nvPicPr>
          <p:cNvPr id="675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3435350"/>
            <a:ext cx="698500" cy="471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8253" y="2924175"/>
            <a:ext cx="601662" cy="60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1338" y="2133600"/>
            <a:ext cx="635000" cy="42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9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2288" y="2555875"/>
            <a:ext cx="525462" cy="525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9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9376" y="3906838"/>
            <a:ext cx="687388" cy="45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9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1925" y="4221163"/>
            <a:ext cx="885825"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93" name="Picture 8"/>
          <p:cNvPicPr>
            <a:picLocks noChangeAspect="1" noChangeArrowheads="1"/>
          </p:cNvPicPr>
          <p:nvPr/>
        </p:nvPicPr>
        <p:blipFill>
          <a:blip r:embed="rId8">
            <a:extLst>
              <a:ext uri="{28A0092B-C50C-407E-A947-70E740481C1C}">
                <a14:useLocalDpi xmlns:a14="http://schemas.microsoft.com/office/drawing/2010/main" val="0"/>
              </a:ext>
            </a:extLst>
          </a:blip>
          <a:srcRect l="23584" r="21657"/>
          <a:stretch>
            <a:fillRect/>
          </a:stretch>
        </p:blipFill>
        <p:spPr bwMode="auto">
          <a:xfrm>
            <a:off x="6110288" y="4741863"/>
            <a:ext cx="298450" cy="547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94"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74975" y="5289550"/>
            <a:ext cx="482600" cy="360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95"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268274">
            <a:off x="7875385" y="5295105"/>
            <a:ext cx="646112" cy="84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1786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endParaRPr lang="en-US" altLang="en-US" smtClean="0"/>
          </a:p>
        </p:txBody>
      </p:sp>
      <p:sp>
        <p:nvSpPr>
          <p:cNvPr id="2051" name="Rectangle 3"/>
          <p:cNvSpPr>
            <a:spLocks noGrp="1" noChangeArrowheads="1"/>
          </p:cNvSpPr>
          <p:nvPr>
            <p:ph type="subTitle" idx="1"/>
          </p:nvPr>
        </p:nvSpPr>
        <p:spPr/>
        <p:txBody>
          <a:bodyPr/>
          <a:lstStyle/>
          <a:p>
            <a:pPr eaLnBrk="1" hangingPunct="1"/>
            <a:endParaRPr lang="en-US" altLang="en-US" smtClean="0"/>
          </a:p>
        </p:txBody>
      </p:sp>
      <p:pic>
        <p:nvPicPr>
          <p:cNvPr id="2052" name="Picture 4" descr="fairtr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1054100"/>
            <a:ext cx="8497887"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1287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0" y="0"/>
            <a:ext cx="9144000" cy="6924973"/>
          </a:xfrm>
          <a:prstGeom prst="rect">
            <a:avLst/>
          </a:prstGeom>
          <a:solidFill>
            <a:srgbClr val="3366FF"/>
          </a:solidFill>
          <a:ln>
            <a:noFill/>
          </a:ln>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6000" dirty="0">
                <a:solidFill>
                  <a:srgbClr val="000000"/>
                </a:solidFill>
                <a:latin typeface="Arial Rounded MT Bold" pitchFamily="34" charset="0"/>
              </a:rPr>
              <a:t>We are extending World Book Day to cover a week, so this week we are looking at this fabulous book called    </a:t>
            </a:r>
          </a:p>
          <a:p>
            <a:pPr algn="ctr" eaLnBrk="0" fontAlgn="base" hangingPunct="0">
              <a:spcBef>
                <a:spcPct val="0"/>
              </a:spcBef>
              <a:spcAft>
                <a:spcPct val="0"/>
              </a:spcAft>
              <a:buFontTx/>
              <a:buNone/>
            </a:pPr>
            <a:r>
              <a:rPr lang="en-GB" altLang="en-US" sz="6000" dirty="0">
                <a:solidFill>
                  <a:srgbClr val="000000"/>
                </a:solidFill>
                <a:latin typeface="Arial Rounded MT Bold" pitchFamily="34" charset="0"/>
              </a:rPr>
              <a:t>   </a:t>
            </a:r>
            <a:r>
              <a:rPr lang="en-GB" altLang="en-US" sz="9600" dirty="0">
                <a:solidFill>
                  <a:srgbClr val="000000"/>
                </a:solidFill>
                <a:latin typeface="Arial Rounded MT Bold" pitchFamily="34" charset="0"/>
              </a:rPr>
              <a:t>Dreamer</a:t>
            </a:r>
          </a:p>
          <a:p>
            <a:pPr algn="ctr" eaLnBrk="0" fontAlgn="base" hangingPunct="0">
              <a:spcBef>
                <a:spcPct val="0"/>
              </a:spcBef>
              <a:spcAft>
                <a:spcPct val="0"/>
              </a:spcAft>
              <a:buFontTx/>
              <a:buNone/>
            </a:pPr>
            <a:endParaRPr lang="en-GB" altLang="en-US" dirty="0">
              <a:solidFill>
                <a:srgbClr val="000000"/>
              </a:solidFill>
              <a:latin typeface="Arial Rounded MT Bold" pitchFamily="34" charset="0"/>
            </a:endParaRPr>
          </a:p>
        </p:txBody>
      </p:sp>
    </p:spTree>
    <p:extLst>
      <p:ext uri="{BB962C8B-B14F-4D97-AF65-F5344CB8AC3E}">
        <p14:creationId xmlns:p14="http://schemas.microsoft.com/office/powerpoint/2010/main" val="2404601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F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28600"/>
            <a:ext cx="1397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6" descr="in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20763"/>
            <a:ext cx="7137400"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7"/>
          <p:cNvSpPr>
            <a:spLocks noChangeArrowheads="1"/>
          </p:cNvSpPr>
          <p:nvPr/>
        </p:nvSpPr>
        <p:spPr bwMode="auto">
          <a:xfrm>
            <a:off x="381000" y="304800"/>
            <a:ext cx="5653088"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Franklin Gothic Medium" pitchFamily="34" charset="0"/>
                <a:ea typeface="Osaka" charset="-128"/>
              </a:defRPr>
            </a:lvl1pPr>
            <a:lvl2pPr marL="742950" indent="-285750">
              <a:spcBef>
                <a:spcPct val="20000"/>
              </a:spcBef>
              <a:buChar char="–"/>
              <a:defRPr sz="2800">
                <a:solidFill>
                  <a:schemeClr val="tx1"/>
                </a:solidFill>
                <a:latin typeface="Franklin Gothic Medium" pitchFamily="34" charset="0"/>
                <a:ea typeface="Osaka" charset="-128"/>
              </a:defRPr>
            </a:lvl2pPr>
            <a:lvl3pPr marL="1143000" indent="-228600">
              <a:spcBef>
                <a:spcPct val="20000"/>
              </a:spcBef>
              <a:buChar char="•"/>
              <a:defRPr sz="2400">
                <a:solidFill>
                  <a:schemeClr val="tx1"/>
                </a:solidFill>
                <a:latin typeface="Franklin Gothic Medium" pitchFamily="34" charset="0"/>
                <a:ea typeface="Osaka" charset="-128"/>
              </a:defRPr>
            </a:lvl3pPr>
            <a:lvl4pPr marL="1600200" indent="-228600">
              <a:spcBef>
                <a:spcPct val="20000"/>
              </a:spcBef>
              <a:buChar char="–"/>
              <a:defRPr sz="2000">
                <a:solidFill>
                  <a:schemeClr val="tx1"/>
                </a:solidFill>
                <a:latin typeface="Franklin Gothic Medium" pitchFamily="34" charset="0"/>
                <a:ea typeface="Osaka" charset="-128"/>
              </a:defRPr>
            </a:lvl4pPr>
            <a:lvl5pPr marL="2057400" indent="-228600">
              <a:spcBef>
                <a:spcPct val="20000"/>
              </a:spcBef>
              <a:buChar char="»"/>
              <a:defRPr sz="2000">
                <a:solidFill>
                  <a:schemeClr val="tx1"/>
                </a:solidFill>
                <a:latin typeface="Franklin Gothic Medium"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Franklin Gothic Medium"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Franklin Gothic Medium"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Franklin Gothic Medium"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Franklin Gothic Medium" pitchFamily="34" charset="0"/>
                <a:ea typeface="Osaka" charset="-128"/>
              </a:defRPr>
            </a:lvl9pPr>
          </a:lstStyle>
          <a:p>
            <a:pPr eaLnBrk="0" fontAlgn="base" hangingPunct="0">
              <a:spcBef>
                <a:spcPct val="0"/>
              </a:spcBef>
              <a:spcAft>
                <a:spcPct val="0"/>
              </a:spcAft>
              <a:buFontTx/>
              <a:buNone/>
            </a:pPr>
            <a:r>
              <a:rPr lang="en-US" altLang="en-US" sz="4000">
                <a:solidFill>
                  <a:srgbClr val="000000"/>
                </a:solidFill>
                <a:ea typeface="MS PGothic" pitchFamily="34" charset="-128"/>
                <a:cs typeface="Arial" pitchFamily="34" charset="0"/>
              </a:rPr>
              <a:t>The history of chocolate?</a:t>
            </a:r>
          </a:p>
        </p:txBody>
      </p:sp>
    </p:spTree>
    <p:extLst>
      <p:ext uri="{BB962C8B-B14F-4D97-AF65-F5344CB8AC3E}">
        <p14:creationId xmlns:p14="http://schemas.microsoft.com/office/powerpoint/2010/main" val="30193830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endParaRPr lang="en-US" altLang="en-US" smtClean="0"/>
          </a:p>
        </p:txBody>
      </p:sp>
      <p:sp>
        <p:nvSpPr>
          <p:cNvPr id="4099" name="Rectangle 3"/>
          <p:cNvSpPr>
            <a:spLocks noGrp="1" noChangeArrowheads="1"/>
          </p:cNvSpPr>
          <p:nvPr>
            <p:ph type="body" idx="1"/>
          </p:nvPr>
        </p:nvSpPr>
        <p:spPr>
          <a:xfrm>
            <a:off x="755576" y="2924944"/>
            <a:ext cx="7772400" cy="3031976"/>
          </a:xfrm>
        </p:spPr>
        <p:txBody>
          <a:bodyPr/>
          <a:lstStyle/>
          <a:p>
            <a:pPr eaLnBrk="1" hangingPunct="1"/>
            <a:r>
              <a:rPr lang="en-US" altLang="en-US" sz="2400" dirty="0" smtClean="0"/>
              <a:t>The main ingredient </a:t>
            </a:r>
            <a:r>
              <a:rPr lang="en-US" altLang="en-US" sz="2400" dirty="0" smtClean="0"/>
              <a:t>is </a:t>
            </a:r>
            <a:r>
              <a:rPr lang="en-US" altLang="en-US" sz="2400" b="1" u="sng" dirty="0" smtClean="0"/>
              <a:t>cocoa</a:t>
            </a:r>
            <a:r>
              <a:rPr lang="en-US" altLang="en-US" sz="2400" b="1" dirty="0" smtClean="0"/>
              <a:t> </a:t>
            </a:r>
            <a:r>
              <a:rPr lang="en-US" altLang="en-US" sz="2400" b="1" i="1" dirty="0" smtClean="0"/>
              <a:t>(cacao</a:t>
            </a:r>
            <a:r>
              <a:rPr lang="en-US" altLang="en-US" sz="2400" b="1" i="1" dirty="0" smtClean="0"/>
              <a:t>)</a:t>
            </a:r>
          </a:p>
          <a:p>
            <a:pPr eaLnBrk="1" hangingPunct="1"/>
            <a:endParaRPr lang="en-US" altLang="en-US" sz="2400" b="1" i="1" dirty="0" smtClean="0"/>
          </a:p>
          <a:p>
            <a:pPr eaLnBrk="1" hangingPunct="1"/>
            <a:r>
              <a:rPr lang="en-US" altLang="en-US" sz="2400" dirty="0" smtClean="0"/>
              <a:t>Farmers grow </a:t>
            </a:r>
            <a:r>
              <a:rPr lang="en-US" altLang="en-US" sz="2400" u="sng" dirty="0" smtClean="0"/>
              <a:t>cocoa pods</a:t>
            </a:r>
            <a:r>
              <a:rPr lang="en-US" altLang="en-US" sz="2400" dirty="0" smtClean="0"/>
              <a:t>, each roughly the size of an American </a:t>
            </a:r>
            <a:r>
              <a:rPr lang="en-US" altLang="en-US" sz="2400" dirty="0" smtClean="0"/>
              <a:t>football</a:t>
            </a:r>
          </a:p>
          <a:p>
            <a:pPr eaLnBrk="1" hangingPunct="1"/>
            <a:endParaRPr lang="en-US" altLang="en-US" sz="2400" dirty="0" smtClean="0"/>
          </a:p>
          <a:p>
            <a:pPr eaLnBrk="1" hangingPunct="1"/>
            <a:r>
              <a:rPr lang="en-US" altLang="en-US" sz="2400" dirty="0" smtClean="0"/>
              <a:t>Inside the pod is cocoa </a:t>
            </a:r>
            <a:r>
              <a:rPr lang="en-US" altLang="en-US" sz="2400" u="sng" dirty="0" smtClean="0"/>
              <a:t>butter</a:t>
            </a:r>
            <a:r>
              <a:rPr lang="en-US" altLang="en-US" sz="2400" dirty="0" smtClean="0"/>
              <a:t> and cocoa </a:t>
            </a:r>
            <a:r>
              <a:rPr lang="en-US" altLang="en-US" sz="2400" u="sng" dirty="0" smtClean="0"/>
              <a:t>beans</a:t>
            </a:r>
            <a:r>
              <a:rPr lang="en-US" altLang="en-US" sz="2400" dirty="0" smtClean="0"/>
              <a:t> (that’s what makes the </a:t>
            </a:r>
            <a:r>
              <a:rPr lang="en-US" altLang="en-US" sz="2400" dirty="0" smtClean="0"/>
              <a:t>chocolate!)</a:t>
            </a:r>
            <a:endParaRPr lang="en-US" altLang="en-US" sz="2400" dirty="0" smtClean="0"/>
          </a:p>
          <a:p>
            <a:pPr eaLnBrk="1" hangingPunct="1"/>
            <a:endParaRPr lang="en-US" altLang="en-US" sz="2400" dirty="0" smtClean="0"/>
          </a:p>
        </p:txBody>
      </p:sp>
      <p:pic>
        <p:nvPicPr>
          <p:cNvPr id="4100" name="Picture 4" descr="F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28600"/>
            <a:ext cx="1397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6" descr="cocao p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28600"/>
            <a:ext cx="65532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8322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F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28600"/>
            <a:ext cx="1397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6" descr="cocao t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04800"/>
            <a:ext cx="6781800" cy="497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51954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descr="F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28600"/>
            <a:ext cx="1397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261" y="1866900"/>
            <a:ext cx="8593262" cy="4298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99592" y="978987"/>
            <a:ext cx="6192688" cy="646331"/>
          </a:xfrm>
          <a:prstGeom prst="rect">
            <a:avLst/>
          </a:prstGeom>
          <a:noFill/>
        </p:spPr>
        <p:txBody>
          <a:bodyPr wrap="square" rtlCol="0">
            <a:spAutoFit/>
          </a:bodyPr>
          <a:lstStyle/>
          <a:p>
            <a:r>
              <a:rPr lang="en-GB" sz="3600" dirty="0" smtClean="0">
                <a:latin typeface="Arial Rounded MT Bold" panose="020F0704030504030204" pitchFamily="34" charset="0"/>
              </a:rPr>
              <a:t>Chocolate growing regions</a:t>
            </a:r>
            <a:endParaRPr lang="en-GB" sz="3600" dirty="0">
              <a:latin typeface="Arial Rounded MT Bold" panose="020F0704030504030204" pitchFamily="34" charset="0"/>
            </a:endParaRPr>
          </a:p>
        </p:txBody>
      </p:sp>
    </p:spTree>
    <p:extLst>
      <p:ext uri="{BB962C8B-B14F-4D97-AF65-F5344CB8AC3E}">
        <p14:creationId xmlns:p14="http://schemas.microsoft.com/office/powerpoint/2010/main" val="39183685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11560" y="2132856"/>
            <a:ext cx="7772400" cy="1143000"/>
          </a:xfrm>
        </p:spPr>
        <p:txBody>
          <a:bodyPr/>
          <a:lstStyle/>
          <a:p>
            <a:pPr eaLnBrk="1" hangingPunct="1"/>
            <a:r>
              <a:rPr lang="en-US" altLang="en-US" sz="3400" dirty="0" smtClean="0"/>
              <a:t>Please watch the following clip about chocolate farming</a:t>
            </a:r>
            <a:endParaRPr lang="en-US" altLang="en-US" dirty="0" smtClean="0"/>
          </a:p>
        </p:txBody>
      </p:sp>
      <p:pic>
        <p:nvPicPr>
          <p:cNvPr id="9219" name="Picture 4" descr="F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28600"/>
            <a:ext cx="1397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6037" y="4509120"/>
            <a:ext cx="8761288" cy="954107"/>
          </a:xfrm>
          <a:prstGeom prst="rect">
            <a:avLst/>
          </a:prstGeom>
        </p:spPr>
        <p:txBody>
          <a:bodyPr wrap="square">
            <a:spAutoFit/>
          </a:bodyPr>
          <a:lstStyle/>
          <a:p>
            <a:pPr algn="ctr" eaLnBrk="0" fontAlgn="base" hangingPunct="0">
              <a:spcBef>
                <a:spcPct val="0"/>
              </a:spcBef>
              <a:spcAft>
                <a:spcPct val="0"/>
              </a:spcAft>
            </a:pPr>
            <a:r>
              <a:rPr lang="en-GB" sz="2800" dirty="0">
                <a:solidFill>
                  <a:srgbClr val="000000"/>
                </a:solidFill>
                <a:latin typeface="Arial" pitchFamily="34" charset="0"/>
                <a:cs typeface="Arial" pitchFamily="34" charset="0"/>
                <a:hlinkClick r:id="rId4"/>
              </a:rPr>
              <a:t>https://</a:t>
            </a:r>
            <a:r>
              <a:rPr lang="en-GB" sz="2800" dirty="0">
                <a:solidFill>
                  <a:srgbClr val="FFFFFF"/>
                </a:solidFill>
                <a:latin typeface="Arial" pitchFamily="34" charset="0"/>
                <a:cs typeface="Arial" pitchFamily="34" charset="0"/>
                <a:hlinkClick r:id="rId4"/>
              </a:rPr>
              <a:t>schools.fairtrade.org.uk/teaching-resources/the-story-of-chocolate-unwrapping-the-bar/</a:t>
            </a:r>
            <a:r>
              <a:rPr lang="en-GB" sz="2800" dirty="0">
                <a:solidFill>
                  <a:srgbClr val="FFFFFF"/>
                </a:solidFill>
                <a:latin typeface="Arial" pitchFamily="34" charset="0"/>
                <a:cs typeface="Arial" pitchFamily="34" charset="0"/>
              </a:rPr>
              <a:t> </a:t>
            </a:r>
          </a:p>
        </p:txBody>
      </p:sp>
    </p:spTree>
    <p:extLst>
      <p:ext uri="{BB962C8B-B14F-4D97-AF65-F5344CB8AC3E}">
        <p14:creationId xmlns:p14="http://schemas.microsoft.com/office/powerpoint/2010/main" val="21953789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2636912"/>
            <a:ext cx="9144000" cy="1143000"/>
          </a:xfrm>
        </p:spPr>
        <p:txBody>
          <a:bodyPr/>
          <a:lstStyle/>
          <a:p>
            <a:pPr algn="l" eaLnBrk="1" hangingPunct="1"/>
            <a:r>
              <a:rPr lang="en-US" altLang="en-US" sz="3400" dirty="0" smtClean="0"/>
              <a:t/>
            </a:r>
            <a:br>
              <a:rPr lang="en-US" altLang="en-US" sz="3400" dirty="0" smtClean="0"/>
            </a:br>
            <a:r>
              <a:rPr lang="en-US" altLang="en-US" sz="3400" dirty="0" smtClean="0"/>
              <a:t>Percentage of how much the various </a:t>
            </a:r>
            <a:br>
              <a:rPr lang="en-US" altLang="en-US" sz="3400" dirty="0" smtClean="0"/>
            </a:br>
            <a:r>
              <a:rPr lang="en-US" altLang="en-US" sz="3400" dirty="0" smtClean="0"/>
              <a:t>people get in the manufacturing of chocolate</a:t>
            </a:r>
            <a:br>
              <a:rPr lang="en-US" altLang="en-US" sz="3400" dirty="0" smtClean="0"/>
            </a:br>
            <a:r>
              <a:rPr lang="en-US" altLang="en-US" sz="3400" dirty="0"/>
              <a:t/>
            </a:r>
            <a:br>
              <a:rPr lang="en-US" altLang="en-US" sz="3400" dirty="0"/>
            </a:br>
            <a:r>
              <a:rPr lang="en-US" altLang="en-US" sz="3400" dirty="0"/>
              <a:t/>
            </a:r>
            <a:br>
              <a:rPr lang="en-US" altLang="en-US" sz="3400" dirty="0"/>
            </a:br>
            <a:r>
              <a:rPr lang="en-US" altLang="en-US" sz="3400" dirty="0" smtClean="0"/>
              <a:t>Non Fairtrade chocolate    Fairtrade chocolate</a:t>
            </a:r>
            <a:br>
              <a:rPr lang="en-US" altLang="en-US" sz="3400" dirty="0" smtClean="0"/>
            </a:br>
            <a:r>
              <a:rPr lang="en-US" altLang="en-US" sz="3400" dirty="0"/>
              <a:t/>
            </a:r>
            <a:br>
              <a:rPr lang="en-US" altLang="en-US" sz="3400" dirty="0"/>
            </a:br>
            <a:r>
              <a:rPr lang="en-US" altLang="en-US" sz="3400" dirty="0" smtClean="0"/>
              <a:t>Farmer                 2%          Farmer                  6%</a:t>
            </a:r>
            <a:br>
              <a:rPr lang="en-US" altLang="en-US" sz="3400" dirty="0" smtClean="0"/>
            </a:br>
            <a:r>
              <a:rPr lang="en-US" altLang="en-US" sz="3400" dirty="0" smtClean="0"/>
              <a:t>Cocoa buyer        8%          Cocoa buyer        10%</a:t>
            </a:r>
            <a:br>
              <a:rPr lang="en-US" altLang="en-US" sz="3400" dirty="0" smtClean="0"/>
            </a:br>
            <a:r>
              <a:rPr lang="en-US" altLang="en-US" sz="3400" dirty="0" smtClean="0"/>
              <a:t>Shipper              12%          Shipper                12%</a:t>
            </a:r>
            <a:br>
              <a:rPr lang="en-US" altLang="en-US" sz="3400" dirty="0" smtClean="0"/>
            </a:br>
            <a:r>
              <a:rPr lang="en-US" altLang="en-US" sz="3400" dirty="0" smtClean="0"/>
              <a:t>Importer            27%           Importer              27%</a:t>
            </a:r>
            <a:br>
              <a:rPr lang="en-US" altLang="en-US" sz="3400" dirty="0" smtClean="0"/>
            </a:br>
            <a:r>
              <a:rPr lang="en-US" altLang="en-US" sz="3400" dirty="0" smtClean="0"/>
              <a:t>Supermarket    51%           Supermarket      45%</a:t>
            </a:r>
            <a:br>
              <a:rPr lang="en-US" altLang="en-US" sz="3400" dirty="0" smtClean="0"/>
            </a:br>
            <a:endParaRPr lang="en-US" altLang="en-US" dirty="0" smtClean="0"/>
          </a:p>
        </p:txBody>
      </p:sp>
      <p:pic>
        <p:nvPicPr>
          <p:cNvPr id="9219" name="Picture 4" descr="FT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1926" y="1"/>
            <a:ext cx="652073"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35631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3030171"/>
            <a:ext cx="9144000" cy="1143000"/>
          </a:xfrm>
        </p:spPr>
        <p:txBody>
          <a:bodyPr/>
          <a:lstStyle/>
          <a:p>
            <a:pPr algn="l" eaLnBrk="1" hangingPunct="1"/>
            <a:r>
              <a:rPr lang="en-US" altLang="en-US" sz="2800" dirty="0" smtClean="0"/>
              <a:t/>
            </a:r>
            <a:br>
              <a:rPr lang="en-US" altLang="en-US" sz="2800" dirty="0" smtClean="0"/>
            </a:br>
            <a:r>
              <a:rPr lang="en-US" altLang="en-US" sz="2800" dirty="0" smtClean="0"/>
              <a:t>Fairtrade chocolate is more expensive if you buy products like Divine which works out at £2.65 for 100g </a:t>
            </a:r>
            <a:br>
              <a:rPr lang="en-US" altLang="en-US" sz="2800" dirty="0" smtClean="0"/>
            </a:br>
            <a:r>
              <a:rPr lang="en-US" altLang="en-US" sz="2800" dirty="0"/>
              <a:t/>
            </a:r>
            <a:br>
              <a:rPr lang="en-US" altLang="en-US" sz="2800" dirty="0"/>
            </a:br>
            <a:r>
              <a:rPr lang="en-US" altLang="en-US" sz="2800" dirty="0" smtClean="0"/>
              <a:t>but </a:t>
            </a:r>
            <a:br>
              <a:rPr lang="en-US" altLang="en-US" sz="2800" dirty="0" smtClean="0"/>
            </a:br>
            <a:r>
              <a:rPr lang="en-US" altLang="en-US" sz="2800" dirty="0"/>
              <a:t/>
            </a:r>
            <a:br>
              <a:rPr lang="en-US" altLang="en-US" sz="2800" dirty="0"/>
            </a:br>
            <a:r>
              <a:rPr lang="en-US" altLang="en-US" sz="2800" dirty="0" smtClean="0"/>
              <a:t>Cadbury chocolate is also Fairtrade and it is £1.00 for 100g</a:t>
            </a:r>
            <a:br>
              <a:rPr lang="en-US" altLang="en-US" sz="2800" dirty="0" smtClean="0"/>
            </a:br>
            <a:r>
              <a:rPr lang="en-US" altLang="en-US" sz="2800" dirty="0" smtClean="0"/>
              <a:t/>
            </a:r>
            <a:br>
              <a:rPr lang="en-US" altLang="en-US" sz="2800" dirty="0" smtClean="0"/>
            </a:br>
            <a:r>
              <a:rPr lang="en-US" altLang="en-US" sz="2800" dirty="0" smtClean="0"/>
              <a:t/>
            </a:r>
            <a:br>
              <a:rPr lang="en-US" altLang="en-US" sz="2800" dirty="0" smtClean="0"/>
            </a:br>
            <a:r>
              <a:rPr lang="en-US" altLang="en-US" sz="2800" dirty="0" smtClean="0"/>
              <a:t>But as you can see the grower (who I think works extremely hard) would get 16p per 100g if you bought Divine rather than Cadbury, which would give him 6p per 100g.  </a:t>
            </a:r>
            <a:br>
              <a:rPr lang="en-US" altLang="en-US" sz="2800" dirty="0" smtClean="0"/>
            </a:br>
            <a:r>
              <a:rPr lang="en-US" altLang="en-US" sz="2800" dirty="0"/>
              <a:t/>
            </a:r>
            <a:br>
              <a:rPr lang="en-US" altLang="en-US" sz="2800" dirty="0"/>
            </a:br>
            <a:r>
              <a:rPr lang="en-US" altLang="en-US" sz="2800" dirty="0" smtClean="0"/>
              <a:t>See if you can save up to buy a bar of Divine chocolate.</a:t>
            </a:r>
            <a:r>
              <a:rPr lang="en-US" altLang="en-US" sz="2800" dirty="0"/>
              <a:t/>
            </a:r>
            <a:br>
              <a:rPr lang="en-US" altLang="en-US" sz="2800" dirty="0"/>
            </a:br>
            <a:r>
              <a:rPr lang="en-US" altLang="en-US" sz="3400" dirty="0" smtClean="0"/>
              <a:t/>
            </a:r>
            <a:br>
              <a:rPr lang="en-US" altLang="en-US" sz="3400" dirty="0" smtClean="0"/>
            </a:br>
            <a:endParaRPr lang="en-US" altLang="en-US" dirty="0" smtClean="0"/>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476672"/>
            <a:ext cx="1830995" cy="899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952" b="29958"/>
          <a:stretch/>
        </p:blipFill>
        <p:spPr bwMode="auto">
          <a:xfrm>
            <a:off x="1259632" y="2708920"/>
            <a:ext cx="1563638" cy="642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42199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ubtitle 2"/>
          <p:cNvSpPr>
            <a:spLocks noGrp="1"/>
          </p:cNvSpPr>
          <p:nvPr>
            <p:ph type="subTitle" idx="1"/>
          </p:nvPr>
        </p:nvSpPr>
        <p:spPr>
          <a:xfrm>
            <a:off x="0" y="0"/>
            <a:ext cx="9144000" cy="6858000"/>
          </a:xfrm>
        </p:spPr>
        <p:txBody>
          <a:bodyPr/>
          <a:lstStyle/>
          <a:p>
            <a:endParaRPr lang="en-US" altLang="en-US" smtClean="0"/>
          </a:p>
        </p:txBody>
      </p:sp>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4"/>
            <a:ext cx="9155113" cy="686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6" name="TextBox 6"/>
          <p:cNvSpPr txBox="1">
            <a:spLocks noChangeArrowheads="1"/>
          </p:cNvSpPr>
          <p:nvPr/>
        </p:nvSpPr>
        <p:spPr bwMode="auto">
          <a:xfrm>
            <a:off x="0" y="0"/>
            <a:ext cx="9155113"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0" fontAlgn="base" hangingPunct="0">
              <a:spcBef>
                <a:spcPct val="0"/>
              </a:spcBef>
              <a:spcAft>
                <a:spcPct val="0"/>
              </a:spcAft>
              <a:buFontTx/>
              <a:buNone/>
            </a:pPr>
            <a:r>
              <a:rPr lang="en-GB" altLang="en-US" sz="2600" b="1" dirty="0">
                <a:solidFill>
                  <a:srgbClr val="0000FF"/>
                </a:solidFill>
                <a:latin typeface="Arial Rounded MT Bold" pitchFamily="34" charset="0"/>
              </a:rPr>
              <a:t>It is essential that we keep our beaches free of our </a:t>
            </a:r>
            <a:r>
              <a:rPr lang="en-GB" altLang="en-US" sz="2600" b="1" dirty="0" smtClean="0">
                <a:solidFill>
                  <a:srgbClr val="0000FF"/>
                </a:solidFill>
                <a:latin typeface="Arial Rounded MT Bold" pitchFamily="34" charset="0"/>
              </a:rPr>
              <a:t>rubbish, </a:t>
            </a:r>
            <a:r>
              <a:rPr lang="en-GB" altLang="en-US" sz="2600" b="1" dirty="0">
                <a:solidFill>
                  <a:srgbClr val="0000FF"/>
                </a:solidFill>
                <a:latin typeface="Arial Rounded MT Bold" pitchFamily="34" charset="0"/>
              </a:rPr>
              <a:t>as it all gets washed into the sea and then sadly some of the sea creatures are either trapped by it or poisoned by it.</a:t>
            </a:r>
          </a:p>
          <a:p>
            <a:pPr eaLnBrk="0" fontAlgn="base" hangingPunct="0">
              <a:spcBef>
                <a:spcPct val="0"/>
              </a:spcBef>
              <a:spcAft>
                <a:spcPct val="0"/>
              </a:spcAft>
              <a:buFontTx/>
              <a:buNone/>
            </a:pPr>
            <a:endParaRPr lang="en-GB" altLang="en-US" sz="1800" b="1" dirty="0">
              <a:solidFill>
                <a:srgbClr val="0000FF"/>
              </a:solidFill>
              <a:latin typeface="Arial Rounded MT Bold" pitchFamily="34" charset="0"/>
            </a:endParaRPr>
          </a:p>
          <a:p>
            <a:pPr eaLnBrk="0" fontAlgn="base" hangingPunct="0">
              <a:spcBef>
                <a:spcPct val="0"/>
              </a:spcBef>
              <a:spcAft>
                <a:spcPct val="0"/>
              </a:spcAft>
              <a:buFontTx/>
              <a:buNone/>
            </a:pPr>
            <a:r>
              <a:rPr lang="en-GB" altLang="en-US" sz="2600" b="1" dirty="0">
                <a:solidFill>
                  <a:srgbClr val="0000FF"/>
                </a:solidFill>
                <a:latin typeface="Arial Rounded MT Bold" pitchFamily="34" charset="0"/>
              </a:rPr>
              <a:t>The Northumberland County Council will happily give you the equipment to be able to pick up litter safely; all you have to do is get your adult to contact them on </a:t>
            </a:r>
            <a:r>
              <a:rPr lang="en-GB" altLang="en-US" sz="2600" b="1" dirty="0">
                <a:solidFill>
                  <a:srgbClr val="0000FF"/>
                </a:solidFill>
                <a:latin typeface="Arial Rounded MT Bold" pitchFamily="34" charset="0"/>
                <a:hlinkClick r:id="rId3"/>
              </a:rPr>
              <a:t>https://www.northumberland.gov.uk/Highways/Street.aspx#communitylitterpicking</a:t>
            </a:r>
            <a:r>
              <a:rPr lang="en-GB" altLang="en-US" sz="2600" b="1" dirty="0">
                <a:solidFill>
                  <a:srgbClr val="0000FF"/>
                </a:solidFill>
                <a:latin typeface="Arial Rounded MT Bold" pitchFamily="34" charset="0"/>
              </a:rPr>
              <a:t> to be able to get the equipment needed.</a:t>
            </a:r>
          </a:p>
          <a:p>
            <a:pPr eaLnBrk="0" fontAlgn="base" hangingPunct="0">
              <a:spcBef>
                <a:spcPct val="0"/>
              </a:spcBef>
              <a:spcAft>
                <a:spcPct val="0"/>
              </a:spcAft>
              <a:buFontTx/>
              <a:buNone/>
            </a:pPr>
            <a:endParaRPr lang="en-GB" altLang="en-US" sz="1800" b="1" dirty="0">
              <a:solidFill>
                <a:srgbClr val="0000FF"/>
              </a:solidFill>
              <a:latin typeface="Arial Rounded MT Bold" pitchFamily="34" charset="0"/>
            </a:endParaRPr>
          </a:p>
          <a:p>
            <a:pPr eaLnBrk="0" fontAlgn="base" hangingPunct="0">
              <a:spcBef>
                <a:spcPct val="0"/>
              </a:spcBef>
              <a:spcAft>
                <a:spcPct val="0"/>
              </a:spcAft>
              <a:buFontTx/>
              <a:buNone/>
            </a:pPr>
            <a:r>
              <a:rPr lang="en-GB" altLang="en-US" sz="2600" b="1" dirty="0">
                <a:solidFill>
                  <a:srgbClr val="0000FF"/>
                </a:solidFill>
                <a:latin typeface="Arial Rounded MT Bold" pitchFamily="34" charset="0"/>
              </a:rPr>
              <a:t>If you do </a:t>
            </a:r>
            <a:r>
              <a:rPr lang="en-GB" altLang="en-US" sz="2600" b="1" dirty="0" smtClean="0">
                <a:solidFill>
                  <a:srgbClr val="0000FF"/>
                </a:solidFill>
                <a:latin typeface="Arial Rounded MT Bold" pitchFamily="34" charset="0"/>
              </a:rPr>
              <a:t>arrange </a:t>
            </a:r>
            <a:r>
              <a:rPr lang="en-GB" altLang="en-US" sz="2600" b="1" dirty="0">
                <a:solidFill>
                  <a:srgbClr val="0000FF"/>
                </a:solidFill>
                <a:latin typeface="Arial Rounded MT Bold" pitchFamily="34" charset="0"/>
              </a:rPr>
              <a:t>a day to clean up the beach, get your adult to contact me and I’ll come and join you </a:t>
            </a:r>
            <a:r>
              <a:rPr lang="en-GB" altLang="en-US" sz="2600" b="1" dirty="0" smtClean="0">
                <a:solidFill>
                  <a:srgbClr val="0000FF"/>
                </a:solidFill>
                <a:latin typeface="Arial Rounded MT Bold" pitchFamily="34" charset="0"/>
              </a:rPr>
              <a:t>to pick up litter and </a:t>
            </a:r>
            <a:r>
              <a:rPr lang="en-GB" altLang="en-US" sz="2600" b="1" dirty="0">
                <a:solidFill>
                  <a:srgbClr val="0000FF"/>
                </a:solidFill>
                <a:latin typeface="Arial Rounded MT Bold" pitchFamily="34" charset="0"/>
              </a:rPr>
              <a:t>take some photos for our website.</a:t>
            </a:r>
          </a:p>
        </p:txBody>
      </p:sp>
    </p:spTree>
    <p:extLst>
      <p:ext uri="{BB962C8B-B14F-4D97-AF65-F5344CB8AC3E}">
        <p14:creationId xmlns:p14="http://schemas.microsoft.com/office/powerpoint/2010/main" val="3320834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9144000"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573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775"/>
            <a:ext cx="9220200" cy="522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1" name="TextBox 1"/>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Once I had a dream, a special dream.  A dream about our world.</a:t>
            </a:r>
          </a:p>
        </p:txBody>
      </p:sp>
    </p:spTree>
    <p:extLst>
      <p:ext uri="{BB962C8B-B14F-4D97-AF65-F5344CB8AC3E}">
        <p14:creationId xmlns:p14="http://schemas.microsoft.com/office/powerpoint/2010/main" val="3247207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l="7582" t="19354" r="27042" b="19431"/>
          <a:stretch>
            <a:fillRect/>
          </a:stretch>
        </p:blipFill>
        <p:spPr bwMode="auto">
          <a:xfrm>
            <a:off x="12700" y="1323975"/>
            <a:ext cx="9131300" cy="553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5" name="TextBox 3"/>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 whale,</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 hunters chased after me.</a:t>
            </a:r>
          </a:p>
        </p:txBody>
      </p:sp>
    </p:spTree>
    <p:extLst>
      <p:ext uri="{BB962C8B-B14F-4D97-AF65-F5344CB8AC3E}">
        <p14:creationId xmlns:p14="http://schemas.microsoft.com/office/powerpoint/2010/main" val="2331498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l="7620" t="19427" r="27196" b="19189"/>
          <a:stretch>
            <a:fillRect/>
          </a:stretch>
        </p:blipFill>
        <p:spPr bwMode="auto">
          <a:xfrm>
            <a:off x="0" y="1341438"/>
            <a:ext cx="9166225" cy="551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9" name="TextBox 2"/>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 seal,</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 one wanted fur from me.</a:t>
            </a:r>
          </a:p>
        </p:txBody>
      </p:sp>
    </p:spTree>
    <p:extLst>
      <p:ext uri="{BB962C8B-B14F-4D97-AF65-F5344CB8AC3E}">
        <p14:creationId xmlns:p14="http://schemas.microsoft.com/office/powerpoint/2010/main" val="1479918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l="7616" t="19339" r="27036" b="19550"/>
          <a:stretch>
            <a:fillRect/>
          </a:stretch>
        </p:blipFill>
        <p:spPr bwMode="auto">
          <a:xfrm>
            <a:off x="0" y="1557338"/>
            <a:ext cx="9144000" cy="528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3" name="TextBox 2"/>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 stream,</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 one poisoned me.</a:t>
            </a:r>
          </a:p>
        </p:txBody>
      </p:sp>
    </p:spTree>
    <p:extLst>
      <p:ext uri="{BB962C8B-B14F-4D97-AF65-F5344CB8AC3E}">
        <p14:creationId xmlns:p14="http://schemas.microsoft.com/office/powerpoint/2010/main" val="3971553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l="7329" t="19351" r="27113" b="19463"/>
          <a:stretch>
            <a:fillRect/>
          </a:stretch>
        </p:blipFill>
        <p:spPr bwMode="auto">
          <a:xfrm>
            <a:off x="0" y="1412875"/>
            <a:ext cx="9144000" cy="544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7" name="TextBox 2"/>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 lake,</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 one filled me with junk.</a:t>
            </a:r>
          </a:p>
        </p:txBody>
      </p:sp>
    </p:spTree>
    <p:extLst>
      <p:ext uri="{BB962C8B-B14F-4D97-AF65-F5344CB8AC3E}">
        <p14:creationId xmlns:p14="http://schemas.microsoft.com/office/powerpoint/2010/main" val="1604219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l="7532" t="19269" r="27087" b="19536"/>
          <a:stretch>
            <a:fillRect/>
          </a:stretch>
        </p:blipFill>
        <p:spPr bwMode="auto">
          <a:xfrm>
            <a:off x="0" y="1412875"/>
            <a:ext cx="9144000" cy="544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1" name="TextBox 2"/>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 valley,</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 one built a road across me.</a:t>
            </a:r>
          </a:p>
        </p:txBody>
      </p:sp>
    </p:spTree>
    <p:extLst>
      <p:ext uri="{BB962C8B-B14F-4D97-AF65-F5344CB8AC3E}">
        <p14:creationId xmlns:p14="http://schemas.microsoft.com/office/powerpoint/2010/main" val="105754029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Franklin Gothic Medium"/>
        <a:ea typeface="Osaka"/>
        <a:cs typeface=""/>
      </a:majorFont>
      <a:minorFont>
        <a:latin typeface="Franklin Gothic Medium"/>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635</Words>
  <Application>Microsoft Office PowerPoint</Application>
  <PresentationFormat>On-screen Show (4:3)</PresentationFormat>
  <Paragraphs>84</Paragraphs>
  <Slides>27</Slides>
  <Notes>8</Notes>
  <HiddenSlides>0</HiddenSlides>
  <MMClips>0</MMClips>
  <ScaleCrop>false</ScaleCrop>
  <HeadingPairs>
    <vt:vector size="4" baseType="variant">
      <vt:variant>
        <vt:lpstr>Theme</vt:lpstr>
      </vt:variant>
      <vt:variant>
        <vt:i4>6</vt:i4>
      </vt:variant>
      <vt:variant>
        <vt:lpstr>Slide Titles</vt:lpstr>
      </vt:variant>
      <vt:variant>
        <vt:i4>27</vt:i4>
      </vt:variant>
    </vt:vector>
  </HeadingPairs>
  <TitlesOfParts>
    <vt:vector size="33" baseType="lpstr">
      <vt:lpstr>Default Design</vt:lpstr>
      <vt:lpstr>1_Default Design</vt:lpstr>
      <vt:lpstr>2_Default Design</vt:lpstr>
      <vt:lpstr>3_Default Design</vt:lpstr>
      <vt:lpstr>Blank Presentation</vt:lpstr>
      <vt:lpstr>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watch the following clip about chocolate farming</vt:lpstr>
      <vt:lpstr> Percentage of how much the various  people get in the manufacturing of chocolate   Non Fairtrade chocolate    Fairtrade chocolate  Farmer                 2%          Farmer                  6% Cocoa buyer        8%          Cocoa buyer        10% Shipper              12%          Shipper                12% Importer            27%           Importer              27% Supermarket    51%           Supermarket      45% </vt:lpstr>
      <vt:lpstr> Fairtrade chocolate is more expensive if you buy products like Divine which works out at £2.65 for 100g   but   Cadbury chocolate is also Fairtrade and it is £1.00 for 100g   But as you can see the grower (who I think works extremely hard) would get 16p per 100g if you bought Divine rather than Cadbury, which would give him 6p per 100g.    See if you can save up to buy a bar of Divine chocolate.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15</cp:revision>
  <dcterms:created xsi:type="dcterms:W3CDTF">2021-02-19T15:17:42Z</dcterms:created>
  <dcterms:modified xsi:type="dcterms:W3CDTF">2021-02-19T17:14:54Z</dcterms:modified>
</cp:coreProperties>
</file>