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8c58a9a2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8c58a9a2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8c58a9a2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8c58a9a2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8c1bf914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8c1bf914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88c1bf914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88c1bf914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8c1bf91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88c1bf91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8c58a9a2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8c58a9a2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8c1bf914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88c1bf914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8c1bf914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8c1bf914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8c1bf914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8c1bf914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8c1bf91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8c1bf91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8c1bf914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8c1bf914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8c1bf914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8c1bf914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8c1bf914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8c1bf914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8c58a9a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8c58a9a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8c58a9a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8c58a9a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8c58a9a2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8c58a9a2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AD1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schools.ruthmiskin.com/training/view/p7EOyWBp/4wbOAoi1" TargetMode="External"/><Relationship Id="rId4" Type="http://schemas.openxmlformats.org/officeDocument/2006/relationships/image" Target="../media/image9.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schools.ruthmiskin.com/training/view/rI8Fkv5V/0DqLvXkE" TargetMode="External"/><Relationship Id="rId4" Type="http://schemas.openxmlformats.org/officeDocument/2006/relationships/image" Target="../media/image11.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ruthmiskin.com/parents/" TargetMode="External"/><Relationship Id="rId4" Type="http://schemas.openxmlformats.org/officeDocument/2006/relationships/hyperlink" Target="https://www.facebook.com/miskin.education" TargetMode="External"/><Relationship Id="rId5" Type="http://schemas.openxmlformats.org/officeDocument/2006/relationships/hyperlink" Target="http://www.oxfordowl.co.uk/Reading/" TargetMode="External"/><Relationship Id="rId6" Type="http://schemas.openxmlformats.org/officeDocument/2006/relationships/hyperlink" Target="http://www.ellingtonprimaryschool.co.uk/web/english/636481" TargetMode="External"/><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36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Reading at Ellington Primary School</a:t>
            </a:r>
            <a:endParaRPr/>
          </a:p>
        </p:txBody>
      </p:sp>
      <p:sp>
        <p:nvSpPr>
          <p:cNvPr id="55" name="Google Shape;55;p13"/>
          <p:cNvSpPr txBox="1"/>
          <p:nvPr>
            <p:ph idx="1" type="subTitle"/>
          </p:nvPr>
        </p:nvSpPr>
        <p:spPr>
          <a:xfrm>
            <a:off x="311700" y="42705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i="1" lang="en-GB"/>
              <a:t>Key Stage One</a:t>
            </a:r>
            <a:endParaRPr i="1"/>
          </a:p>
          <a:p>
            <a:pPr indent="0" lvl="0" marL="0" rtl="0" algn="ctr">
              <a:spcBef>
                <a:spcPts val="0"/>
              </a:spcBef>
              <a:spcAft>
                <a:spcPts val="0"/>
              </a:spcAft>
              <a:buNone/>
            </a:pPr>
            <a:r>
              <a:rPr lang="en-GB"/>
              <a:t>Tuesday 10th October 2023</a:t>
            </a:r>
            <a:endParaRPr/>
          </a:p>
        </p:txBody>
      </p:sp>
      <p:pic>
        <p:nvPicPr>
          <p:cNvPr id="56" name="Google Shape;56;p13"/>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57" name="Google Shape;57;p13"/>
          <p:cNvPicPr preferRelativeResize="0"/>
          <p:nvPr/>
        </p:nvPicPr>
        <p:blipFill>
          <a:blip r:embed="rId4">
            <a:alphaModFix/>
          </a:blip>
          <a:stretch>
            <a:fillRect/>
          </a:stretch>
        </p:blipFill>
        <p:spPr>
          <a:xfrm>
            <a:off x="2486500" y="1958975"/>
            <a:ext cx="4324320" cy="220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Home Reading</a:t>
            </a:r>
            <a:endParaRPr b="1"/>
          </a:p>
        </p:txBody>
      </p:sp>
      <p:sp>
        <p:nvSpPr>
          <p:cNvPr id="122" name="Google Shape;122;p22"/>
          <p:cNvSpPr txBox="1"/>
          <p:nvPr>
            <p:ph idx="1" type="body"/>
          </p:nvPr>
        </p:nvSpPr>
        <p:spPr>
          <a:xfrm>
            <a:off x="235500" y="10762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Phonics - 1 storybook, 1 book bag book, 1 </a:t>
            </a:r>
            <a:r>
              <a:rPr lang="en-GB"/>
              <a:t>reading</a:t>
            </a:r>
            <a:r>
              <a:rPr lang="en-GB"/>
              <a:t> for pleasure book</a:t>
            </a:r>
            <a:endParaRPr/>
          </a:p>
          <a:p>
            <a:pPr indent="0" lvl="0" marL="0" rtl="0" algn="l">
              <a:spcBef>
                <a:spcPts val="1200"/>
              </a:spcBef>
              <a:spcAft>
                <a:spcPts val="0"/>
              </a:spcAft>
              <a:buNone/>
            </a:pPr>
            <a:r>
              <a:t/>
            </a:r>
            <a:endParaRPr sz="100"/>
          </a:p>
          <a:p>
            <a:pPr indent="0" lvl="0" marL="0" rtl="0" algn="l">
              <a:spcBef>
                <a:spcPts val="1200"/>
              </a:spcBef>
              <a:spcAft>
                <a:spcPts val="0"/>
              </a:spcAft>
              <a:buNone/>
            </a:pPr>
            <a:r>
              <a:rPr lang="en-GB"/>
              <a:t>After that - Accelerated reader book and, if they like, a reading for pleasure book from school or home. To change their book, must score 80% or more on their quiz.</a:t>
            </a:r>
            <a:endParaRPr/>
          </a:p>
          <a:p>
            <a:pPr indent="0" lvl="0" marL="0" rtl="0" algn="l">
              <a:spcBef>
                <a:spcPts val="1200"/>
              </a:spcBef>
              <a:spcAft>
                <a:spcPts val="0"/>
              </a:spcAft>
              <a:buNone/>
            </a:pPr>
            <a:r>
              <a:t/>
            </a:r>
            <a:endParaRPr b="1"/>
          </a:p>
          <a:p>
            <a:pPr indent="0" lvl="0" marL="0" rtl="0" algn="l">
              <a:spcBef>
                <a:spcPts val="1200"/>
              </a:spcBef>
              <a:spcAft>
                <a:spcPts val="0"/>
              </a:spcAft>
              <a:buNone/>
            </a:pPr>
            <a:r>
              <a:rPr b="1" lang="en-GB"/>
              <a:t>Rewards in School</a:t>
            </a:r>
            <a:endParaRPr b="1"/>
          </a:p>
          <a:p>
            <a:pPr indent="0" lvl="0" marL="0" rtl="0" algn="l">
              <a:lnSpc>
                <a:spcPct val="100000"/>
              </a:lnSpc>
              <a:spcBef>
                <a:spcPts val="1200"/>
              </a:spcBef>
              <a:spcAft>
                <a:spcPts val="0"/>
              </a:spcAft>
              <a:buNone/>
            </a:pPr>
            <a:r>
              <a:rPr lang="en-GB"/>
              <a:t>Children must read 3 times a week but 5 is the</a:t>
            </a:r>
            <a:endParaRPr/>
          </a:p>
          <a:p>
            <a:pPr indent="0" lvl="0" marL="0" rtl="0" algn="l">
              <a:lnSpc>
                <a:spcPct val="100000"/>
              </a:lnSpc>
              <a:spcBef>
                <a:spcPts val="0"/>
              </a:spcBef>
              <a:spcAft>
                <a:spcPts val="0"/>
              </a:spcAft>
              <a:buNone/>
            </a:pPr>
            <a:r>
              <a:rPr lang="en-GB"/>
              <a:t>ideal. Children can earn stamps on their rewards</a:t>
            </a:r>
            <a:endParaRPr/>
          </a:p>
          <a:p>
            <a:pPr indent="0" lvl="0" marL="0" rtl="0" algn="l">
              <a:lnSpc>
                <a:spcPct val="100000"/>
              </a:lnSpc>
              <a:spcBef>
                <a:spcPts val="0"/>
              </a:spcBef>
              <a:spcAft>
                <a:spcPts val="0"/>
              </a:spcAft>
              <a:buNone/>
            </a:pPr>
            <a:r>
              <a:rPr lang="en-GB"/>
              <a:t>grid and earn prizes throughout the year.</a:t>
            </a:r>
            <a:endParaRPr/>
          </a:p>
        </p:txBody>
      </p:sp>
      <p:pic>
        <p:nvPicPr>
          <p:cNvPr id="123" name="Google Shape;123;p22"/>
          <p:cNvPicPr preferRelativeResize="0"/>
          <p:nvPr/>
        </p:nvPicPr>
        <p:blipFill>
          <a:blip r:embed="rId3">
            <a:alphaModFix/>
          </a:blip>
          <a:stretch>
            <a:fillRect/>
          </a:stretch>
        </p:blipFill>
        <p:spPr>
          <a:xfrm>
            <a:off x="5411625" y="2549075"/>
            <a:ext cx="3618801" cy="2518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rotWithShape="1">
          <a:blip r:embed="rId3">
            <a:alphaModFix/>
          </a:blip>
          <a:srcRect b="0" l="0" r="0" t="1642"/>
          <a:stretch/>
        </p:blipFill>
        <p:spPr>
          <a:xfrm>
            <a:off x="120725" y="246625"/>
            <a:ext cx="8615501" cy="4770575"/>
          </a:xfrm>
          <a:prstGeom prst="rect">
            <a:avLst/>
          </a:prstGeom>
          <a:noFill/>
          <a:ln>
            <a:noFill/>
          </a:ln>
        </p:spPr>
      </p:pic>
      <p:pic>
        <p:nvPicPr>
          <p:cNvPr id="129" name="Google Shape;129;p23"/>
          <p:cNvPicPr preferRelativeResize="0"/>
          <p:nvPr/>
        </p:nvPicPr>
        <p:blipFill>
          <a:blip r:embed="rId4">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to your child?</a:t>
            </a:r>
            <a:endParaRPr b="1"/>
          </a:p>
        </p:txBody>
      </p:sp>
      <p:sp>
        <p:nvSpPr>
          <p:cNvPr id="135" name="Google Shape;135;p24"/>
          <p:cNvSpPr txBox="1"/>
          <p:nvPr>
            <p:ph idx="1" type="body"/>
          </p:nvPr>
        </p:nvSpPr>
        <p:spPr>
          <a:xfrm>
            <a:off x="128525" y="1228675"/>
            <a:ext cx="8935200" cy="3899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A study says parents who read to their children are not only strengthening their bond but also increasing their chances at school. The study shows that kids who are read one short book a day enter their first school years hearing almost 300,000 more words than those whose parents didn’t read to them at all. Of course, when parents read more than one book, the number increases again; five books per day increases their vocabulary by 1.4 million words!</a:t>
            </a:r>
            <a:endParaRPr/>
          </a:p>
          <a:p>
            <a:pPr indent="0" lvl="0" marL="0" rtl="0" algn="l">
              <a:spcBef>
                <a:spcPts val="1200"/>
              </a:spcBef>
              <a:spcAft>
                <a:spcPts val="0"/>
              </a:spcAft>
              <a:buNone/>
            </a:pPr>
            <a:r>
              <a:rPr lang="en-GB"/>
              <a:t>Never read to - 4,662 words</a:t>
            </a:r>
            <a:endParaRPr/>
          </a:p>
          <a:p>
            <a:pPr indent="0" lvl="0" marL="0" rtl="0" algn="l">
              <a:spcBef>
                <a:spcPts val="1200"/>
              </a:spcBef>
              <a:spcAft>
                <a:spcPts val="0"/>
              </a:spcAft>
              <a:buNone/>
            </a:pPr>
            <a:r>
              <a:rPr lang="en-GB"/>
              <a:t>1-2 times per week - 63,570 words</a:t>
            </a:r>
            <a:endParaRPr/>
          </a:p>
          <a:p>
            <a:pPr indent="0" lvl="0" marL="0" rtl="0" algn="l">
              <a:spcBef>
                <a:spcPts val="1200"/>
              </a:spcBef>
              <a:spcAft>
                <a:spcPts val="0"/>
              </a:spcAft>
              <a:buNone/>
            </a:pPr>
            <a:r>
              <a:rPr lang="en-GB"/>
              <a:t>3-5 times per week-  169,520 words</a:t>
            </a:r>
            <a:endParaRPr/>
          </a:p>
          <a:p>
            <a:pPr indent="0" lvl="0" marL="0" rtl="0" algn="l">
              <a:spcBef>
                <a:spcPts val="1200"/>
              </a:spcBef>
              <a:spcAft>
                <a:spcPts val="0"/>
              </a:spcAft>
              <a:buNone/>
            </a:pPr>
            <a:r>
              <a:rPr lang="en-GB"/>
              <a:t>Daily - 296,660 words</a:t>
            </a:r>
            <a:endParaRPr/>
          </a:p>
          <a:p>
            <a:pPr indent="0" lvl="0" marL="0" rtl="0" algn="l">
              <a:spcBef>
                <a:spcPts val="1200"/>
              </a:spcBef>
              <a:spcAft>
                <a:spcPts val="1200"/>
              </a:spcAft>
              <a:buNone/>
            </a:pPr>
            <a:r>
              <a:rPr lang="en-GB"/>
              <a:t>Five books a day - 1,483,300 words.</a:t>
            </a:r>
            <a:endParaRPr/>
          </a:p>
        </p:txBody>
      </p:sp>
      <p:pic>
        <p:nvPicPr>
          <p:cNvPr id="136" name="Google Shape;136;p24"/>
          <p:cNvPicPr preferRelativeResize="0"/>
          <p:nvPr/>
        </p:nvPicPr>
        <p:blipFill>
          <a:blip r:embed="rId3">
            <a:alphaModFix/>
          </a:blip>
          <a:stretch>
            <a:fillRect/>
          </a:stretch>
        </p:blipFill>
        <p:spPr>
          <a:xfrm>
            <a:off x="8021300" y="112725"/>
            <a:ext cx="970300" cy="119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5">
            <a:hlinkClick r:id="rId3"/>
          </p:cNvPr>
          <p:cNvPicPr preferRelativeResize="0"/>
          <p:nvPr/>
        </p:nvPicPr>
        <p:blipFill>
          <a:blip r:embed="rId4">
            <a:alphaModFix/>
          </a:blip>
          <a:stretch>
            <a:fillRect/>
          </a:stretch>
        </p:blipFill>
        <p:spPr>
          <a:xfrm>
            <a:off x="152400" y="474388"/>
            <a:ext cx="8839202" cy="4194737"/>
          </a:xfrm>
          <a:prstGeom prst="rect">
            <a:avLst/>
          </a:prstGeom>
          <a:noFill/>
          <a:ln>
            <a:noFill/>
          </a:ln>
        </p:spPr>
      </p:pic>
      <p:pic>
        <p:nvPicPr>
          <p:cNvPr id="142" name="Google Shape;142;p25"/>
          <p:cNvPicPr preferRelativeResize="0"/>
          <p:nvPr/>
        </p:nvPicPr>
        <p:blipFill>
          <a:blip r:embed="rId5">
            <a:alphaModFix/>
          </a:blip>
          <a:stretch>
            <a:fillRect/>
          </a:stretch>
        </p:blipFill>
        <p:spPr>
          <a:xfrm>
            <a:off x="8021300" y="112725"/>
            <a:ext cx="970300" cy="1198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a:hlinkClick r:id="rId3"/>
          </p:cNvPr>
          <p:cNvPicPr preferRelativeResize="0"/>
          <p:nvPr/>
        </p:nvPicPr>
        <p:blipFill>
          <a:blip r:embed="rId4">
            <a:alphaModFix/>
          </a:blip>
          <a:stretch>
            <a:fillRect/>
          </a:stretch>
        </p:blipFill>
        <p:spPr>
          <a:xfrm>
            <a:off x="152400" y="533400"/>
            <a:ext cx="8839200" cy="4139252"/>
          </a:xfrm>
          <a:prstGeom prst="rect">
            <a:avLst/>
          </a:prstGeom>
          <a:noFill/>
          <a:ln>
            <a:noFill/>
          </a:ln>
        </p:spPr>
      </p:pic>
      <p:pic>
        <p:nvPicPr>
          <p:cNvPr id="148" name="Google Shape;148;p26"/>
          <p:cNvPicPr preferRelativeResize="0"/>
          <p:nvPr/>
        </p:nvPicPr>
        <p:blipFill>
          <a:blip r:embed="rId5">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If books are lost, this comes at a great expense to the school. Therefore, the following charges will be applied: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Reading record - £1</a:t>
            </a:r>
            <a:endParaRPr/>
          </a:p>
          <a:p>
            <a:pPr indent="0" lvl="0" marL="0" rtl="0" algn="ctr">
              <a:spcBef>
                <a:spcPts val="0"/>
              </a:spcBef>
              <a:spcAft>
                <a:spcPts val="0"/>
              </a:spcAft>
              <a:buNone/>
            </a:pPr>
            <a:r>
              <a:rPr lang="en-GB"/>
              <a:t>Spelling log book - £2</a:t>
            </a:r>
            <a:endParaRPr/>
          </a:p>
          <a:p>
            <a:pPr indent="0" lvl="0" marL="0" rtl="0" algn="ctr">
              <a:spcBef>
                <a:spcPts val="0"/>
              </a:spcBef>
              <a:spcAft>
                <a:spcPts val="0"/>
              </a:spcAft>
              <a:buNone/>
            </a:pPr>
            <a:r>
              <a:rPr lang="en-GB"/>
              <a:t>Reading book - £5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nvSpPr>
        <p:spPr>
          <a:xfrm>
            <a:off x="240900" y="506950"/>
            <a:ext cx="8662200" cy="4452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100">
                <a:solidFill>
                  <a:srgbClr val="5A5A5A"/>
                </a:solidFill>
              </a:rPr>
              <a:t>Ruth Miskin Parents’ Page:</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3">
                  <a:extLst>
                    <a:ext uri="{A12FA001-AC4F-418D-AE19-62706E023703}">
                      <ahyp:hlinkClr val="tx"/>
                    </a:ext>
                  </a:extLst>
                </a:hlinkClick>
              </a:rPr>
              <a:t>https://www.ruthmiskin.com/parents/</a:t>
            </a:r>
            <a:endParaRPr sz="2100">
              <a:solidFill>
                <a:srgbClr val="5A5A5A"/>
              </a:solidFill>
            </a:endParaRPr>
          </a:p>
          <a:p>
            <a:pPr indent="0" lvl="0" marL="0" rtl="0" algn="l">
              <a:lnSpc>
                <a:spcPct val="90000"/>
              </a:lnSpc>
              <a:spcBef>
                <a:spcPts val="640"/>
              </a:spcBef>
              <a:spcAft>
                <a:spcPts val="0"/>
              </a:spcAft>
              <a:buNone/>
            </a:pPr>
            <a:r>
              <a:t/>
            </a:r>
            <a:endParaRPr sz="2100">
              <a:solidFill>
                <a:srgbClr val="5A5A5A"/>
              </a:solidFill>
            </a:endParaRPr>
          </a:p>
          <a:p>
            <a:pPr indent="0" lvl="0" marL="0" rtl="0" algn="l">
              <a:lnSpc>
                <a:spcPct val="90000"/>
              </a:lnSpc>
              <a:spcBef>
                <a:spcPts val="640"/>
              </a:spcBef>
              <a:spcAft>
                <a:spcPts val="0"/>
              </a:spcAft>
              <a:buNone/>
            </a:pPr>
            <a:r>
              <a:rPr lang="en-GB" sz="2100">
                <a:solidFill>
                  <a:srgbClr val="5A5A5A"/>
                </a:solidFill>
              </a:rPr>
              <a:t>Ruth Miskin Facebook:</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4">
                  <a:extLst>
                    <a:ext uri="{A12FA001-AC4F-418D-AE19-62706E023703}">
                      <ahyp:hlinkClr val="tx"/>
                    </a:ext>
                  </a:extLst>
                </a:hlinkClick>
              </a:rPr>
              <a:t>https://www.facebook.com/miskin.education</a:t>
            </a:r>
            <a:endParaRPr sz="2100">
              <a:solidFill>
                <a:srgbClr val="5A5A5A"/>
              </a:solidFill>
            </a:endParaRPr>
          </a:p>
          <a:p>
            <a:pPr indent="0" lvl="0" marL="0" rtl="0" algn="l">
              <a:lnSpc>
                <a:spcPct val="90000"/>
              </a:lnSpc>
              <a:spcBef>
                <a:spcPts val="640"/>
              </a:spcBef>
              <a:spcAft>
                <a:spcPts val="0"/>
              </a:spcAft>
              <a:buNone/>
            </a:pPr>
            <a:r>
              <a:t/>
            </a:r>
            <a:endParaRPr sz="2100">
              <a:solidFill>
                <a:srgbClr val="5A5A5A"/>
              </a:solidFill>
            </a:endParaRPr>
          </a:p>
          <a:p>
            <a:pPr indent="0" lvl="0" marL="0" rtl="0" algn="l">
              <a:lnSpc>
                <a:spcPct val="90000"/>
              </a:lnSpc>
              <a:spcBef>
                <a:spcPts val="640"/>
              </a:spcBef>
              <a:spcAft>
                <a:spcPts val="0"/>
              </a:spcAft>
              <a:buNone/>
            </a:pPr>
            <a:r>
              <a:rPr lang="en-GB" sz="2100">
                <a:solidFill>
                  <a:srgbClr val="5A5A5A"/>
                </a:solidFill>
              </a:rPr>
              <a:t>Free e-books for home reading:</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5">
                  <a:extLst>
                    <a:ext uri="{A12FA001-AC4F-418D-AE19-62706E023703}">
                      <ahyp:hlinkClr val="tx"/>
                    </a:ext>
                  </a:extLst>
                </a:hlinkClick>
              </a:rPr>
              <a:t>http://www.oxfordowl.co.uk/Reading/</a:t>
            </a:r>
            <a:endParaRPr sz="300"/>
          </a:p>
          <a:p>
            <a:pPr indent="0" lvl="0" marL="0" rtl="0" algn="l">
              <a:lnSpc>
                <a:spcPct val="90000"/>
              </a:lnSpc>
              <a:spcBef>
                <a:spcPts val="640"/>
              </a:spcBef>
              <a:spcAft>
                <a:spcPts val="0"/>
              </a:spcAft>
              <a:buNone/>
            </a:pPr>
            <a:r>
              <a:t/>
            </a:r>
            <a:endParaRPr sz="300"/>
          </a:p>
          <a:p>
            <a:pPr indent="0" lvl="0" marL="0" rtl="0" algn="l">
              <a:lnSpc>
                <a:spcPct val="90000"/>
              </a:lnSpc>
              <a:spcBef>
                <a:spcPts val="640"/>
              </a:spcBef>
              <a:spcAft>
                <a:spcPts val="0"/>
              </a:spcAft>
              <a:buNone/>
            </a:pPr>
            <a:r>
              <a:t/>
            </a:r>
            <a:endParaRPr sz="300"/>
          </a:p>
          <a:p>
            <a:pPr indent="0" lvl="0" marL="0" rtl="0" algn="l">
              <a:lnSpc>
                <a:spcPct val="90000"/>
              </a:lnSpc>
              <a:spcBef>
                <a:spcPts val="640"/>
              </a:spcBef>
              <a:spcAft>
                <a:spcPts val="0"/>
              </a:spcAft>
              <a:buNone/>
            </a:pPr>
            <a:r>
              <a:rPr lang="en-GB" sz="2100">
                <a:solidFill>
                  <a:srgbClr val="5A5A5A"/>
                </a:solidFill>
              </a:rPr>
              <a:t>Visit the English page on our website:</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6">
                  <a:extLst>
                    <a:ext uri="{A12FA001-AC4F-418D-AE19-62706E023703}">
                      <ahyp:hlinkClr val="tx"/>
                    </a:ext>
                  </a:extLst>
                </a:hlinkClick>
              </a:rPr>
              <a:t>http://www.ellingtonprimaryschool.co.uk/web/english/636481</a:t>
            </a:r>
            <a:endParaRPr sz="2100">
              <a:solidFill>
                <a:srgbClr val="CF9C00"/>
              </a:solidFill>
            </a:endParaRPr>
          </a:p>
          <a:p>
            <a:pPr indent="0" lvl="0" marL="0" rtl="0" algn="l">
              <a:lnSpc>
                <a:spcPct val="90000"/>
              </a:lnSpc>
              <a:spcBef>
                <a:spcPts val="640"/>
              </a:spcBef>
              <a:spcAft>
                <a:spcPts val="0"/>
              </a:spcAft>
              <a:buClr>
                <a:schemeClr val="dk1"/>
              </a:buClr>
              <a:buSzPts val="1100"/>
              <a:buFont typeface="Arial"/>
              <a:buNone/>
            </a:pPr>
            <a:r>
              <a:t/>
            </a:r>
            <a:endParaRPr sz="2100">
              <a:solidFill>
                <a:srgbClr val="5A5A5A"/>
              </a:solidFill>
            </a:endParaRPr>
          </a:p>
        </p:txBody>
      </p:sp>
      <p:pic>
        <p:nvPicPr>
          <p:cNvPr id="159" name="Google Shape;159;p28"/>
          <p:cNvPicPr preferRelativeResize="0"/>
          <p:nvPr/>
        </p:nvPicPr>
        <p:blipFill>
          <a:blip r:embed="rId7">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9"/>
          <p:cNvPicPr preferRelativeResize="0"/>
          <p:nvPr/>
        </p:nvPicPr>
        <p:blipFill>
          <a:blip r:embed="rId3">
            <a:alphaModFix/>
          </a:blip>
          <a:stretch>
            <a:fillRect/>
          </a:stretch>
        </p:blipFill>
        <p:spPr>
          <a:xfrm>
            <a:off x="2228850" y="152400"/>
            <a:ext cx="4838701"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What have I just seen?</a:t>
            </a:r>
            <a:endParaRPr b="1"/>
          </a:p>
        </p:txBody>
      </p:sp>
      <p:sp>
        <p:nvSpPr>
          <p:cNvPr id="63" name="Google Shape;63;p14"/>
          <p:cNvSpPr txBox="1"/>
          <p:nvPr>
            <p:ph idx="1" type="body"/>
          </p:nvPr>
        </p:nvSpPr>
        <p:spPr>
          <a:xfrm>
            <a:off x="311700" y="1152475"/>
            <a:ext cx="76218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t>Year 1 - </a:t>
            </a:r>
            <a:r>
              <a:rPr lang="en-GB"/>
              <a:t>You will have joined your child in their current phonics group and been part of a “Speed Sounds” session as well as possibly </a:t>
            </a:r>
            <a:r>
              <a:rPr lang="en-GB"/>
              <a:t>hearing</a:t>
            </a:r>
            <a:r>
              <a:rPr lang="en-GB"/>
              <a:t> their book for the week being modelled.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Year 2 - </a:t>
            </a:r>
            <a:r>
              <a:rPr lang="en-GB"/>
              <a:t>Some of you will have joined your child in their current phonics group and also been part of </a:t>
            </a:r>
            <a:r>
              <a:rPr lang="en-GB"/>
              <a:t>a “Speed Sounds” session as well as possibly hearing their book for the week being modelled. </a:t>
            </a:r>
            <a:endParaRPr/>
          </a:p>
          <a:p>
            <a:pPr indent="0" lvl="0" marL="0" rtl="0" algn="l">
              <a:spcBef>
                <a:spcPts val="1200"/>
              </a:spcBef>
              <a:spcAft>
                <a:spcPts val="1200"/>
              </a:spcAft>
              <a:buNone/>
            </a:pPr>
            <a:r>
              <a:rPr lang="en-GB"/>
              <a:t>Others will have been part of our reading comprehension lessons. Here, you should have been involved in reading some of the class novel and discussing questions about it.</a:t>
            </a:r>
            <a:endParaRPr/>
          </a:p>
        </p:txBody>
      </p:sp>
      <p:pic>
        <p:nvPicPr>
          <p:cNvPr id="64" name="Google Shape;64;p14"/>
          <p:cNvPicPr preferRelativeResize="0"/>
          <p:nvPr/>
        </p:nvPicPr>
        <p:blipFill>
          <a:blip r:embed="rId3">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5A5A5A"/>
              </a:buClr>
              <a:buSzPts val="3200"/>
              <a:buFont typeface="Arial"/>
              <a:buNone/>
            </a:pPr>
            <a:r>
              <a:rPr lang="en-GB" sz="3200">
                <a:solidFill>
                  <a:srgbClr val="5A5A5A"/>
                </a:solidFill>
              </a:rPr>
              <a:t>Teach a child to read and keep that child reading and we will change everything.</a:t>
            </a:r>
            <a:endParaRPr sz="3200">
              <a:solidFill>
                <a:srgbClr val="5A5A5A"/>
              </a:solidFill>
            </a:endParaRPr>
          </a:p>
          <a:p>
            <a:pPr indent="0" lvl="0" marL="0" rtl="0" algn="l">
              <a:lnSpc>
                <a:spcPct val="90000"/>
              </a:lnSpc>
              <a:spcBef>
                <a:spcPts val="640"/>
              </a:spcBef>
              <a:spcAft>
                <a:spcPts val="0"/>
              </a:spcAft>
              <a:buClr>
                <a:schemeClr val="dk1"/>
              </a:buClr>
              <a:buFont typeface="Arial"/>
              <a:buNone/>
            </a:pPr>
            <a:r>
              <a:t/>
            </a:r>
            <a:endParaRPr sz="3200">
              <a:solidFill>
                <a:srgbClr val="5A5A5A"/>
              </a:solidFill>
            </a:endParaRPr>
          </a:p>
          <a:p>
            <a:pPr indent="0" lvl="0" marL="0" rtl="0" algn="l">
              <a:lnSpc>
                <a:spcPct val="90000"/>
              </a:lnSpc>
              <a:spcBef>
                <a:spcPts val="640"/>
              </a:spcBef>
              <a:spcAft>
                <a:spcPts val="0"/>
              </a:spcAft>
              <a:buNone/>
            </a:pPr>
            <a:r>
              <a:rPr b="1" lang="en-GB" sz="3200">
                <a:solidFill>
                  <a:srgbClr val="5A5A5A"/>
                </a:solidFill>
              </a:rPr>
              <a:t>And I mean everything.</a:t>
            </a:r>
            <a:endParaRPr b="1" sz="3200">
              <a:solidFill>
                <a:srgbClr val="5A5A5A"/>
              </a:solidFill>
            </a:endParaRPr>
          </a:p>
          <a:p>
            <a:pPr indent="0" lvl="0" marL="0" rtl="0" algn="r">
              <a:lnSpc>
                <a:spcPct val="90000"/>
              </a:lnSpc>
              <a:spcBef>
                <a:spcPts val="360"/>
              </a:spcBef>
              <a:spcAft>
                <a:spcPts val="0"/>
              </a:spcAft>
              <a:buClr>
                <a:srgbClr val="5A5A5A"/>
              </a:buClr>
              <a:buSzPts val="1800"/>
              <a:buFont typeface="Arial"/>
              <a:buNone/>
            </a:pPr>
            <a:r>
              <a:rPr i="1" lang="en-GB">
                <a:solidFill>
                  <a:srgbClr val="5A5A5A"/>
                </a:solidFill>
              </a:rPr>
              <a:t>Jeanette Winterson</a:t>
            </a:r>
            <a:endParaRPr b="1" i="1">
              <a:solidFill>
                <a:srgbClr val="FFC000"/>
              </a:solidFill>
            </a:endParaRPr>
          </a:p>
          <a:p>
            <a:pPr indent="0" lvl="0" marL="0" rtl="0" algn="l">
              <a:lnSpc>
                <a:spcPct val="90000"/>
              </a:lnSpc>
              <a:spcBef>
                <a:spcPts val="640"/>
              </a:spcBef>
              <a:spcAft>
                <a:spcPts val="0"/>
              </a:spcAft>
              <a:buClr>
                <a:srgbClr val="5A5A5A"/>
              </a:buClr>
              <a:buSzPts val="3200"/>
              <a:buFont typeface="Arial"/>
              <a:buNone/>
            </a:pPr>
            <a:r>
              <a:t/>
            </a:r>
            <a:endParaRPr b="1" sz="3200">
              <a:solidFill>
                <a:srgbClr val="5A5A5A"/>
              </a:solidFill>
            </a:endParaRPr>
          </a:p>
        </p:txBody>
      </p:sp>
      <p:pic>
        <p:nvPicPr>
          <p:cNvPr id="71" name="Google Shape;71;p15"/>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72" name="Google Shape;72;p15"/>
          <p:cNvPicPr preferRelativeResize="0"/>
          <p:nvPr/>
        </p:nvPicPr>
        <p:blipFill>
          <a:blip r:embed="rId4">
            <a:alphaModFix/>
          </a:blip>
          <a:stretch>
            <a:fillRect/>
          </a:stretch>
        </p:blipFill>
        <p:spPr>
          <a:xfrm>
            <a:off x="5514950" y="3963350"/>
            <a:ext cx="3552851" cy="110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5A5A5A"/>
              </a:buClr>
              <a:buSzPts val="3200"/>
              <a:buChar char="•"/>
            </a:pPr>
            <a:r>
              <a:rPr lang="en-GB" sz="3200">
                <a:solidFill>
                  <a:srgbClr val="5A5A5A"/>
                </a:solidFill>
              </a:rPr>
              <a:t>44 sounds</a:t>
            </a:r>
            <a:endParaRPr sz="3200">
              <a:solidFill>
                <a:srgbClr val="5A5A5A"/>
              </a:solidFill>
            </a:endParaRPr>
          </a:p>
          <a:p>
            <a:pPr indent="-457200" lvl="0" marL="457200" rtl="0" algn="l">
              <a:lnSpc>
                <a:spcPct val="90000"/>
              </a:lnSpc>
              <a:spcBef>
                <a:spcPts val="640"/>
              </a:spcBef>
              <a:spcAft>
                <a:spcPts val="0"/>
              </a:spcAft>
              <a:buClr>
                <a:srgbClr val="5A5A5A"/>
              </a:buClr>
              <a:buSzPts val="3200"/>
              <a:buChar char="•"/>
            </a:pPr>
            <a:r>
              <a:rPr lang="en-GB" sz="3200">
                <a:solidFill>
                  <a:srgbClr val="5A5A5A"/>
                </a:solidFill>
              </a:rPr>
              <a:t>26 letters</a:t>
            </a:r>
            <a:endParaRPr sz="3200">
              <a:solidFill>
                <a:srgbClr val="5A5A5A"/>
              </a:solidFill>
            </a:endParaRPr>
          </a:p>
          <a:p>
            <a:pPr indent="-457200" lvl="0" marL="457200" rtl="0" algn="l">
              <a:lnSpc>
                <a:spcPct val="90000"/>
              </a:lnSpc>
              <a:spcBef>
                <a:spcPts val="640"/>
              </a:spcBef>
              <a:spcAft>
                <a:spcPts val="0"/>
              </a:spcAft>
              <a:buClr>
                <a:srgbClr val="5A5A5A"/>
              </a:buClr>
              <a:buSzPts val="3200"/>
              <a:buChar char="•"/>
            </a:pPr>
            <a:r>
              <a:rPr lang="en-GB" sz="3200">
                <a:solidFill>
                  <a:srgbClr val="5A5A5A"/>
                </a:solidFill>
              </a:rPr>
              <a:t>Over 150+ graphemes (letter combinations)</a:t>
            </a:r>
            <a:endParaRPr sz="3200">
              <a:solidFill>
                <a:srgbClr val="5A5A5A"/>
              </a:solidFill>
            </a:endParaRPr>
          </a:p>
          <a:p>
            <a:pPr indent="-254000" lvl="0" marL="457200" rtl="0" algn="l">
              <a:lnSpc>
                <a:spcPct val="90000"/>
              </a:lnSpc>
              <a:spcBef>
                <a:spcPts val="640"/>
              </a:spcBef>
              <a:spcAft>
                <a:spcPts val="0"/>
              </a:spcAft>
              <a:buClr>
                <a:srgbClr val="5A5A5A"/>
              </a:buClr>
              <a:buSzPts val="3200"/>
              <a:buFont typeface="Arial"/>
              <a:buNone/>
            </a:pPr>
            <a:r>
              <a:t/>
            </a:r>
            <a:endParaRPr sz="3200">
              <a:solidFill>
                <a:srgbClr val="5A5A5A"/>
              </a:solidFill>
            </a:endParaRPr>
          </a:p>
          <a:p>
            <a:pPr indent="0" lvl="0" marL="0" rtl="0" algn="l">
              <a:lnSpc>
                <a:spcPct val="90000"/>
              </a:lnSpc>
              <a:spcBef>
                <a:spcPts val="640"/>
              </a:spcBef>
              <a:spcAft>
                <a:spcPts val="0"/>
              </a:spcAft>
              <a:buClr>
                <a:schemeClr val="dk1"/>
              </a:buClr>
              <a:buFont typeface="Arial"/>
              <a:buNone/>
            </a:pPr>
            <a:r>
              <a:rPr lang="en-GB" sz="3200">
                <a:solidFill>
                  <a:srgbClr val="5A5A5A"/>
                </a:solidFill>
              </a:rPr>
              <a:t>One of the most complex alphabetic codes in the world.</a:t>
            </a:r>
            <a:endParaRPr sz="3200">
              <a:solidFill>
                <a:srgbClr val="5A5A5A"/>
              </a:solidFill>
            </a:endParaRPr>
          </a:p>
        </p:txBody>
      </p:sp>
      <p:pic>
        <p:nvPicPr>
          <p:cNvPr id="79" name="Google Shape;79;p16"/>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80" name="Google Shape;80;p16"/>
          <p:cNvPicPr preferRelativeResize="0"/>
          <p:nvPr/>
        </p:nvPicPr>
        <p:blipFill>
          <a:blip r:embed="rId4">
            <a:alphaModFix/>
          </a:blip>
          <a:stretch>
            <a:fillRect/>
          </a:stretch>
        </p:blipFill>
        <p:spPr>
          <a:xfrm>
            <a:off x="5514950" y="3963350"/>
            <a:ext cx="3552851" cy="110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86" name="Google Shape;86;p17"/>
          <p:cNvSpPr txBox="1"/>
          <p:nvPr>
            <p:ph idx="1" type="body"/>
          </p:nvPr>
        </p:nvSpPr>
        <p:spPr>
          <a:xfrm>
            <a:off x="206075" y="1017725"/>
            <a:ext cx="6132600" cy="3416400"/>
          </a:xfrm>
          <a:prstGeom prst="rect">
            <a:avLst/>
          </a:prstGeom>
        </p:spPr>
        <p:txBody>
          <a:bodyPr anchorCtr="0" anchor="t" bIns="91425" lIns="91425" spcFirstLastPara="1" rIns="91425" wrap="square" tIns="91425">
            <a:normAutofit/>
          </a:bodyPr>
          <a:lstStyle/>
          <a:p>
            <a:pPr indent="-412750" lvl="0" marL="457200" rtl="0" algn="l">
              <a:lnSpc>
                <a:spcPct val="90000"/>
              </a:lnSpc>
              <a:spcBef>
                <a:spcPts val="0"/>
              </a:spcBef>
              <a:spcAft>
                <a:spcPts val="0"/>
              </a:spcAft>
              <a:buClr>
                <a:srgbClr val="5A5A5A"/>
              </a:buClr>
              <a:buSzPts val="2500"/>
              <a:buChar char="•"/>
            </a:pPr>
            <a:r>
              <a:rPr lang="en-GB" sz="2500">
                <a:solidFill>
                  <a:srgbClr val="5A5A5A"/>
                </a:solidFill>
              </a:rPr>
              <a:t>Group children by phonic stages.</a:t>
            </a:r>
            <a:endParaRPr sz="2500">
              <a:solidFill>
                <a:srgbClr val="5A5A5A"/>
              </a:solidFill>
            </a:endParaRPr>
          </a:p>
          <a:p>
            <a:pPr indent="-412750" lvl="0" marL="457200" rtl="0" algn="l">
              <a:lnSpc>
                <a:spcPct val="90000"/>
              </a:lnSpc>
              <a:spcBef>
                <a:spcPts val="640"/>
              </a:spcBef>
              <a:spcAft>
                <a:spcPts val="0"/>
              </a:spcAft>
              <a:buClr>
                <a:srgbClr val="5A5A5A"/>
              </a:buClr>
              <a:buSzPts val="2500"/>
              <a:buChar char="•"/>
            </a:pPr>
            <a:r>
              <a:rPr lang="en-GB" sz="2500">
                <a:solidFill>
                  <a:srgbClr val="5A5A5A"/>
                </a:solidFill>
              </a:rPr>
              <a:t>Teach to the group’s challenge level.</a:t>
            </a:r>
            <a:endParaRPr sz="2500">
              <a:solidFill>
                <a:srgbClr val="5A5A5A"/>
              </a:solidFill>
            </a:endParaRPr>
          </a:p>
          <a:p>
            <a:pPr indent="-412750" lvl="0" marL="457200" rtl="0" algn="l">
              <a:lnSpc>
                <a:spcPct val="90000"/>
              </a:lnSpc>
              <a:spcBef>
                <a:spcPts val="640"/>
              </a:spcBef>
              <a:spcAft>
                <a:spcPts val="0"/>
              </a:spcAft>
              <a:buClr>
                <a:srgbClr val="5A5A5A"/>
              </a:buClr>
              <a:buSzPts val="2500"/>
              <a:buChar char="•"/>
            </a:pPr>
            <a:r>
              <a:rPr lang="en-GB" sz="2500">
                <a:solidFill>
                  <a:srgbClr val="5A5A5A"/>
                </a:solidFill>
              </a:rPr>
              <a:t>Re-assess all children every half term.</a:t>
            </a:r>
            <a:endParaRPr sz="2500">
              <a:solidFill>
                <a:srgbClr val="5A5A5A"/>
              </a:solidFill>
            </a:endParaRPr>
          </a:p>
        </p:txBody>
      </p:sp>
      <p:pic>
        <p:nvPicPr>
          <p:cNvPr id="87" name="Google Shape;87;p17"/>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descr="Simple_Speed_Sounds_Chart.pdf" id="88" name="Google Shape;88;p17"/>
          <p:cNvPicPr preferRelativeResize="0"/>
          <p:nvPr/>
        </p:nvPicPr>
        <p:blipFill rotWithShape="1">
          <a:blip r:embed="rId4">
            <a:alphaModFix/>
          </a:blip>
          <a:srcRect b="44252" l="-233" r="2796" t="6871"/>
          <a:stretch/>
        </p:blipFill>
        <p:spPr>
          <a:xfrm>
            <a:off x="364800" y="2512825"/>
            <a:ext cx="3491400" cy="2478275"/>
          </a:xfrm>
          <a:prstGeom prst="rect">
            <a:avLst/>
          </a:prstGeom>
          <a:noFill/>
          <a:ln>
            <a:noFill/>
          </a:ln>
        </p:spPr>
      </p:pic>
      <p:pic>
        <p:nvPicPr>
          <p:cNvPr descr="Complex_Speed_Sounds_Chart.pdf" id="89" name="Google Shape;89;p17"/>
          <p:cNvPicPr preferRelativeResize="0"/>
          <p:nvPr/>
        </p:nvPicPr>
        <p:blipFill rotWithShape="1">
          <a:blip r:embed="rId5">
            <a:alphaModFix/>
          </a:blip>
          <a:srcRect b="12960" l="4071" r="8736" t="7912"/>
          <a:stretch/>
        </p:blipFill>
        <p:spPr>
          <a:xfrm>
            <a:off x="6338675" y="1568600"/>
            <a:ext cx="2719226" cy="34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Why Read, Write, Inc Phonics?</a:t>
            </a:r>
            <a:endParaRPr b="1"/>
          </a:p>
          <a:p>
            <a:pPr indent="0" lvl="0" marL="0" rtl="0" algn="l">
              <a:spcBef>
                <a:spcPts val="0"/>
              </a:spcBef>
              <a:spcAft>
                <a:spcPts val="0"/>
              </a:spcAft>
              <a:buNone/>
            </a:pPr>
            <a:r>
              <a:t/>
            </a:r>
            <a:endParaRPr/>
          </a:p>
        </p:txBody>
      </p:sp>
      <p:pic>
        <p:nvPicPr>
          <p:cNvPr id="95" name="Google Shape;95;p18"/>
          <p:cNvPicPr preferRelativeResize="0"/>
          <p:nvPr/>
        </p:nvPicPr>
        <p:blipFill>
          <a:blip r:embed="rId3">
            <a:alphaModFix/>
          </a:blip>
          <a:stretch>
            <a:fillRect/>
          </a:stretch>
        </p:blipFill>
        <p:spPr>
          <a:xfrm>
            <a:off x="738525" y="1138450"/>
            <a:ext cx="7139189" cy="3820975"/>
          </a:xfrm>
          <a:prstGeom prst="rect">
            <a:avLst/>
          </a:prstGeom>
          <a:noFill/>
          <a:ln>
            <a:noFill/>
          </a:ln>
        </p:spPr>
      </p:pic>
      <p:pic>
        <p:nvPicPr>
          <p:cNvPr id="96" name="Google Shape;96;p18"/>
          <p:cNvPicPr preferRelativeResize="0"/>
          <p:nvPr/>
        </p:nvPicPr>
        <p:blipFill>
          <a:blip r:embed="rId4">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Reading Comprehension at Ellington Primary</a:t>
            </a:r>
            <a:endParaRPr b="1"/>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GB" sz="2100"/>
              <a:t>Exciting, </a:t>
            </a:r>
            <a:r>
              <a:rPr lang="en-GB" sz="2100"/>
              <a:t>language-rich class novel</a:t>
            </a:r>
            <a:endParaRPr sz="2100"/>
          </a:p>
          <a:p>
            <a:pPr indent="-361950" lvl="0" marL="457200" rtl="0" algn="l">
              <a:spcBef>
                <a:spcPts val="0"/>
              </a:spcBef>
              <a:spcAft>
                <a:spcPts val="0"/>
              </a:spcAft>
              <a:buSzPts val="2100"/>
              <a:buChar char="-"/>
            </a:pPr>
            <a:r>
              <a:rPr lang="en-GB" sz="2100"/>
              <a:t>Teachers encouraging expression and enthusiasm</a:t>
            </a:r>
            <a:endParaRPr sz="2100"/>
          </a:p>
          <a:p>
            <a:pPr indent="-361950" lvl="0" marL="457200" rtl="0" algn="l">
              <a:spcBef>
                <a:spcPts val="0"/>
              </a:spcBef>
              <a:spcAft>
                <a:spcPts val="0"/>
              </a:spcAft>
              <a:buSzPts val="2100"/>
              <a:buChar char="-"/>
            </a:pPr>
            <a:r>
              <a:rPr lang="en-GB" sz="2100"/>
              <a:t>Opportunities for children to read aloud</a:t>
            </a:r>
            <a:endParaRPr sz="2100"/>
          </a:p>
          <a:p>
            <a:pPr indent="-361950" lvl="0" marL="457200" rtl="0" algn="l">
              <a:spcBef>
                <a:spcPts val="0"/>
              </a:spcBef>
              <a:spcAft>
                <a:spcPts val="0"/>
              </a:spcAft>
              <a:buSzPts val="2100"/>
              <a:buChar char="-"/>
            </a:pPr>
            <a:r>
              <a:rPr lang="en-GB" sz="2100"/>
              <a:t>Verbal discussions and questions that target a range of skills</a:t>
            </a:r>
            <a:endParaRPr sz="2100"/>
          </a:p>
          <a:p>
            <a:pPr indent="-361950" lvl="0" marL="457200" rtl="0" algn="l">
              <a:spcBef>
                <a:spcPts val="0"/>
              </a:spcBef>
              <a:spcAft>
                <a:spcPts val="0"/>
              </a:spcAft>
              <a:buSzPts val="2100"/>
              <a:buChar char="-"/>
            </a:pPr>
            <a:r>
              <a:rPr lang="en-GB" sz="2100"/>
              <a:t>Written activities to develop specific skills </a:t>
            </a:r>
            <a:endParaRPr sz="2100"/>
          </a:p>
          <a:p>
            <a:pPr indent="-361950" lvl="0" marL="457200" rtl="0" algn="l">
              <a:spcBef>
                <a:spcPts val="0"/>
              </a:spcBef>
              <a:spcAft>
                <a:spcPts val="0"/>
              </a:spcAft>
              <a:buSzPts val="2100"/>
              <a:buChar char="-"/>
            </a:pPr>
            <a:r>
              <a:rPr lang="en-GB" sz="2100"/>
              <a:t>Practical activities e.g. “Role on the Wall”, Readers’ Theatre, drama</a:t>
            </a:r>
            <a:endParaRPr sz="2100"/>
          </a:p>
          <a:p>
            <a:pPr indent="-361950" lvl="0" marL="457200" rtl="0" algn="l">
              <a:spcBef>
                <a:spcPts val="0"/>
              </a:spcBef>
              <a:spcAft>
                <a:spcPts val="0"/>
              </a:spcAft>
              <a:buSzPts val="2100"/>
              <a:buChar char="-"/>
            </a:pPr>
            <a:r>
              <a:rPr lang="en-GB" sz="2100"/>
              <a:t>Fortnightly “unseen” texts and questions</a:t>
            </a:r>
            <a:endParaRPr sz="2100"/>
          </a:p>
        </p:txBody>
      </p:sp>
      <p:pic>
        <p:nvPicPr>
          <p:cNvPr id="103" name="Google Shape;103;p19"/>
          <p:cNvPicPr preferRelativeResize="0"/>
          <p:nvPr/>
        </p:nvPicPr>
        <p:blipFill>
          <a:blip r:embed="rId3">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Reading Comprehension at Ellington Primary</a:t>
            </a:r>
            <a:endParaRPr b="1"/>
          </a:p>
          <a:p>
            <a:pPr indent="0" lvl="0" marL="0" rtl="0" algn="l">
              <a:spcBef>
                <a:spcPts val="0"/>
              </a:spcBef>
              <a:spcAft>
                <a:spcPts val="0"/>
              </a:spcAft>
              <a:buNone/>
            </a:pPr>
            <a:r>
              <a:t/>
            </a:r>
            <a:endParaRPr/>
          </a:p>
        </p:txBody>
      </p:sp>
      <p:pic>
        <p:nvPicPr>
          <p:cNvPr id="109" name="Google Shape;109;p20"/>
          <p:cNvPicPr preferRelativeResize="0"/>
          <p:nvPr/>
        </p:nvPicPr>
        <p:blipFill>
          <a:blip r:embed="rId3">
            <a:alphaModFix/>
          </a:blip>
          <a:stretch>
            <a:fillRect/>
          </a:stretch>
        </p:blipFill>
        <p:spPr>
          <a:xfrm>
            <a:off x="152400" y="1170125"/>
            <a:ext cx="2624843" cy="3820974"/>
          </a:xfrm>
          <a:prstGeom prst="rect">
            <a:avLst/>
          </a:prstGeom>
          <a:noFill/>
          <a:ln>
            <a:noFill/>
          </a:ln>
        </p:spPr>
      </p:pic>
      <p:pic>
        <p:nvPicPr>
          <p:cNvPr id="110" name="Google Shape;110;p20"/>
          <p:cNvPicPr preferRelativeResize="0"/>
          <p:nvPr/>
        </p:nvPicPr>
        <p:blipFill>
          <a:blip r:embed="rId4">
            <a:alphaModFix/>
          </a:blip>
          <a:stretch>
            <a:fillRect/>
          </a:stretch>
        </p:blipFill>
        <p:spPr>
          <a:xfrm>
            <a:off x="3088068" y="1170125"/>
            <a:ext cx="5848132" cy="3820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Opportunities to read at Ellington</a:t>
            </a:r>
            <a:endParaRPr b="1"/>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GB" sz="2100"/>
              <a:t>Daily reading or phonics session (30 - 45 mins)</a:t>
            </a:r>
            <a:endParaRPr sz="2100"/>
          </a:p>
          <a:p>
            <a:pPr indent="-361950" lvl="0" marL="457200" rtl="0" algn="l">
              <a:spcBef>
                <a:spcPts val="0"/>
              </a:spcBef>
              <a:spcAft>
                <a:spcPts val="0"/>
              </a:spcAft>
              <a:buSzPts val="2100"/>
              <a:buChar char="-"/>
            </a:pPr>
            <a:r>
              <a:rPr lang="en-GB" sz="2100"/>
              <a:t>Morning reading when the children come in </a:t>
            </a:r>
            <a:endParaRPr sz="2100"/>
          </a:p>
          <a:p>
            <a:pPr indent="-361950" lvl="0" marL="457200" rtl="0" algn="l">
              <a:spcBef>
                <a:spcPts val="0"/>
              </a:spcBef>
              <a:spcAft>
                <a:spcPts val="0"/>
              </a:spcAft>
              <a:buSzPts val="2100"/>
              <a:buChar char="-"/>
            </a:pPr>
            <a:r>
              <a:rPr lang="en-GB" sz="2100"/>
              <a:t>Daily storytime following lunch</a:t>
            </a:r>
            <a:endParaRPr sz="2100"/>
          </a:p>
          <a:p>
            <a:pPr indent="-361950" lvl="0" marL="457200" rtl="0" algn="l">
              <a:spcBef>
                <a:spcPts val="0"/>
              </a:spcBef>
              <a:spcAft>
                <a:spcPts val="0"/>
              </a:spcAft>
              <a:buSzPts val="2100"/>
              <a:buChar char="-"/>
            </a:pPr>
            <a:r>
              <a:rPr lang="en-GB" sz="2100"/>
              <a:t>Books tied into our English lessons</a:t>
            </a:r>
            <a:endParaRPr sz="2100"/>
          </a:p>
          <a:p>
            <a:pPr indent="-361950" lvl="0" marL="457200" rtl="0" algn="l">
              <a:spcBef>
                <a:spcPts val="0"/>
              </a:spcBef>
              <a:spcAft>
                <a:spcPts val="0"/>
              </a:spcAft>
              <a:buSzPts val="2100"/>
              <a:buChar char="-"/>
            </a:pPr>
            <a:r>
              <a:rPr lang="en-GB" sz="2100"/>
              <a:t>Cross-curricular reading</a:t>
            </a:r>
            <a:endParaRPr sz="2100"/>
          </a:p>
          <a:p>
            <a:pPr indent="-361950" lvl="0" marL="457200" rtl="0" algn="l">
              <a:spcBef>
                <a:spcPts val="0"/>
              </a:spcBef>
              <a:spcAft>
                <a:spcPts val="0"/>
              </a:spcAft>
              <a:buSzPts val="2100"/>
              <a:buChar char="-"/>
            </a:pPr>
            <a:r>
              <a:rPr lang="en-GB" sz="2100"/>
              <a:t>Library times</a:t>
            </a:r>
            <a:endParaRPr sz="2100"/>
          </a:p>
          <a:p>
            <a:pPr indent="-361950" lvl="0" marL="457200" rtl="0" algn="l">
              <a:spcBef>
                <a:spcPts val="0"/>
              </a:spcBef>
              <a:spcAft>
                <a:spcPts val="0"/>
              </a:spcAft>
              <a:buSzPts val="2100"/>
              <a:buChar char="-"/>
            </a:pPr>
            <a:r>
              <a:rPr lang="en-GB" sz="2100"/>
              <a:t>Reading interventions</a:t>
            </a:r>
            <a:endParaRPr sz="2100"/>
          </a:p>
          <a:p>
            <a:pPr indent="0" lvl="0" marL="0" rtl="0" algn="l">
              <a:spcBef>
                <a:spcPts val="1200"/>
              </a:spcBef>
              <a:spcAft>
                <a:spcPts val="1200"/>
              </a:spcAft>
              <a:buNone/>
            </a:pPr>
            <a:r>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