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3F0F4F2-678F-43D7-A12B-F9CE7F690A76}" type="datetimeFigureOut">
              <a:rPr lang="en-GB" smtClean="0"/>
              <a:t>26/05/2020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EBA1AF-3C05-4DE6-AFDB-63FA5B682C3C}" type="slidenum">
              <a:rPr lang="en-GB" smtClean="0"/>
              <a:t>‹#›</a:t>
            </a:fld>
            <a:endParaRPr lang="en-GB"/>
          </a:p>
        </p:txBody>
      </p:sp>
    </p:spTree>
    <p:extLst>
      <p:ext uri="{BB962C8B-B14F-4D97-AF65-F5344CB8AC3E}">
        <p14:creationId xmlns:p14="http://schemas.microsoft.com/office/powerpoint/2010/main" val="232110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F0F4F2-678F-43D7-A12B-F9CE7F690A76}" type="datetimeFigureOut">
              <a:rPr lang="en-GB" smtClean="0"/>
              <a:t>26/05/2020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EBA1AF-3C05-4DE6-AFDB-63FA5B682C3C}" type="slidenum">
              <a:rPr lang="en-GB" smtClean="0"/>
              <a:t>‹#›</a:t>
            </a:fld>
            <a:endParaRPr lang="en-GB"/>
          </a:p>
        </p:txBody>
      </p:sp>
    </p:spTree>
    <p:extLst>
      <p:ext uri="{BB962C8B-B14F-4D97-AF65-F5344CB8AC3E}">
        <p14:creationId xmlns:p14="http://schemas.microsoft.com/office/powerpoint/2010/main" val="265814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F0F4F2-678F-43D7-A12B-F9CE7F690A76}" type="datetimeFigureOut">
              <a:rPr lang="en-GB" smtClean="0"/>
              <a:t>26/05/2020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EBA1AF-3C05-4DE6-AFDB-63FA5B682C3C}" type="slidenum">
              <a:rPr lang="en-GB" smtClean="0"/>
              <a:t>‹#›</a:t>
            </a:fld>
            <a:endParaRPr lang="en-GB"/>
          </a:p>
        </p:txBody>
      </p:sp>
    </p:spTree>
    <p:extLst>
      <p:ext uri="{BB962C8B-B14F-4D97-AF65-F5344CB8AC3E}">
        <p14:creationId xmlns:p14="http://schemas.microsoft.com/office/powerpoint/2010/main" val="20162429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058"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45059"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713EA19-0ABC-487F-9782-B0E44B8CAF6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09834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90BEAE4-8E6C-416B-A7BB-287AEE43F81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7666662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8ECE743-C8BA-4B80-B3CA-A9D1DEB993F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0472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40A1B17-27E7-477B-8E21-9CB8B3C499F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457903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DA4461D-548B-4C32-B7C0-2FA3CB09778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940242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D729481-A91A-4BBF-9388-C75CF5081B12}"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8974028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7E022DC-AD2B-47E6-B7B2-9584F7504C2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0179146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9FE850B-A714-4E5F-810E-B36C442E6F8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919366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3F0F4F2-678F-43D7-A12B-F9CE7F690A76}" type="datetimeFigureOut">
              <a:rPr lang="en-GB" smtClean="0"/>
              <a:t>26/05/2020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EBA1AF-3C05-4DE6-AFDB-63FA5B682C3C}" type="slidenum">
              <a:rPr lang="en-GB" smtClean="0"/>
              <a:t>‹#›</a:t>
            </a:fld>
            <a:endParaRPr lang="en-GB"/>
          </a:p>
        </p:txBody>
      </p:sp>
    </p:spTree>
    <p:extLst>
      <p:ext uri="{BB962C8B-B14F-4D97-AF65-F5344CB8AC3E}">
        <p14:creationId xmlns:p14="http://schemas.microsoft.com/office/powerpoint/2010/main" val="11249497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15F0305-370A-4ADF-AADD-656BF8DF8BE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102709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B66879-B7BA-4184-8CEA-DA92E9E084AC}"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9595787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01B383-C4B2-4EB2-AA49-F39393DE33F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9413971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606F5D-EDD0-471B-80D8-228E06C75F4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73559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F0F4F2-678F-43D7-A12B-F9CE7F690A76}" type="datetimeFigureOut">
              <a:rPr lang="en-GB" smtClean="0"/>
              <a:t>26/05/2020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EBA1AF-3C05-4DE6-AFDB-63FA5B682C3C}" type="slidenum">
              <a:rPr lang="en-GB" smtClean="0"/>
              <a:t>‹#›</a:t>
            </a:fld>
            <a:endParaRPr lang="en-GB"/>
          </a:p>
        </p:txBody>
      </p:sp>
    </p:spTree>
    <p:extLst>
      <p:ext uri="{BB962C8B-B14F-4D97-AF65-F5344CB8AC3E}">
        <p14:creationId xmlns:p14="http://schemas.microsoft.com/office/powerpoint/2010/main" val="3731295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3F0F4F2-678F-43D7-A12B-F9CE7F690A76}" type="datetimeFigureOut">
              <a:rPr lang="en-GB" smtClean="0"/>
              <a:t>26/05/2020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EBA1AF-3C05-4DE6-AFDB-63FA5B682C3C}" type="slidenum">
              <a:rPr lang="en-GB" smtClean="0"/>
              <a:t>‹#›</a:t>
            </a:fld>
            <a:endParaRPr lang="en-GB"/>
          </a:p>
        </p:txBody>
      </p:sp>
    </p:spTree>
    <p:extLst>
      <p:ext uri="{BB962C8B-B14F-4D97-AF65-F5344CB8AC3E}">
        <p14:creationId xmlns:p14="http://schemas.microsoft.com/office/powerpoint/2010/main" val="2557962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3F0F4F2-678F-43D7-A12B-F9CE7F690A76}" type="datetimeFigureOut">
              <a:rPr lang="en-GB" smtClean="0"/>
              <a:t>26/05/2020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EBA1AF-3C05-4DE6-AFDB-63FA5B682C3C}" type="slidenum">
              <a:rPr lang="en-GB" smtClean="0"/>
              <a:t>‹#›</a:t>
            </a:fld>
            <a:endParaRPr lang="en-GB"/>
          </a:p>
        </p:txBody>
      </p:sp>
    </p:spTree>
    <p:extLst>
      <p:ext uri="{BB962C8B-B14F-4D97-AF65-F5344CB8AC3E}">
        <p14:creationId xmlns:p14="http://schemas.microsoft.com/office/powerpoint/2010/main" val="2162151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3F0F4F2-678F-43D7-A12B-F9CE7F690A76}" type="datetimeFigureOut">
              <a:rPr lang="en-GB" smtClean="0"/>
              <a:t>26/05/2020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EBA1AF-3C05-4DE6-AFDB-63FA5B682C3C}" type="slidenum">
              <a:rPr lang="en-GB" smtClean="0"/>
              <a:t>‹#›</a:t>
            </a:fld>
            <a:endParaRPr lang="en-GB"/>
          </a:p>
        </p:txBody>
      </p:sp>
    </p:spTree>
    <p:extLst>
      <p:ext uri="{BB962C8B-B14F-4D97-AF65-F5344CB8AC3E}">
        <p14:creationId xmlns:p14="http://schemas.microsoft.com/office/powerpoint/2010/main" val="4119717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F0F4F2-678F-43D7-A12B-F9CE7F690A76}" type="datetimeFigureOut">
              <a:rPr lang="en-GB" smtClean="0"/>
              <a:t>26/05/2020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EBA1AF-3C05-4DE6-AFDB-63FA5B682C3C}" type="slidenum">
              <a:rPr lang="en-GB" smtClean="0"/>
              <a:t>‹#›</a:t>
            </a:fld>
            <a:endParaRPr lang="en-GB"/>
          </a:p>
        </p:txBody>
      </p:sp>
    </p:spTree>
    <p:extLst>
      <p:ext uri="{BB962C8B-B14F-4D97-AF65-F5344CB8AC3E}">
        <p14:creationId xmlns:p14="http://schemas.microsoft.com/office/powerpoint/2010/main" val="2809904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F0F4F2-678F-43D7-A12B-F9CE7F690A76}" type="datetimeFigureOut">
              <a:rPr lang="en-GB" smtClean="0"/>
              <a:t>26/05/2020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EBA1AF-3C05-4DE6-AFDB-63FA5B682C3C}" type="slidenum">
              <a:rPr lang="en-GB" smtClean="0"/>
              <a:t>‹#›</a:t>
            </a:fld>
            <a:endParaRPr lang="en-GB"/>
          </a:p>
        </p:txBody>
      </p:sp>
    </p:spTree>
    <p:extLst>
      <p:ext uri="{BB962C8B-B14F-4D97-AF65-F5344CB8AC3E}">
        <p14:creationId xmlns:p14="http://schemas.microsoft.com/office/powerpoint/2010/main" val="590922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F0F4F2-678F-43D7-A12B-F9CE7F690A76}" type="datetimeFigureOut">
              <a:rPr lang="en-GB" smtClean="0"/>
              <a:t>26/05/2020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EBA1AF-3C05-4DE6-AFDB-63FA5B682C3C}" type="slidenum">
              <a:rPr lang="en-GB" smtClean="0"/>
              <a:t>‹#›</a:t>
            </a:fld>
            <a:endParaRPr lang="en-GB"/>
          </a:p>
        </p:txBody>
      </p:sp>
    </p:spTree>
    <p:extLst>
      <p:ext uri="{BB962C8B-B14F-4D97-AF65-F5344CB8AC3E}">
        <p14:creationId xmlns:p14="http://schemas.microsoft.com/office/powerpoint/2010/main" val="103732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F0F4F2-678F-43D7-A12B-F9CE7F690A76}" type="datetimeFigureOut">
              <a:rPr lang="en-GB" smtClean="0"/>
              <a:t>26/05/2020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BA1AF-3C05-4DE6-AFDB-63FA5B682C3C}" type="slidenum">
              <a:rPr lang="en-GB" smtClean="0"/>
              <a:t>‹#›</a:t>
            </a:fld>
            <a:endParaRPr lang="en-GB"/>
          </a:p>
        </p:txBody>
      </p:sp>
    </p:spTree>
    <p:extLst>
      <p:ext uri="{BB962C8B-B14F-4D97-AF65-F5344CB8AC3E}">
        <p14:creationId xmlns:p14="http://schemas.microsoft.com/office/powerpoint/2010/main" val="726941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5"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cs typeface="Arial" charset="0"/>
              </a:defRPr>
            </a:lvl1pPr>
          </a:lstStyle>
          <a:p>
            <a:pPr fontAlgn="base">
              <a:spcBef>
                <a:spcPct val="0"/>
              </a:spcBef>
              <a:spcAft>
                <a:spcPct val="0"/>
              </a:spcAft>
              <a:defRPr/>
            </a:pPr>
            <a:endParaRPr lang="en-US">
              <a:solidFill>
                <a:srgbClr val="FFFFFF"/>
              </a:solidFill>
            </a:endParaRPr>
          </a:p>
        </p:txBody>
      </p:sp>
      <p:sp>
        <p:nvSpPr>
          <p:cNvPr id="44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cs typeface="Arial" charset="0"/>
              </a:defRPr>
            </a:lvl1pPr>
          </a:lstStyle>
          <a:p>
            <a:pPr fontAlgn="base">
              <a:spcBef>
                <a:spcPct val="0"/>
              </a:spcBef>
              <a:spcAft>
                <a:spcPct val="0"/>
              </a:spcAft>
              <a:defRPr/>
            </a:pPr>
            <a:endParaRPr lang="en-US">
              <a:solidFill>
                <a:srgbClr val="FFFFFF"/>
              </a:solidFill>
            </a:endParaRPr>
          </a:p>
        </p:txBody>
      </p:sp>
      <p:sp>
        <p:nvSpPr>
          <p:cNvPr id="440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cs typeface="Arial" charset="0"/>
              </a:defRPr>
            </a:lvl1pPr>
          </a:lstStyle>
          <a:p>
            <a:pPr fontAlgn="base">
              <a:spcBef>
                <a:spcPct val="0"/>
              </a:spcBef>
              <a:spcAft>
                <a:spcPct val="0"/>
              </a:spcAft>
              <a:defRPr/>
            </a:pPr>
            <a:fld id="{34F77AF4-FFBC-4B1C-B4E5-7B5168A9CC03}" type="slidenum">
              <a:rPr lang="en-US">
                <a:solidFill>
                  <a:srgbClr val="FFFFFF"/>
                </a:solidFill>
              </a:rPr>
              <a:pPr fontAlgn="base">
                <a:spcBef>
                  <a:spcPct val="0"/>
                </a:spcBef>
                <a:spcAft>
                  <a:spcPct val="0"/>
                </a:spcAft>
                <a:defRPr/>
              </a:pPr>
              <a:t>‹#›</a:t>
            </a:fld>
            <a:endParaRPr lang="en-US">
              <a:solidFill>
                <a:srgbClr val="FFFFFF"/>
              </a:solidFill>
            </a:endParaRPr>
          </a:p>
        </p:txBody>
      </p:sp>
    </p:spTree>
    <p:extLst>
      <p:ext uri="{BB962C8B-B14F-4D97-AF65-F5344CB8AC3E}">
        <p14:creationId xmlns:p14="http://schemas.microsoft.com/office/powerpoint/2010/main" val="3709554705"/>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0" y="0"/>
            <a:ext cx="9144000" cy="6858000"/>
          </a:xfrm>
        </p:spPr>
        <p:txBody>
          <a:bodyPr/>
          <a:lstStyle/>
          <a:p>
            <a:pPr algn="ctr">
              <a:buFontTx/>
              <a:buNone/>
            </a:pPr>
            <a:endParaRPr lang="en-US" altLang="en-US" sz="6600" b="1" smtClean="0">
              <a:latin typeface="Algerian" pitchFamily="82" charset="0"/>
            </a:endParaRPr>
          </a:p>
        </p:txBody>
      </p:sp>
      <p:pic>
        <p:nvPicPr>
          <p:cNvPr id="6553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9140825" cy="685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5540" name="Rectangle 1"/>
          <p:cNvSpPr>
            <a:spLocks noChangeArrowheads="1"/>
          </p:cNvSpPr>
          <p:nvPr/>
        </p:nvSpPr>
        <p:spPr bwMode="auto">
          <a:xfrm>
            <a:off x="250825" y="260350"/>
            <a:ext cx="6049963"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eaLnBrk="1" hangingPunct="1">
              <a:spcBef>
                <a:spcPct val="0"/>
              </a:spcBef>
              <a:buFontTx/>
              <a:buNone/>
            </a:pPr>
            <a:r>
              <a:rPr lang="en-GB" altLang="en-US" sz="4400" b="1">
                <a:solidFill>
                  <a:srgbClr val="FFC000"/>
                </a:solidFill>
                <a:latin typeface="Algerian" pitchFamily="82" charset="0"/>
              </a:rPr>
              <a:t>Religious education</a:t>
            </a:r>
          </a:p>
        </p:txBody>
      </p:sp>
    </p:spTree>
    <p:extLst>
      <p:ext uri="{BB962C8B-B14F-4D97-AF65-F5344CB8AC3E}">
        <p14:creationId xmlns:p14="http://schemas.microsoft.com/office/powerpoint/2010/main" val="4017277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sz="half" idx="1"/>
          </p:nvPr>
        </p:nvSpPr>
        <p:spPr>
          <a:xfrm>
            <a:off x="179512" y="476250"/>
            <a:ext cx="4465513" cy="5545138"/>
          </a:xfrm>
        </p:spPr>
        <p:txBody>
          <a:bodyPr/>
          <a:lstStyle/>
          <a:p>
            <a:pPr eaLnBrk="1" hangingPunct="1">
              <a:buFont typeface="Wingdings" pitchFamily="2" charset="2"/>
              <a:buChar char="v"/>
              <a:defRPr/>
            </a:pPr>
            <a:r>
              <a:rPr lang="en-US" sz="2800" dirty="0" smtClean="0">
                <a:latin typeface="Comic Sans MS" pitchFamily="66" charset="0"/>
              </a:rPr>
              <a:t>A </a:t>
            </a:r>
            <a:r>
              <a:rPr lang="en-US" sz="2800" i="1" dirty="0" err="1" smtClean="0">
                <a:latin typeface="Comic Sans MS" pitchFamily="66" charset="0"/>
              </a:rPr>
              <a:t>yad</a:t>
            </a:r>
            <a:r>
              <a:rPr lang="en-US" sz="2800" dirty="0" smtClean="0">
                <a:latin typeface="Comic Sans MS" pitchFamily="66" charset="0"/>
              </a:rPr>
              <a:t> (meaning hand) is used by Jews to keep their place when reading from the Torah scroll</a:t>
            </a:r>
            <a:r>
              <a:rPr lang="en-US" sz="2800" dirty="0" smtClean="0">
                <a:latin typeface="Comic Sans MS" pitchFamily="66" charset="0"/>
              </a:rPr>
              <a:t>. They are not allowed to touch the Torah with their hands. </a:t>
            </a:r>
            <a:r>
              <a:rPr lang="en-US" sz="2800" dirty="0" smtClean="0">
                <a:latin typeface="Comic Sans MS" pitchFamily="66" charset="0"/>
              </a:rPr>
              <a:t/>
            </a:r>
            <a:br>
              <a:rPr lang="en-US" sz="2800" dirty="0" smtClean="0">
                <a:latin typeface="Comic Sans MS" pitchFamily="66" charset="0"/>
              </a:rPr>
            </a:br>
            <a:endParaRPr lang="en-US" sz="2800" dirty="0" smtClean="0">
              <a:latin typeface="Comic Sans MS" pitchFamily="66" charset="0"/>
            </a:endParaRPr>
          </a:p>
          <a:p>
            <a:pPr eaLnBrk="1" hangingPunct="1">
              <a:buFont typeface="Wingdings" pitchFamily="2" charset="2"/>
              <a:buChar char="v"/>
              <a:defRPr/>
            </a:pPr>
            <a:r>
              <a:rPr lang="en-US" sz="2800" dirty="0" smtClean="0">
                <a:latin typeface="Comic Sans MS" pitchFamily="66" charset="0"/>
              </a:rPr>
              <a:t>This is to show respect for the scroll and to prevent the parchment being spoiled by oil from their fingers. </a:t>
            </a:r>
            <a:r>
              <a:rPr lang="en-GB" sz="2800" dirty="0" smtClean="0">
                <a:latin typeface="Comic Sans MS" pitchFamily="66" charset="0"/>
              </a:rPr>
              <a:t/>
            </a:r>
            <a:br>
              <a:rPr lang="en-GB" sz="2800" dirty="0" smtClean="0">
                <a:latin typeface="Comic Sans MS" pitchFamily="66" charset="0"/>
              </a:rPr>
            </a:br>
            <a:endParaRPr lang="en-GB" sz="2800" dirty="0" smtClean="0">
              <a:latin typeface="Comic Sans MS" pitchFamily="66" charset="0"/>
            </a:endParaRPr>
          </a:p>
          <a:p>
            <a:pPr eaLnBrk="1" hangingPunct="1">
              <a:buFont typeface="Wingdings" pitchFamily="2" charset="2"/>
              <a:buNone/>
              <a:defRPr/>
            </a:pPr>
            <a:endParaRPr lang="en-GB" sz="2800" dirty="0" smtClean="0">
              <a:latin typeface="Comic Sans MS" pitchFamily="66" charset="0"/>
            </a:endParaRPr>
          </a:p>
        </p:txBody>
      </p:sp>
      <p:pic>
        <p:nvPicPr>
          <p:cNvPr id="10243" name="Picture 9" descr="C:\Users\Gareth\AppData\Local\Microsoft\Windows\Temporary Internet Files\Content.IE5\464HBSCU\MCPE06628_000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29188" y="571500"/>
            <a:ext cx="3738562" cy="312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1560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sz="half" idx="1"/>
          </p:nvPr>
        </p:nvSpPr>
        <p:spPr>
          <a:xfrm>
            <a:off x="539750" y="765175"/>
            <a:ext cx="4897438" cy="5184775"/>
          </a:xfrm>
        </p:spPr>
        <p:txBody>
          <a:bodyPr/>
          <a:lstStyle/>
          <a:p>
            <a:pPr eaLnBrk="1" hangingPunct="1">
              <a:buFont typeface="Wingdings" pitchFamily="2" charset="2"/>
              <a:buChar char="v"/>
              <a:defRPr/>
            </a:pPr>
            <a:r>
              <a:rPr lang="en-GB" sz="2800" smtClean="0">
                <a:latin typeface="Comic Sans MS" pitchFamily="66" charset="0"/>
              </a:rPr>
              <a:t>When the Torah is not being used, it is kept in a special cupboard at the front of the synagogue, called an Ark. </a:t>
            </a:r>
            <a:r>
              <a:rPr lang="en-US" sz="2800" smtClean="0">
                <a:latin typeface="Comic Sans MS" pitchFamily="66" charset="0"/>
              </a:rPr>
              <a:t/>
            </a:r>
            <a:br>
              <a:rPr lang="en-US" sz="2800" smtClean="0">
                <a:latin typeface="Comic Sans MS" pitchFamily="66" charset="0"/>
              </a:rPr>
            </a:br>
            <a:endParaRPr lang="en-US" sz="2800" smtClean="0">
              <a:latin typeface="Comic Sans MS" pitchFamily="66" charset="0"/>
            </a:endParaRPr>
          </a:p>
          <a:p>
            <a:pPr eaLnBrk="1" hangingPunct="1">
              <a:buFont typeface="Wingdings" pitchFamily="2" charset="2"/>
              <a:buChar char="v"/>
              <a:defRPr/>
            </a:pPr>
            <a:r>
              <a:rPr lang="en-GB" sz="2800" smtClean="0">
                <a:latin typeface="Comic Sans MS" pitchFamily="66" charset="0"/>
              </a:rPr>
              <a:t>This reminds Jews of the Ark of the Covenant in which Moses and his people carried the Ten Commandments.</a:t>
            </a:r>
            <a:endParaRPr lang="en-US" sz="2800" smtClean="0">
              <a:latin typeface="Comic Sans MS" pitchFamily="66" charset="0"/>
            </a:endParaRPr>
          </a:p>
          <a:p>
            <a:pPr eaLnBrk="1" hangingPunct="1">
              <a:buFont typeface="Wingdings" pitchFamily="2" charset="2"/>
              <a:buNone/>
              <a:defRPr/>
            </a:pPr>
            <a:endParaRPr lang="en-GB" sz="2800" smtClean="0">
              <a:latin typeface="Comic Sans MS" pitchFamily="66" charset="0"/>
            </a:endParaRPr>
          </a:p>
        </p:txBody>
      </p:sp>
      <p:pic>
        <p:nvPicPr>
          <p:cNvPr id="11267" name="Picture 4" descr="C:\Users\Gareth\AppData\Local\Microsoft\Windows\Temporary Internet Files\Content.IE5\DTBV0RBS\MCj0245663000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2428875"/>
            <a:ext cx="2900363" cy="397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76851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sz="half" idx="1"/>
          </p:nvPr>
        </p:nvSpPr>
        <p:spPr>
          <a:xfrm>
            <a:off x="1116013" y="1557338"/>
            <a:ext cx="6769100" cy="4103687"/>
          </a:xfrm>
        </p:spPr>
        <p:txBody>
          <a:bodyPr/>
          <a:lstStyle/>
          <a:p>
            <a:pPr eaLnBrk="1" hangingPunct="1">
              <a:buFont typeface="Wingdings" pitchFamily="2" charset="2"/>
              <a:buChar char="v"/>
              <a:defRPr/>
            </a:pPr>
            <a:r>
              <a:rPr lang="en-GB" sz="2800" smtClean="0">
                <a:latin typeface="Comic Sans MS" pitchFamily="66" charset="0"/>
              </a:rPr>
              <a:t>Can you remember how a Torah is made?</a:t>
            </a:r>
            <a:br>
              <a:rPr lang="en-GB" sz="2800" smtClean="0">
                <a:latin typeface="Comic Sans MS" pitchFamily="66" charset="0"/>
              </a:rPr>
            </a:br>
            <a:endParaRPr lang="en-GB" sz="2800" smtClean="0">
              <a:latin typeface="Comic Sans MS" pitchFamily="66" charset="0"/>
            </a:endParaRPr>
          </a:p>
          <a:p>
            <a:pPr eaLnBrk="1" hangingPunct="1">
              <a:buFont typeface="Wingdings" pitchFamily="2" charset="2"/>
              <a:buChar char="v"/>
              <a:defRPr/>
            </a:pPr>
            <a:r>
              <a:rPr lang="en-GB" sz="2800" smtClean="0">
                <a:latin typeface="Comic Sans MS" pitchFamily="66" charset="0"/>
              </a:rPr>
              <a:t>Can you remember how it is decorated?</a:t>
            </a:r>
            <a:br>
              <a:rPr lang="en-GB" sz="2800" smtClean="0">
                <a:latin typeface="Comic Sans MS" pitchFamily="66" charset="0"/>
              </a:rPr>
            </a:br>
            <a:endParaRPr lang="en-GB" sz="2800" smtClean="0">
              <a:latin typeface="Comic Sans MS" pitchFamily="66" charset="0"/>
            </a:endParaRPr>
          </a:p>
          <a:p>
            <a:pPr eaLnBrk="1" hangingPunct="1">
              <a:buFont typeface="Wingdings" pitchFamily="2" charset="2"/>
              <a:buChar char="v"/>
              <a:defRPr/>
            </a:pPr>
            <a:r>
              <a:rPr lang="en-GB" sz="2800" smtClean="0">
                <a:latin typeface="Comic Sans MS" pitchFamily="66" charset="0"/>
              </a:rPr>
              <a:t>How do the Jews show they revere the Torah? </a:t>
            </a:r>
            <a:r>
              <a:rPr lang="en-US" sz="2800" smtClean="0">
                <a:latin typeface="Comic Sans MS" pitchFamily="66" charset="0"/>
              </a:rPr>
              <a:t/>
            </a:r>
            <a:br>
              <a:rPr lang="en-US" sz="2800" smtClean="0">
                <a:latin typeface="Comic Sans MS" pitchFamily="66" charset="0"/>
              </a:rPr>
            </a:br>
            <a:endParaRPr lang="en-US" sz="2800" smtClean="0">
              <a:latin typeface="Comic Sans MS" pitchFamily="66" charset="0"/>
            </a:endParaRPr>
          </a:p>
          <a:p>
            <a:pPr eaLnBrk="1" hangingPunct="1">
              <a:buFont typeface="Wingdings" pitchFamily="2" charset="2"/>
              <a:buNone/>
              <a:defRPr/>
            </a:pPr>
            <a:endParaRPr lang="en-GB" sz="2800" smtClean="0">
              <a:latin typeface="Comic Sans MS" pitchFamily="66" charset="0"/>
            </a:endParaRPr>
          </a:p>
        </p:txBody>
      </p:sp>
    </p:spTree>
    <p:extLst>
      <p:ext uri="{BB962C8B-B14F-4D97-AF65-F5344CB8AC3E}">
        <p14:creationId xmlns:p14="http://schemas.microsoft.com/office/powerpoint/2010/main" val="14105239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sz="half" idx="1"/>
          </p:nvPr>
        </p:nvSpPr>
        <p:spPr>
          <a:xfrm>
            <a:off x="1116013" y="1196975"/>
            <a:ext cx="6769100" cy="4103688"/>
          </a:xfrm>
        </p:spPr>
        <p:txBody>
          <a:bodyPr/>
          <a:lstStyle/>
          <a:p>
            <a:pPr eaLnBrk="1" hangingPunct="1">
              <a:buFont typeface="Wingdings" pitchFamily="2" charset="2"/>
              <a:buChar char="v"/>
              <a:defRPr/>
            </a:pPr>
            <a:r>
              <a:rPr lang="en-GB" sz="2800" dirty="0" smtClean="0">
                <a:latin typeface="Comic Sans MS" pitchFamily="66" charset="0"/>
              </a:rPr>
              <a:t>Your Task</a:t>
            </a:r>
          </a:p>
          <a:p>
            <a:pPr marL="0" indent="0" eaLnBrk="1" hangingPunct="1">
              <a:buFont typeface="Wingdings" pitchFamily="2" charset="2"/>
              <a:buNone/>
              <a:defRPr/>
            </a:pPr>
            <a:endParaRPr lang="en-GB" sz="2800" dirty="0">
              <a:latin typeface="Comic Sans MS" pitchFamily="66" charset="0"/>
            </a:endParaRPr>
          </a:p>
          <a:p>
            <a:pPr marL="0" indent="0" eaLnBrk="1" hangingPunct="1">
              <a:buFont typeface="Wingdings" pitchFamily="2" charset="2"/>
              <a:buNone/>
              <a:defRPr/>
            </a:pPr>
            <a:r>
              <a:rPr lang="en-GB" sz="2800" dirty="0" smtClean="0">
                <a:latin typeface="Comic Sans MS" pitchFamily="66" charset="0"/>
              </a:rPr>
              <a:t>Can you make a </a:t>
            </a:r>
            <a:r>
              <a:rPr lang="en-GB" sz="2800" dirty="0">
                <a:latin typeface="Comic Sans MS" pitchFamily="66" charset="0"/>
              </a:rPr>
              <a:t>T</a:t>
            </a:r>
            <a:r>
              <a:rPr lang="en-GB" sz="2800" dirty="0" smtClean="0">
                <a:latin typeface="Comic Sans MS" pitchFamily="66" charset="0"/>
              </a:rPr>
              <a:t>orah? What would you like people to do in their lives? Would you like them to show kindness to others?  Would you like them to pray?  Would you like them to give to charity?  You decide what you would like people to do in their lives to make this a nice world.  </a:t>
            </a:r>
            <a:r>
              <a:rPr lang="en-US" sz="2800" dirty="0" smtClean="0">
                <a:latin typeface="Comic Sans MS" pitchFamily="66" charset="0"/>
              </a:rPr>
              <a:t/>
            </a:r>
            <a:br>
              <a:rPr lang="en-US" sz="2800" dirty="0" smtClean="0">
                <a:latin typeface="Comic Sans MS" pitchFamily="66" charset="0"/>
              </a:rPr>
            </a:br>
            <a:endParaRPr lang="en-US" sz="2800" dirty="0" smtClean="0">
              <a:latin typeface="Comic Sans MS" pitchFamily="66" charset="0"/>
            </a:endParaRPr>
          </a:p>
          <a:p>
            <a:pPr eaLnBrk="1" hangingPunct="1">
              <a:buFont typeface="Wingdings" pitchFamily="2" charset="2"/>
              <a:buNone/>
              <a:defRPr/>
            </a:pPr>
            <a:endParaRPr lang="en-GB" sz="2800" dirty="0" smtClean="0">
              <a:latin typeface="Comic Sans MS" pitchFamily="66" charset="0"/>
            </a:endParaRPr>
          </a:p>
        </p:txBody>
      </p:sp>
    </p:spTree>
    <p:extLst>
      <p:ext uri="{BB962C8B-B14F-4D97-AF65-F5344CB8AC3E}">
        <p14:creationId xmlns:p14="http://schemas.microsoft.com/office/powerpoint/2010/main" val="1603441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258888" y="1844675"/>
            <a:ext cx="6400800" cy="3024188"/>
          </a:xfrm>
        </p:spPr>
        <p:txBody>
          <a:bodyPr/>
          <a:lstStyle/>
          <a:p>
            <a:pPr eaLnBrk="1" hangingPunct="1">
              <a:defRPr/>
            </a:pPr>
            <a:r>
              <a:rPr lang="en-GB" sz="3600" smtClean="0">
                <a:latin typeface="Lucida Handwriting" pitchFamily="66" charset="0"/>
              </a:rPr>
              <a:t>How is a Torah scroll made?</a:t>
            </a:r>
          </a:p>
          <a:p>
            <a:pPr eaLnBrk="1" hangingPunct="1">
              <a:defRPr/>
            </a:pPr>
            <a:endParaRPr lang="en-GB" sz="3600" smtClean="0">
              <a:latin typeface="Lucida Handwriting" pitchFamily="66" charset="0"/>
            </a:endParaRPr>
          </a:p>
          <a:p>
            <a:pPr eaLnBrk="1" hangingPunct="1">
              <a:defRPr/>
            </a:pPr>
            <a:r>
              <a:rPr lang="en-GB" sz="3600" smtClean="0">
                <a:latin typeface="Lucida Handwriting" pitchFamily="66" charset="0"/>
              </a:rPr>
              <a:t>How is the Torah revered?</a:t>
            </a:r>
            <a:endParaRPr lang="en-US" sz="3600" smtClean="0">
              <a:latin typeface="Lucida Handwriting" pitchFamily="66" charset="0"/>
            </a:endParaRPr>
          </a:p>
        </p:txBody>
      </p:sp>
    </p:spTree>
    <p:extLst>
      <p:ext uri="{BB962C8B-B14F-4D97-AF65-F5344CB8AC3E}">
        <p14:creationId xmlns:p14="http://schemas.microsoft.com/office/powerpoint/2010/main" val="3621127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ChangeArrowheads="1"/>
          </p:cNvSpPr>
          <p:nvPr/>
        </p:nvSpPr>
        <p:spPr bwMode="auto">
          <a:xfrm>
            <a:off x="0" y="21780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lr>
                <a:schemeClr val="hlink"/>
              </a:buClr>
              <a:buSzPct val="65000"/>
              <a:buFont typeface="Wingdings" pitchFamily="2" charset="2"/>
              <a:buChar char="n"/>
              <a:defRPr sz="3200">
                <a:solidFill>
                  <a:schemeClr val="tx1"/>
                </a:solidFill>
                <a:latin typeface="Tahoma" pitchFamily="34" charset="0"/>
                <a:cs typeface="Arial" pitchFamily="34" charset="0"/>
              </a:defRPr>
            </a:lvl1pPr>
            <a:lvl2pPr marL="742950" indent="-285750" eaLnBrk="0" hangingPunct="0">
              <a:spcBef>
                <a:spcPct val="20000"/>
              </a:spcBef>
              <a:buClr>
                <a:schemeClr val="folHlink"/>
              </a:buClr>
              <a:buSzPct val="65000"/>
              <a:buFont typeface="Wingdings" pitchFamily="2" charset="2"/>
              <a:buChar char="n"/>
              <a:defRPr sz="2800">
                <a:solidFill>
                  <a:schemeClr val="tx1"/>
                </a:solidFill>
                <a:latin typeface="Tahoma" pitchFamily="34" charset="0"/>
                <a:cs typeface="Arial" pitchFamily="34" charset="0"/>
              </a:defRPr>
            </a:lvl2pPr>
            <a:lvl3pPr marL="1143000" indent="-228600" eaLnBrk="0" hangingPunct="0">
              <a:spcBef>
                <a:spcPct val="20000"/>
              </a:spcBef>
              <a:buClr>
                <a:schemeClr val="hlink"/>
              </a:buClr>
              <a:buSzPct val="65000"/>
              <a:buFont typeface="Wingdings" pitchFamily="2" charset="2"/>
              <a:buChar char="n"/>
              <a:defRPr sz="2400">
                <a:solidFill>
                  <a:schemeClr val="tx1"/>
                </a:solidFill>
                <a:latin typeface="Tahoma" pitchFamily="34" charset="0"/>
                <a:cs typeface="Arial" pitchFamily="34" charset="0"/>
              </a:defRPr>
            </a:lvl3pPr>
            <a:lvl4pPr marL="1600200" indent="-228600" eaLnBrk="0" hangingPunct="0">
              <a:spcBef>
                <a:spcPct val="20000"/>
              </a:spcBef>
              <a:buClr>
                <a:schemeClr val="folHlink"/>
              </a:buClr>
              <a:buSzPct val="65000"/>
              <a:buFont typeface="Wingdings" pitchFamily="2" charset="2"/>
              <a:buChar char="n"/>
              <a:defRPr sz="2000">
                <a:solidFill>
                  <a:schemeClr val="tx1"/>
                </a:solidFill>
                <a:latin typeface="Tahoma" pitchFamily="34" charset="0"/>
                <a:cs typeface="Arial" pitchFamily="34" charset="0"/>
              </a:defRPr>
            </a:lvl4pPr>
            <a:lvl5pPr marL="2057400" indent="-228600" eaLnBrk="0" hangingPunct="0">
              <a:spcBef>
                <a:spcPct val="20000"/>
              </a:spcBef>
              <a:buClr>
                <a:schemeClr val="hlink"/>
              </a:buClr>
              <a:buSzPct val="65000"/>
              <a:buFont typeface="Wingdings" pitchFamily="2" charset="2"/>
              <a:buChar char="n"/>
              <a:defRPr sz="2000">
                <a:solidFill>
                  <a:schemeClr val="tx1"/>
                </a:solidFill>
                <a:latin typeface="Tahoma" pitchFamily="34" charset="0"/>
                <a:cs typeface="Arial"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cs typeface="Arial"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cs typeface="Arial"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cs typeface="Arial"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cs typeface="Arial" pitchFamily="34" charset="0"/>
              </a:defRPr>
            </a:lvl9pPr>
          </a:lstStyle>
          <a:p>
            <a:pPr algn="just" eaLnBrk="1" fontAlgn="base" hangingPunct="1">
              <a:spcBef>
                <a:spcPct val="0"/>
              </a:spcBef>
              <a:spcAft>
                <a:spcPct val="0"/>
              </a:spcAft>
              <a:buClrTx/>
              <a:buSzTx/>
              <a:buFontTx/>
              <a:buNone/>
            </a:pPr>
            <a:endParaRPr lang="en-GB" altLang="en-US" sz="1800">
              <a:solidFill>
                <a:srgbClr val="FFFFFF"/>
              </a:solidFill>
              <a:latin typeface="Arial" pitchFamily="34" charset="0"/>
            </a:endParaRPr>
          </a:p>
        </p:txBody>
      </p:sp>
      <p:sp>
        <p:nvSpPr>
          <p:cNvPr id="3075" name="Rectangle 7"/>
          <p:cNvSpPr>
            <a:spLocks noChangeArrowheads="1"/>
          </p:cNvSpPr>
          <p:nvPr/>
        </p:nvSpPr>
        <p:spPr bwMode="auto">
          <a:xfrm>
            <a:off x="228600" y="2178050"/>
            <a:ext cx="0" cy="0"/>
          </a:xfrm>
          <a:prstGeom prst="rect">
            <a:avLst/>
          </a:prstGeom>
          <a:solidFill>
            <a:schemeClr val="accent1"/>
          </a:solidFill>
          <a:ln w="9525">
            <a:solidFill>
              <a:schemeClr val="tx1"/>
            </a:solidFill>
            <a:miter lim="800000"/>
            <a:headEnd/>
            <a:tailEnd/>
          </a:ln>
        </p:spPr>
        <p:txBody>
          <a:bodyPr/>
          <a:lstStyle>
            <a:lvl1pPr eaLnBrk="0" hangingPunct="0">
              <a:spcBef>
                <a:spcPct val="20000"/>
              </a:spcBef>
              <a:buClr>
                <a:schemeClr val="hlink"/>
              </a:buClr>
              <a:buSzPct val="65000"/>
              <a:buFont typeface="Wingdings" pitchFamily="2" charset="2"/>
              <a:buChar char="n"/>
              <a:defRPr sz="3200">
                <a:solidFill>
                  <a:schemeClr val="tx1"/>
                </a:solidFill>
                <a:latin typeface="Tahoma" pitchFamily="34" charset="0"/>
                <a:cs typeface="Arial" pitchFamily="34" charset="0"/>
              </a:defRPr>
            </a:lvl1pPr>
            <a:lvl2pPr marL="742950" indent="-285750" eaLnBrk="0" hangingPunct="0">
              <a:spcBef>
                <a:spcPct val="20000"/>
              </a:spcBef>
              <a:buClr>
                <a:schemeClr val="folHlink"/>
              </a:buClr>
              <a:buSzPct val="65000"/>
              <a:buFont typeface="Wingdings" pitchFamily="2" charset="2"/>
              <a:buChar char="n"/>
              <a:defRPr sz="2800">
                <a:solidFill>
                  <a:schemeClr val="tx1"/>
                </a:solidFill>
                <a:latin typeface="Tahoma" pitchFamily="34" charset="0"/>
                <a:cs typeface="Arial" pitchFamily="34" charset="0"/>
              </a:defRPr>
            </a:lvl2pPr>
            <a:lvl3pPr marL="1143000" indent="-228600" eaLnBrk="0" hangingPunct="0">
              <a:spcBef>
                <a:spcPct val="20000"/>
              </a:spcBef>
              <a:buClr>
                <a:schemeClr val="hlink"/>
              </a:buClr>
              <a:buSzPct val="65000"/>
              <a:buFont typeface="Wingdings" pitchFamily="2" charset="2"/>
              <a:buChar char="n"/>
              <a:defRPr sz="2400">
                <a:solidFill>
                  <a:schemeClr val="tx1"/>
                </a:solidFill>
                <a:latin typeface="Tahoma" pitchFamily="34" charset="0"/>
                <a:cs typeface="Arial" pitchFamily="34" charset="0"/>
              </a:defRPr>
            </a:lvl3pPr>
            <a:lvl4pPr marL="1600200" indent="-228600" eaLnBrk="0" hangingPunct="0">
              <a:spcBef>
                <a:spcPct val="20000"/>
              </a:spcBef>
              <a:buClr>
                <a:schemeClr val="folHlink"/>
              </a:buClr>
              <a:buSzPct val="65000"/>
              <a:buFont typeface="Wingdings" pitchFamily="2" charset="2"/>
              <a:buChar char="n"/>
              <a:defRPr sz="2000">
                <a:solidFill>
                  <a:schemeClr val="tx1"/>
                </a:solidFill>
                <a:latin typeface="Tahoma" pitchFamily="34" charset="0"/>
                <a:cs typeface="Arial" pitchFamily="34" charset="0"/>
              </a:defRPr>
            </a:lvl4pPr>
            <a:lvl5pPr marL="2057400" indent="-228600" eaLnBrk="0" hangingPunct="0">
              <a:spcBef>
                <a:spcPct val="20000"/>
              </a:spcBef>
              <a:buClr>
                <a:schemeClr val="hlink"/>
              </a:buClr>
              <a:buSzPct val="65000"/>
              <a:buFont typeface="Wingdings" pitchFamily="2" charset="2"/>
              <a:buChar char="n"/>
              <a:defRPr sz="2000">
                <a:solidFill>
                  <a:schemeClr val="tx1"/>
                </a:solidFill>
                <a:latin typeface="Tahoma" pitchFamily="34" charset="0"/>
                <a:cs typeface="Arial"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cs typeface="Arial"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cs typeface="Arial"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cs typeface="Arial"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cs typeface="Arial" pitchFamily="34" charset="0"/>
              </a:defRPr>
            </a:lvl9pPr>
          </a:lstStyle>
          <a:p>
            <a:pPr eaLnBrk="1" fontAlgn="base" hangingPunct="1">
              <a:spcBef>
                <a:spcPct val="0"/>
              </a:spcBef>
              <a:spcAft>
                <a:spcPct val="0"/>
              </a:spcAft>
              <a:buClrTx/>
              <a:buSzTx/>
              <a:buFontTx/>
              <a:buNone/>
            </a:pPr>
            <a:endParaRPr lang="en-GB" altLang="en-US" sz="1800">
              <a:solidFill>
                <a:srgbClr val="FFFFFF"/>
              </a:solidFill>
            </a:endParaRPr>
          </a:p>
        </p:txBody>
      </p:sp>
      <p:sp>
        <p:nvSpPr>
          <p:cNvPr id="3076" name="Rectangle 8"/>
          <p:cNvSpPr>
            <a:spLocks noChangeArrowheads="1"/>
          </p:cNvSpPr>
          <p:nvPr/>
        </p:nvSpPr>
        <p:spPr bwMode="auto">
          <a:xfrm>
            <a:off x="1116013" y="2287588"/>
            <a:ext cx="6985000"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lr>
                <a:schemeClr val="hlink"/>
              </a:buClr>
              <a:buSzPct val="65000"/>
              <a:buFont typeface="Wingdings" pitchFamily="2" charset="2"/>
              <a:buChar char="n"/>
              <a:tabLst>
                <a:tab pos="228600" algn="l"/>
              </a:tabLst>
              <a:defRPr sz="3200">
                <a:solidFill>
                  <a:schemeClr val="tx1"/>
                </a:solidFill>
                <a:latin typeface="Tahoma" pitchFamily="34" charset="0"/>
                <a:cs typeface="Arial" pitchFamily="34" charset="0"/>
              </a:defRPr>
            </a:lvl1pPr>
            <a:lvl2pPr marL="742950" indent="-285750" eaLnBrk="0" hangingPunct="0">
              <a:spcBef>
                <a:spcPct val="20000"/>
              </a:spcBef>
              <a:buClr>
                <a:schemeClr val="folHlink"/>
              </a:buClr>
              <a:buSzPct val="65000"/>
              <a:buFont typeface="Wingdings" pitchFamily="2" charset="2"/>
              <a:buChar char="n"/>
              <a:tabLst>
                <a:tab pos="228600" algn="l"/>
              </a:tabLst>
              <a:defRPr sz="2800">
                <a:solidFill>
                  <a:schemeClr val="tx1"/>
                </a:solidFill>
                <a:latin typeface="Tahoma" pitchFamily="34" charset="0"/>
                <a:cs typeface="Arial" pitchFamily="34" charset="0"/>
              </a:defRPr>
            </a:lvl2pPr>
            <a:lvl3pPr marL="1143000" indent="-228600" eaLnBrk="0" hangingPunct="0">
              <a:spcBef>
                <a:spcPct val="20000"/>
              </a:spcBef>
              <a:buClr>
                <a:schemeClr val="hlink"/>
              </a:buClr>
              <a:buSzPct val="65000"/>
              <a:buFont typeface="Wingdings" pitchFamily="2" charset="2"/>
              <a:buChar char="n"/>
              <a:tabLst>
                <a:tab pos="228600" algn="l"/>
              </a:tabLst>
              <a:defRPr sz="2400">
                <a:solidFill>
                  <a:schemeClr val="tx1"/>
                </a:solidFill>
                <a:latin typeface="Tahoma" pitchFamily="34" charset="0"/>
                <a:cs typeface="Arial" pitchFamily="34" charset="0"/>
              </a:defRPr>
            </a:lvl3pPr>
            <a:lvl4pPr marL="1600200" indent="-228600" eaLnBrk="0" hangingPunct="0">
              <a:spcBef>
                <a:spcPct val="20000"/>
              </a:spcBef>
              <a:buClr>
                <a:schemeClr val="folHlink"/>
              </a:buClr>
              <a:buSzPct val="65000"/>
              <a:buFont typeface="Wingdings" pitchFamily="2" charset="2"/>
              <a:buChar char="n"/>
              <a:tabLst>
                <a:tab pos="228600" algn="l"/>
              </a:tabLst>
              <a:defRPr sz="2000">
                <a:solidFill>
                  <a:schemeClr val="tx1"/>
                </a:solidFill>
                <a:latin typeface="Tahoma" pitchFamily="34" charset="0"/>
                <a:cs typeface="Arial" pitchFamily="34" charset="0"/>
              </a:defRPr>
            </a:lvl4pPr>
            <a:lvl5pPr marL="2057400" indent="-228600" eaLnBrk="0" hangingPunct="0">
              <a:spcBef>
                <a:spcPct val="20000"/>
              </a:spcBef>
              <a:buClr>
                <a:schemeClr val="hlink"/>
              </a:buClr>
              <a:buSzPct val="65000"/>
              <a:buFont typeface="Wingdings" pitchFamily="2" charset="2"/>
              <a:buChar char="n"/>
              <a:tabLst>
                <a:tab pos="228600" algn="l"/>
              </a:tabLst>
              <a:defRPr sz="2000">
                <a:solidFill>
                  <a:schemeClr val="tx1"/>
                </a:solidFill>
                <a:latin typeface="Tahoma" pitchFamily="34" charset="0"/>
                <a:cs typeface="Arial"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tabLst>
                <a:tab pos="228600" algn="l"/>
              </a:tabLst>
              <a:defRPr sz="2000">
                <a:solidFill>
                  <a:schemeClr val="tx1"/>
                </a:solidFill>
                <a:latin typeface="Tahoma" pitchFamily="34" charset="0"/>
                <a:cs typeface="Arial"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tabLst>
                <a:tab pos="228600" algn="l"/>
              </a:tabLst>
              <a:defRPr sz="2000">
                <a:solidFill>
                  <a:schemeClr val="tx1"/>
                </a:solidFill>
                <a:latin typeface="Tahoma" pitchFamily="34" charset="0"/>
                <a:cs typeface="Arial"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tabLst>
                <a:tab pos="228600" algn="l"/>
              </a:tabLst>
              <a:defRPr sz="2000">
                <a:solidFill>
                  <a:schemeClr val="tx1"/>
                </a:solidFill>
                <a:latin typeface="Tahoma" pitchFamily="34" charset="0"/>
                <a:cs typeface="Arial"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tabLst>
                <a:tab pos="228600" algn="l"/>
              </a:tabLst>
              <a:defRPr sz="2000">
                <a:solidFill>
                  <a:schemeClr val="tx1"/>
                </a:solidFill>
                <a:latin typeface="Tahoma" pitchFamily="34" charset="0"/>
                <a:cs typeface="Arial" pitchFamily="34" charset="0"/>
              </a:defRPr>
            </a:lvl9pPr>
          </a:lstStyle>
          <a:p>
            <a:pPr eaLnBrk="1" fontAlgn="base" hangingPunct="1">
              <a:spcBef>
                <a:spcPct val="0"/>
              </a:spcBef>
              <a:spcAft>
                <a:spcPct val="0"/>
              </a:spcAft>
              <a:buClrTx/>
              <a:buSzTx/>
              <a:buFontTx/>
              <a:buNone/>
            </a:pPr>
            <a:r>
              <a:rPr lang="en-GB" altLang="en-US" i="1">
                <a:solidFill>
                  <a:srgbClr val="FFFFFF"/>
                </a:solidFill>
                <a:latin typeface="Comic Sans MS" pitchFamily="66" charset="0"/>
                <a:cs typeface="Times New Roman" pitchFamily="18" charset="0"/>
              </a:rPr>
              <a:t>Torah </a:t>
            </a:r>
            <a:r>
              <a:rPr lang="en-GB" altLang="en-US">
                <a:solidFill>
                  <a:srgbClr val="FFFFFF"/>
                </a:solidFill>
                <a:latin typeface="Comic Sans MS" pitchFamily="66" charset="0"/>
                <a:cs typeface="Times New Roman" pitchFamily="18" charset="0"/>
              </a:rPr>
              <a:t>means "teaching" and refers to the five books of Moses – Genesis, Exodus, Leviticus, Numbers and Deuteronomy.</a:t>
            </a:r>
            <a:endParaRPr lang="en-GB" altLang="en-US">
              <a:solidFill>
                <a:srgbClr val="FFFFFF"/>
              </a:solidFill>
              <a:latin typeface="Comic Sans MS" pitchFamily="66" charset="0"/>
            </a:endParaRPr>
          </a:p>
        </p:txBody>
      </p:sp>
    </p:spTree>
    <p:extLst>
      <p:ext uri="{BB962C8B-B14F-4D97-AF65-F5344CB8AC3E}">
        <p14:creationId xmlns:p14="http://schemas.microsoft.com/office/powerpoint/2010/main" val="3507925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5"/>
          <p:cNvSpPr>
            <a:spLocks noGrp="1" noChangeArrowheads="1"/>
          </p:cNvSpPr>
          <p:nvPr>
            <p:ph type="body" sz="half" idx="1"/>
          </p:nvPr>
        </p:nvSpPr>
        <p:spPr>
          <a:xfrm>
            <a:off x="395288" y="1125538"/>
            <a:ext cx="5122862" cy="4751387"/>
          </a:xfrm>
        </p:spPr>
        <p:txBody>
          <a:bodyPr/>
          <a:lstStyle/>
          <a:p>
            <a:pPr eaLnBrk="1" hangingPunct="1">
              <a:buFont typeface="Wingdings" pitchFamily="2" charset="2"/>
              <a:buChar char="v"/>
              <a:defRPr/>
            </a:pPr>
            <a:r>
              <a:rPr lang="en-GB" sz="2800" dirty="0" smtClean="0">
                <a:latin typeface="Comic Sans MS" pitchFamily="66" charset="0"/>
              </a:rPr>
              <a:t>A Torah scroll is made from sheets of parchment, which is made from the skin of a </a:t>
            </a:r>
            <a:r>
              <a:rPr lang="en-GB" sz="2800" i="1" dirty="0" smtClean="0">
                <a:latin typeface="Comic Sans MS" pitchFamily="66" charset="0"/>
              </a:rPr>
              <a:t>kosher </a:t>
            </a:r>
            <a:r>
              <a:rPr lang="en-GB" sz="2800" dirty="0" smtClean="0">
                <a:latin typeface="Comic Sans MS" pitchFamily="66" charset="0"/>
              </a:rPr>
              <a:t>animal.</a:t>
            </a:r>
          </a:p>
          <a:p>
            <a:pPr eaLnBrk="1" hangingPunct="1">
              <a:buFont typeface="Wingdings" pitchFamily="2" charset="2"/>
              <a:buChar char="v"/>
              <a:defRPr/>
            </a:pPr>
            <a:endParaRPr lang="en-GB" sz="2800" dirty="0" smtClean="0">
              <a:latin typeface="Comic Sans MS" pitchFamily="66" charset="0"/>
            </a:endParaRPr>
          </a:p>
          <a:p>
            <a:pPr eaLnBrk="1" hangingPunct="1">
              <a:buFont typeface="Wingdings" pitchFamily="2" charset="2"/>
              <a:buChar char="v"/>
              <a:defRPr/>
            </a:pPr>
            <a:r>
              <a:rPr lang="en-GB" sz="2800" dirty="0" smtClean="0">
                <a:latin typeface="Comic Sans MS" pitchFamily="66" charset="0"/>
              </a:rPr>
              <a:t>It is written by hand in Hebrew by a professional scribe, called a </a:t>
            </a:r>
            <a:r>
              <a:rPr lang="en-GB" sz="2800" i="1" dirty="0" err="1" smtClean="0">
                <a:latin typeface="Comic Sans MS" pitchFamily="66" charset="0"/>
              </a:rPr>
              <a:t>sofer</a:t>
            </a:r>
            <a:r>
              <a:rPr lang="en-GB" sz="2800" i="1" dirty="0" smtClean="0">
                <a:latin typeface="Comic Sans MS" pitchFamily="66" charset="0"/>
              </a:rPr>
              <a:t>.</a:t>
            </a:r>
            <a:r>
              <a:rPr lang="en-GB" sz="2800" dirty="0" smtClean="0">
                <a:latin typeface="Comic Sans MS" pitchFamily="66" charset="0"/>
              </a:rPr>
              <a:t>  Hebrew is read right to left.</a:t>
            </a:r>
            <a:endParaRPr lang="en-US" sz="2800" dirty="0" smtClean="0">
              <a:latin typeface="Comic Sans MS" pitchFamily="66" charset="0"/>
            </a:endParaRPr>
          </a:p>
        </p:txBody>
      </p:sp>
      <p:pic>
        <p:nvPicPr>
          <p:cNvPr id="4099" name="Picture 7" descr="TORAH"/>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35600" y="620713"/>
            <a:ext cx="3165475" cy="4114800"/>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6333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sz="half" idx="1"/>
          </p:nvPr>
        </p:nvSpPr>
        <p:spPr>
          <a:xfrm>
            <a:off x="457200" y="1268413"/>
            <a:ext cx="5122863" cy="4751387"/>
          </a:xfrm>
        </p:spPr>
        <p:txBody>
          <a:bodyPr/>
          <a:lstStyle/>
          <a:p>
            <a:pPr eaLnBrk="1" hangingPunct="1">
              <a:lnSpc>
                <a:spcPct val="90000"/>
              </a:lnSpc>
              <a:buFont typeface="Wingdings" pitchFamily="2" charset="2"/>
              <a:buChar char="v"/>
              <a:defRPr/>
            </a:pPr>
            <a:r>
              <a:rPr lang="en-GB" sz="2800" smtClean="0">
                <a:latin typeface="Comic Sans MS" pitchFamily="66" charset="0"/>
              </a:rPr>
              <a:t>The sofer takes at least one year to write out the </a:t>
            </a:r>
            <a:r>
              <a:rPr lang="en-GB" sz="2800" i="1" smtClean="0">
                <a:latin typeface="Comic Sans MS" pitchFamily="66" charset="0"/>
              </a:rPr>
              <a:t>Torah</a:t>
            </a:r>
            <a:r>
              <a:rPr lang="en-GB" sz="2800" smtClean="0">
                <a:latin typeface="Comic Sans MS" pitchFamily="66" charset="0"/>
              </a:rPr>
              <a:t>.</a:t>
            </a:r>
          </a:p>
          <a:p>
            <a:pPr eaLnBrk="1" hangingPunct="1">
              <a:lnSpc>
                <a:spcPct val="90000"/>
              </a:lnSpc>
              <a:buFont typeface="Wingdings" pitchFamily="2" charset="2"/>
              <a:buNone/>
              <a:defRPr/>
            </a:pPr>
            <a:endParaRPr lang="en-GB" sz="2800" smtClean="0">
              <a:latin typeface="Comic Sans MS" pitchFamily="66" charset="0"/>
            </a:endParaRPr>
          </a:p>
          <a:p>
            <a:pPr eaLnBrk="1" hangingPunct="1">
              <a:lnSpc>
                <a:spcPct val="90000"/>
              </a:lnSpc>
              <a:buFont typeface="Wingdings" pitchFamily="2" charset="2"/>
              <a:buChar char="v"/>
              <a:defRPr/>
            </a:pPr>
            <a:r>
              <a:rPr lang="en-GB" sz="2800" smtClean="0">
                <a:latin typeface="Comic Sans MS" pitchFamily="66" charset="0"/>
              </a:rPr>
              <a:t>He is not allowed to write from memory. He must copy from a book of the Torah, and keep checking for mistakes. Letters must not be smudged or touch another letter.</a:t>
            </a:r>
          </a:p>
          <a:p>
            <a:pPr eaLnBrk="1" hangingPunct="1">
              <a:lnSpc>
                <a:spcPct val="90000"/>
              </a:lnSpc>
              <a:buFont typeface="Wingdings" pitchFamily="2" charset="2"/>
              <a:buChar char="v"/>
              <a:defRPr/>
            </a:pPr>
            <a:endParaRPr lang="en-GB" sz="2800" smtClean="0">
              <a:latin typeface="Comic Sans MS" pitchFamily="66" charset="0"/>
            </a:endParaRPr>
          </a:p>
        </p:txBody>
      </p:sp>
      <p:pic>
        <p:nvPicPr>
          <p:cNvPr id="5123" name="Picture 3" descr="TORAH"/>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435600" y="620713"/>
            <a:ext cx="3165475" cy="4114800"/>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6707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sz="half" idx="1"/>
          </p:nvPr>
        </p:nvSpPr>
        <p:spPr>
          <a:xfrm>
            <a:off x="611188" y="620713"/>
            <a:ext cx="5256212" cy="5254625"/>
          </a:xfrm>
        </p:spPr>
        <p:txBody>
          <a:bodyPr/>
          <a:lstStyle/>
          <a:p>
            <a:pPr eaLnBrk="1" hangingPunct="1">
              <a:lnSpc>
                <a:spcPct val="90000"/>
              </a:lnSpc>
              <a:buFont typeface="Wingdings" pitchFamily="2" charset="2"/>
              <a:buChar char="v"/>
              <a:defRPr/>
            </a:pPr>
            <a:r>
              <a:rPr lang="en-GB" sz="2800" smtClean="0">
                <a:latin typeface="Comic Sans MS" pitchFamily="66" charset="0"/>
              </a:rPr>
              <a:t>If the </a:t>
            </a:r>
            <a:r>
              <a:rPr lang="en-GB" sz="2800" i="1" smtClean="0">
                <a:latin typeface="Comic Sans MS" pitchFamily="66" charset="0"/>
              </a:rPr>
              <a:t>sofer</a:t>
            </a:r>
            <a:r>
              <a:rPr lang="en-GB" sz="2800" smtClean="0">
                <a:latin typeface="Comic Sans MS" pitchFamily="66" charset="0"/>
              </a:rPr>
              <a:t> makes a mistake, he scrapes off the letters using a glass tool.</a:t>
            </a:r>
            <a:br>
              <a:rPr lang="en-GB" sz="2800" smtClean="0">
                <a:latin typeface="Comic Sans MS" pitchFamily="66" charset="0"/>
              </a:rPr>
            </a:br>
            <a:endParaRPr lang="en-GB" sz="2800" smtClean="0">
              <a:latin typeface="Comic Sans MS" pitchFamily="66" charset="0"/>
            </a:endParaRPr>
          </a:p>
          <a:p>
            <a:pPr eaLnBrk="1" hangingPunct="1">
              <a:lnSpc>
                <a:spcPct val="90000"/>
              </a:lnSpc>
              <a:buFont typeface="Wingdings" pitchFamily="2" charset="2"/>
              <a:buChar char="v"/>
              <a:defRPr/>
            </a:pPr>
            <a:r>
              <a:rPr lang="en-GB" sz="2800" smtClean="0">
                <a:latin typeface="Comic Sans MS" pitchFamily="66" charset="0"/>
              </a:rPr>
              <a:t>The most sacred word that he writes is the Hebrew name for God. He cannot correct this – he must start the whole sheet of parchment again.  The sheet with the error on is buried in a Jewish cemetery.</a:t>
            </a:r>
          </a:p>
          <a:p>
            <a:pPr eaLnBrk="1" hangingPunct="1">
              <a:lnSpc>
                <a:spcPct val="90000"/>
              </a:lnSpc>
              <a:buFont typeface="Wingdings" pitchFamily="2" charset="2"/>
              <a:buNone/>
              <a:defRPr/>
            </a:pPr>
            <a:endParaRPr lang="en-GB" sz="2800" smtClean="0">
              <a:latin typeface="Comic Sans MS" pitchFamily="66" charset="0"/>
            </a:endParaRPr>
          </a:p>
        </p:txBody>
      </p:sp>
      <p:pic>
        <p:nvPicPr>
          <p:cNvPr id="6147" name="Picture 3" descr="TORAH"/>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651500" y="620713"/>
            <a:ext cx="3165475" cy="4114800"/>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5908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sz="half" idx="1"/>
          </p:nvPr>
        </p:nvSpPr>
        <p:spPr>
          <a:xfrm>
            <a:off x="611188" y="1052513"/>
            <a:ext cx="4968875" cy="5254625"/>
          </a:xfrm>
        </p:spPr>
        <p:txBody>
          <a:bodyPr/>
          <a:lstStyle/>
          <a:p>
            <a:pPr eaLnBrk="1" hangingPunct="1">
              <a:buFont typeface="Wingdings" pitchFamily="2" charset="2"/>
              <a:buChar char="v"/>
              <a:defRPr/>
            </a:pPr>
            <a:r>
              <a:rPr lang="en-GB" sz="2800" smtClean="0">
                <a:latin typeface="Comic Sans MS" pitchFamily="66" charset="0"/>
              </a:rPr>
              <a:t>When all the sheets of parchment are finished, they are sewn together and wound around wooden rollers.</a:t>
            </a:r>
            <a:br>
              <a:rPr lang="en-GB" sz="2800" smtClean="0">
                <a:latin typeface="Comic Sans MS" pitchFamily="66" charset="0"/>
              </a:rPr>
            </a:br>
            <a:endParaRPr lang="en-GB" sz="2800" smtClean="0">
              <a:latin typeface="Comic Sans MS" pitchFamily="66" charset="0"/>
            </a:endParaRPr>
          </a:p>
          <a:p>
            <a:pPr eaLnBrk="1" hangingPunct="1">
              <a:buFont typeface="Wingdings" pitchFamily="2" charset="2"/>
              <a:buChar char="v"/>
              <a:defRPr/>
            </a:pPr>
            <a:r>
              <a:rPr lang="en-GB" sz="2800" smtClean="0">
                <a:latin typeface="Comic Sans MS" pitchFamily="66" charset="0"/>
              </a:rPr>
              <a:t>The Torah is regarded as holy, and is decorated as beautifully as possible. </a:t>
            </a:r>
          </a:p>
          <a:p>
            <a:pPr eaLnBrk="1" hangingPunct="1">
              <a:buFont typeface="Wingdings" pitchFamily="2" charset="2"/>
              <a:buNone/>
              <a:defRPr/>
            </a:pPr>
            <a:endParaRPr lang="en-GB" sz="2800" smtClean="0">
              <a:latin typeface="Comic Sans MS" pitchFamily="66" charset="0"/>
            </a:endParaRPr>
          </a:p>
        </p:txBody>
      </p:sp>
      <p:pic>
        <p:nvPicPr>
          <p:cNvPr id="7171" name="Picture 3" descr="TORAH"/>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a:xfrm>
            <a:off x="5651500" y="620713"/>
            <a:ext cx="3165475" cy="4114800"/>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1203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sz="half" idx="1"/>
          </p:nvPr>
        </p:nvSpPr>
        <p:spPr>
          <a:xfrm>
            <a:off x="539750" y="1125538"/>
            <a:ext cx="4968875" cy="4681537"/>
          </a:xfrm>
        </p:spPr>
        <p:txBody>
          <a:bodyPr/>
          <a:lstStyle/>
          <a:p>
            <a:pPr eaLnBrk="1" hangingPunct="1">
              <a:buFont typeface="Wingdings" pitchFamily="2" charset="2"/>
              <a:buChar char="v"/>
              <a:defRPr/>
            </a:pPr>
            <a:r>
              <a:rPr lang="en-GB" sz="2800" smtClean="0">
                <a:latin typeface="Comic Sans MS" pitchFamily="66" charset="0"/>
              </a:rPr>
              <a:t>It has a velvet cover called a mantle.</a:t>
            </a:r>
            <a:br>
              <a:rPr lang="en-GB" sz="2800" smtClean="0">
                <a:latin typeface="Comic Sans MS" pitchFamily="66" charset="0"/>
              </a:rPr>
            </a:br>
            <a:endParaRPr lang="en-GB" sz="2800" smtClean="0">
              <a:latin typeface="Comic Sans MS" pitchFamily="66" charset="0"/>
            </a:endParaRPr>
          </a:p>
          <a:p>
            <a:pPr eaLnBrk="1" hangingPunct="1">
              <a:buFont typeface="Wingdings" pitchFamily="2" charset="2"/>
              <a:buChar char="v"/>
              <a:defRPr/>
            </a:pPr>
            <a:r>
              <a:rPr lang="en-GB" sz="2800" smtClean="0">
                <a:latin typeface="Comic Sans MS" pitchFamily="66" charset="0"/>
              </a:rPr>
              <a:t>A silver breastplate is hung on the front of it, like the one worn by High Priests in Biblical times.</a:t>
            </a:r>
            <a:br>
              <a:rPr lang="en-GB" sz="2800" smtClean="0">
                <a:latin typeface="Comic Sans MS" pitchFamily="66" charset="0"/>
              </a:rPr>
            </a:br>
            <a:r>
              <a:rPr lang="en-GB" sz="2800" smtClean="0">
                <a:latin typeface="Comic Sans MS" pitchFamily="66" charset="0"/>
              </a:rPr>
              <a:t>This is decorated with Jewish symbols.</a:t>
            </a:r>
            <a:br>
              <a:rPr lang="en-GB" sz="2800" smtClean="0">
                <a:latin typeface="Comic Sans MS" pitchFamily="66" charset="0"/>
              </a:rPr>
            </a:br>
            <a:endParaRPr lang="en-GB" sz="2800" smtClean="0">
              <a:latin typeface="Comic Sans MS" pitchFamily="66" charset="0"/>
            </a:endParaRPr>
          </a:p>
          <a:p>
            <a:pPr eaLnBrk="1" hangingPunct="1">
              <a:buFont typeface="Wingdings" pitchFamily="2" charset="2"/>
              <a:buNone/>
              <a:defRPr/>
            </a:pPr>
            <a:endParaRPr lang="en-GB" sz="2800" smtClean="0">
              <a:latin typeface="Comic Sans MS" pitchFamily="66" charset="0"/>
            </a:endParaRPr>
          </a:p>
        </p:txBody>
      </p:sp>
      <p:pic>
        <p:nvPicPr>
          <p:cNvPr id="8195" name="Picture 4" descr="C:\Users\Gareth\AppData\Local\Microsoft\Windows\Temporary Internet Files\Content.IE5\JITPJMO8\MPj031421800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7875" y="1143000"/>
            <a:ext cx="2560638"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9322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sz="half" idx="1"/>
          </p:nvPr>
        </p:nvSpPr>
        <p:spPr>
          <a:xfrm>
            <a:off x="539750" y="1125538"/>
            <a:ext cx="4968875" cy="4751387"/>
          </a:xfrm>
        </p:spPr>
        <p:txBody>
          <a:bodyPr/>
          <a:lstStyle/>
          <a:p>
            <a:pPr eaLnBrk="1" hangingPunct="1">
              <a:buFont typeface="Wingdings" pitchFamily="2" charset="2"/>
              <a:buChar char="v"/>
              <a:defRPr/>
            </a:pPr>
            <a:r>
              <a:rPr lang="en-GB" sz="2800" dirty="0" smtClean="0">
                <a:latin typeface="Comic Sans MS" pitchFamily="66" charset="0"/>
              </a:rPr>
              <a:t>Bells are attached so people hear it being carried around the synagogue.</a:t>
            </a:r>
            <a:br>
              <a:rPr lang="en-GB" sz="2800" dirty="0" smtClean="0">
                <a:latin typeface="Comic Sans MS" pitchFamily="66" charset="0"/>
              </a:rPr>
            </a:br>
            <a:endParaRPr lang="en-GB" sz="2800" dirty="0" smtClean="0">
              <a:latin typeface="Comic Sans MS" pitchFamily="66" charset="0"/>
            </a:endParaRPr>
          </a:p>
          <a:p>
            <a:pPr eaLnBrk="1" hangingPunct="1">
              <a:buFont typeface="Wingdings" pitchFamily="2" charset="2"/>
              <a:buChar char="v"/>
              <a:defRPr/>
            </a:pPr>
            <a:r>
              <a:rPr lang="en-GB" sz="2800" dirty="0" smtClean="0">
                <a:latin typeface="Comic Sans MS" pitchFamily="66" charset="0"/>
              </a:rPr>
              <a:t>There is also a silver pointer called a </a:t>
            </a:r>
            <a:r>
              <a:rPr lang="en-GB" sz="2800" i="1" dirty="0" err="1" smtClean="0">
                <a:latin typeface="Comic Sans MS" pitchFamily="66" charset="0"/>
              </a:rPr>
              <a:t>yad</a:t>
            </a:r>
            <a:r>
              <a:rPr lang="en-GB" sz="2800" i="1" dirty="0" smtClean="0">
                <a:latin typeface="Comic Sans MS" pitchFamily="66" charset="0"/>
              </a:rPr>
              <a:t>.</a:t>
            </a:r>
          </a:p>
          <a:p>
            <a:pPr eaLnBrk="1" hangingPunct="1">
              <a:buFont typeface="Wingdings" pitchFamily="2" charset="2"/>
              <a:buNone/>
              <a:defRPr/>
            </a:pPr>
            <a:endParaRPr lang="en-GB" sz="2800" dirty="0" smtClean="0">
              <a:latin typeface="Comic Sans MS" pitchFamily="66" charset="0"/>
            </a:endParaRPr>
          </a:p>
        </p:txBody>
      </p:sp>
      <p:pic>
        <p:nvPicPr>
          <p:cNvPr id="9219" name="Picture 12" descr="C:\Users\Gareth\AppData\Local\Microsoft\Windows\Temporary Internet Files\Content.IE5\464HBSCU\MCSY01683_000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00750" y="1071563"/>
            <a:ext cx="2357438" cy="244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0002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TotalTime>
  <Words>321</Words>
  <Application>Microsoft Office PowerPoint</Application>
  <PresentationFormat>On-screen Show (4:3)</PresentationFormat>
  <Paragraphs>29</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Textured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cp:revision>
  <dcterms:created xsi:type="dcterms:W3CDTF">2020-05-17T18:12:41Z</dcterms:created>
  <dcterms:modified xsi:type="dcterms:W3CDTF">2020-05-26T11:12:10Z</dcterms:modified>
</cp:coreProperties>
</file>