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3" r:id="rId3"/>
    <p:sldId id="264" r:id="rId4"/>
    <p:sldId id="284" r:id="rId5"/>
    <p:sldId id="285" r:id="rId6"/>
    <p:sldId id="300"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283" r:id="rId22"/>
    <p:sldId id="267" r:id="rId23"/>
  </p:sldIdLst>
  <p:sldSz cx="9144000" cy="6858000" type="screen4x3"/>
  <p:notesSz cx="6858000" cy="9144000"/>
  <p:embeddedFontLst>
    <p:embeddedFont>
      <p:font typeface="BPreplay" panose="02000503000000020004" charset="0"/>
      <p:regular r:id="rId26"/>
      <p:bold r:id="rId27"/>
      <p:italic r:id="rId28"/>
      <p:boldItalic r:id="rId29"/>
    </p:embeddedFont>
    <p:embeddedFont>
      <p:font typeface="SimSun" panose="02010600030101010101" pitchFamily="2" charset="-122"/>
      <p:regular r:id="rId30"/>
    </p:embeddedFont>
    <p:embeddedFont>
      <p:font typeface="Kalam" panose="020B0604020202020204" charset="0"/>
      <p:regular r:id="rId31"/>
    </p:embeddedFont>
    <p:embeddedFont>
      <p:font typeface="Sassoon Infant Rg" panose="02000503030000020003" charset="0"/>
      <p:regular r:id="rId32"/>
      <p:bold r:id="rId33"/>
    </p:embeddedFont>
    <p:embeddedFont>
      <p:font typeface="Twinkl" panose="020B0604020202020204" charset="0"/>
      <p:regular r:id="rId34"/>
      <p:bold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27"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22"/>
    <a:srgbClr val="B9D0BC"/>
    <a:srgbClr val="08743A"/>
    <a:srgbClr val="003E15"/>
    <a:srgbClr val="32B3A2"/>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5" d="100"/>
          <a:sy n="115" d="100"/>
        </p:scale>
        <p:origin x="3162" y="114"/>
      </p:cViewPr>
      <p:guideLst>
        <p:guide orient="horz" pos="2160"/>
        <p:guide pos="2880"/>
        <p:guide pos="340"/>
        <p:guide orient="horz" pos="3974"/>
        <p:guide pos="5420"/>
        <p:guide orient="horz" pos="346"/>
        <p:guide pos="476"/>
        <p:guide orient="horz" pos="527"/>
        <p:guide orient="horz" pos="3861"/>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5/planit-science-primary-teaching-resources-y5-scientists-and-inventor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5/planit-science-primary-teaching-resources-y5-scientists-and-invento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5" name="Rectangle 4">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9"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5.png"/><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6.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9.png"/><Relationship Id="rId12"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9.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9.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5.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47.png"/><Relationship Id="rId10" Type="http://schemas.openxmlformats.org/officeDocument/2006/relationships/image" Target="../media/image9.png"/><Relationship Id="rId4" Type="http://schemas.openxmlformats.org/officeDocument/2006/relationships/image" Target="../media/image46.jpe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51.png"/><Relationship Id="rId5" Type="http://schemas.openxmlformats.org/officeDocument/2006/relationships/image" Target="../media/image8.png"/><Relationship Id="rId10" Type="http://schemas.openxmlformats.org/officeDocument/2006/relationships/image" Target="../media/image50.png"/><Relationship Id="rId4" Type="http://schemas.openxmlformats.org/officeDocument/2006/relationships/image" Target="../media/image7.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0.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10.png"/><Relationship Id="rId5" Type="http://schemas.openxmlformats.org/officeDocument/2006/relationships/image" Target="../media/image22.jpg"/><Relationship Id="rId15" Type="http://schemas.openxmlformats.org/officeDocument/2006/relationships/image" Target="../media/image25.jpe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9.png"/><Relationship Id="rId10" Type="http://schemas.openxmlformats.org/officeDocument/2006/relationships/image" Target="../media/image27.jpeg"/><Relationship Id="rId4" Type="http://schemas.openxmlformats.org/officeDocument/2006/relationships/image" Target="../media/image8.pn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9235"/>
          <a:stretch/>
        </p:blipFill>
        <p:spPr>
          <a:xfrm>
            <a:off x="5920074" y="3701688"/>
            <a:ext cx="2506376" cy="3156312"/>
          </a:xfrm>
          <a:prstGeom prst="rect">
            <a:avLst/>
          </a:prstGeom>
        </p:spPr>
      </p:pic>
      <p:grpSp>
        <p:nvGrpSpPr>
          <p:cNvPr id="26" name="Group 25"/>
          <p:cNvGrpSpPr/>
          <p:nvPr/>
        </p:nvGrpSpPr>
        <p:grpSpPr>
          <a:xfrm rot="21424166">
            <a:off x="2632173" y="1954036"/>
            <a:ext cx="3177830" cy="4494075"/>
            <a:chOff x="555002" y="1243924"/>
            <a:chExt cx="3648326" cy="5159449"/>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02" y="1243924"/>
              <a:ext cx="3648326" cy="5159449"/>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1787" t="4050" r="10863" b="2331"/>
            <a:stretch/>
          </p:blipFill>
          <p:spPr>
            <a:xfrm>
              <a:off x="783306" y="1555152"/>
              <a:ext cx="2976961" cy="4524496"/>
            </a:xfrm>
            <a:prstGeom prst="rect">
              <a:avLst/>
            </a:prstGeom>
          </p:spPr>
        </p:pic>
      </p:grpSp>
      <p:sp>
        <p:nvSpPr>
          <p:cNvPr id="7" name="Rectangle 6"/>
          <p:cNvSpPr/>
          <p:nvPr/>
        </p:nvSpPr>
        <p:spPr>
          <a:xfrm>
            <a:off x="5353050" y="2136804"/>
            <a:ext cx="3391114" cy="1449216"/>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bg1"/>
                </a:solidFill>
              </a:rPr>
              <a:t>The drawing is based on da Vinci's ideas about the proportions of the human body, and da Vinci describes these proportions in his notes around the drawing. </a:t>
            </a: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The Vitruvian Man</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755650" y="1367281"/>
            <a:ext cx="7632700" cy="492443"/>
          </a:xfrm>
          <a:prstGeom prst="rect">
            <a:avLst/>
          </a:prstGeom>
        </p:spPr>
        <p:txBody>
          <a:bodyPr wrap="square" lIns="0" tIns="0" rIns="0" bIns="0">
            <a:spAutoFit/>
          </a:bodyPr>
          <a:lstStyle/>
          <a:p>
            <a:pPr algn="ctr"/>
            <a:r>
              <a:rPr lang="en-GB" altLang="en-US" sz="1600" dirty="0"/>
              <a:t>'The Vitruvian Man' is an ink drawing by Leonardo da Vinci. </a:t>
            </a:r>
            <a:r>
              <a:rPr lang="en-GB" altLang="en-US" sz="1600" dirty="0" smtClean="0"/>
              <a:t/>
            </a:r>
            <a:br>
              <a:rPr lang="en-GB" altLang="en-US" sz="1600" dirty="0" smtClean="0"/>
            </a:br>
            <a:r>
              <a:rPr lang="en-GB" altLang="en-US" sz="1600" dirty="0" smtClean="0"/>
              <a:t>It </a:t>
            </a:r>
            <a:r>
              <a:rPr lang="en-GB" altLang="en-US" sz="1600" dirty="0"/>
              <a:t>shows a man in two superimposed </a:t>
            </a:r>
            <a:r>
              <a:rPr lang="en-GB" altLang="en-US" sz="1600" dirty="0" smtClean="0"/>
              <a:t>positions.</a:t>
            </a:r>
            <a:endParaRPr lang="en-GB" altLang="en-US" sz="1600" spc="-20" dirty="0"/>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7618" y="2412460"/>
            <a:ext cx="3306221" cy="3998083"/>
          </a:xfrm>
          <a:prstGeom prst="roundRect">
            <a:avLst>
              <a:gd name="adj" fmla="val 4887"/>
            </a:avLst>
          </a:prstGeom>
        </p:spPr>
      </p:pic>
      <p:sp>
        <p:nvSpPr>
          <p:cNvPr id="16" name="Rectangle 15"/>
          <p:cNvSpPr/>
          <p:nvPr/>
        </p:nvSpPr>
        <p:spPr>
          <a:xfrm>
            <a:off x="6217259" y="4835714"/>
            <a:ext cx="1914739" cy="1202994"/>
          </a:xfrm>
          <a:prstGeom prst="rect">
            <a:avLst/>
          </a:prstGeom>
          <a:solidFill>
            <a:schemeClr val="bg1"/>
          </a:solidFill>
          <a:ln w="28575">
            <a:solidFill>
              <a:srgbClr val="0874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dirty="0">
                <a:solidFill>
                  <a:schemeClr val="tx1"/>
                </a:solidFill>
              </a:rPr>
              <a:t>Interestingly, da Vinci always wrote his notes in mirror writing</a:t>
            </a:r>
            <a:r>
              <a:rPr lang="en-GB" altLang="en-US" sz="1600" dirty="0" smtClean="0">
                <a:solidFill>
                  <a:schemeClr val="tx1"/>
                </a:solidFill>
              </a:rPr>
              <a:t>!</a:t>
            </a:r>
            <a:endParaRPr lang="en-GB" altLang="en-US" sz="1600" dirty="0">
              <a:solidFill>
                <a:schemeClr val="tx1"/>
              </a:solidFill>
            </a:endParaRPr>
          </a:p>
        </p:txBody>
      </p:sp>
    </p:spTree>
    <p:extLst>
      <p:ext uri="{BB962C8B-B14F-4D97-AF65-F5344CB8AC3E}">
        <p14:creationId xmlns:p14="http://schemas.microsoft.com/office/powerpoint/2010/main" val="399777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325" y="1777370"/>
            <a:ext cx="4066328" cy="434514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8553">
            <a:off x="294420" y="1470717"/>
            <a:ext cx="3365833" cy="4759949"/>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9180">
            <a:off x="385011" y="1423568"/>
            <a:ext cx="3365833" cy="4759949"/>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The Vitruvian Man</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cxnSp>
        <p:nvCxnSpPr>
          <p:cNvPr id="6" name="Straight Arrow Connector 5"/>
          <p:cNvCxnSpPr/>
          <p:nvPr/>
        </p:nvCxnSpPr>
        <p:spPr>
          <a:xfrm>
            <a:off x="4019179" y="1538219"/>
            <a:ext cx="4032000" cy="0"/>
          </a:xfrm>
          <a:prstGeom prst="straightConnector1">
            <a:avLst/>
          </a:prstGeom>
          <a:ln w="5715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384509" y="1794933"/>
            <a:ext cx="0" cy="4297892"/>
          </a:xfrm>
          <a:prstGeom prst="straightConnector1">
            <a:avLst/>
          </a:prstGeom>
          <a:ln w="5715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555002" y="1330899"/>
            <a:ext cx="3428733" cy="4848901"/>
            <a:chOff x="555002" y="1243924"/>
            <a:chExt cx="3648326" cy="5159449"/>
          </a:xfrm>
        </p:grpSpPr>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02" y="1243924"/>
              <a:ext cx="3648326" cy="5159449"/>
            </a:xfrm>
            <a:prstGeom prst="rect">
              <a:avLst/>
            </a:prstGeom>
          </p:spPr>
        </p:pic>
        <p:pic>
          <p:nvPicPr>
            <p:cNvPr id="30" name="Picture 29"/>
            <p:cNvPicPr>
              <a:picLocks noChangeAspect="1"/>
            </p:cNvPicPr>
            <p:nvPr/>
          </p:nvPicPr>
          <p:blipFill rotWithShape="1">
            <a:blip r:embed="rId12" cstate="print">
              <a:extLst>
                <a:ext uri="{28A0092B-C50C-407E-A947-70E740481C1C}">
                  <a14:useLocalDpi xmlns:a14="http://schemas.microsoft.com/office/drawing/2010/main" val="0"/>
                </a:ext>
              </a:extLst>
            </a:blip>
            <a:srcRect l="1787" t="4050" r="10863" b="2331"/>
            <a:stretch/>
          </p:blipFill>
          <p:spPr>
            <a:xfrm>
              <a:off x="783306" y="1555152"/>
              <a:ext cx="2976961" cy="4524496"/>
            </a:xfrm>
            <a:prstGeom prst="rect">
              <a:avLst/>
            </a:prstGeom>
          </p:spPr>
        </p:pic>
      </p:grpSp>
      <p:sp>
        <p:nvSpPr>
          <p:cNvPr id="28" name="Rectangle 27"/>
          <p:cNvSpPr/>
          <p:nvPr/>
        </p:nvSpPr>
        <p:spPr>
          <a:xfrm>
            <a:off x="0" y="1605969"/>
            <a:ext cx="2673351" cy="464331"/>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t>Da Vinci's notes state that</a:t>
            </a:r>
            <a:r>
              <a:rPr lang="en-GB" altLang="en-US" sz="1600" dirty="0" smtClean="0"/>
              <a:t>:</a:t>
            </a:r>
            <a:endParaRPr lang="en-GB" altLang="en-US" sz="1600" dirty="0"/>
          </a:p>
        </p:txBody>
      </p:sp>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b="14272"/>
          <a:stretch/>
        </p:blipFill>
        <p:spPr>
          <a:xfrm>
            <a:off x="1" y="3312031"/>
            <a:ext cx="3420531" cy="3545969"/>
          </a:xfrm>
          <a:prstGeom prst="rect">
            <a:avLst/>
          </a:prstGeom>
        </p:spPr>
      </p:pic>
      <p:sp>
        <p:nvSpPr>
          <p:cNvPr id="29" name="Rectangular Callout 28"/>
          <p:cNvSpPr/>
          <p:nvPr/>
        </p:nvSpPr>
        <p:spPr>
          <a:xfrm>
            <a:off x="2939227" y="4185392"/>
            <a:ext cx="2439236" cy="956773"/>
          </a:xfrm>
          <a:prstGeom prst="wedgeRectCallout">
            <a:avLst>
              <a:gd name="adj1" fmla="val -73615"/>
              <a:gd name="adj2" fmla="val 42572"/>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defRPr/>
            </a:pPr>
            <a:r>
              <a:rPr lang="en-GB" altLang="en-US" sz="1600" dirty="0">
                <a:solidFill>
                  <a:schemeClr val="tx1"/>
                </a:solidFill>
                <a:latin typeface="+mj-lt"/>
                <a:cs typeface="Kalam" panose="02000000000000000000" pitchFamily="2" charset="0"/>
              </a:rPr>
              <a:t>The length of the outspread arms is equal to the height of a man.</a:t>
            </a:r>
          </a:p>
        </p:txBody>
      </p:sp>
    </p:spTree>
    <p:extLst>
      <p:ext uri="{BB962C8B-B14F-4D97-AF65-F5344CB8AC3E}">
        <p14:creationId xmlns:p14="http://schemas.microsoft.com/office/powerpoint/2010/main" val="14267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ircle(out)">
                                      <p:cBhvr>
                                        <p:cTn id="1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325" y="1777370"/>
            <a:ext cx="4066328" cy="4345140"/>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8553">
            <a:off x="294420" y="1470717"/>
            <a:ext cx="3365833" cy="4759949"/>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9180">
            <a:off x="385011" y="1423568"/>
            <a:ext cx="3365833" cy="4759949"/>
          </a:xfrm>
          <a:prstGeom prst="rect">
            <a:avLst/>
          </a:prstGeom>
        </p:spPr>
      </p:pic>
      <p:grpSp>
        <p:nvGrpSpPr>
          <p:cNvPr id="43" name="Group 42"/>
          <p:cNvGrpSpPr/>
          <p:nvPr/>
        </p:nvGrpSpPr>
        <p:grpSpPr>
          <a:xfrm>
            <a:off x="555002" y="1330899"/>
            <a:ext cx="3428733" cy="4848901"/>
            <a:chOff x="555002" y="1243924"/>
            <a:chExt cx="3648326" cy="5159449"/>
          </a:xfrm>
        </p:grpSpPr>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02" y="1243924"/>
              <a:ext cx="3648326" cy="5159449"/>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1787" t="4050" r="10863" b="2331"/>
            <a:stretch/>
          </p:blipFill>
          <p:spPr>
            <a:xfrm>
              <a:off x="783306" y="1555152"/>
              <a:ext cx="2976961" cy="4524496"/>
            </a:xfrm>
            <a:prstGeom prst="rect">
              <a:avLst/>
            </a:prstGeom>
          </p:spPr>
        </p:pic>
      </p:gr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The Vitruvian Man</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cxnSp>
        <p:nvCxnSpPr>
          <p:cNvPr id="6" name="Straight Arrow Connector 5"/>
          <p:cNvCxnSpPr/>
          <p:nvPr/>
        </p:nvCxnSpPr>
        <p:spPr>
          <a:xfrm>
            <a:off x="3933325" y="2933290"/>
            <a:ext cx="432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605969"/>
            <a:ext cx="2673351" cy="464331"/>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t>Da Vinci's notes state that</a:t>
            </a:r>
            <a:r>
              <a:rPr lang="en-GB" altLang="en-US" sz="1600" dirty="0" smtClean="0"/>
              <a:t>:</a:t>
            </a:r>
            <a:endParaRPr lang="en-GB" altLang="en-US" sz="1600" dirty="0"/>
          </a:p>
        </p:txBody>
      </p:sp>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b="14272"/>
          <a:stretch/>
        </p:blipFill>
        <p:spPr>
          <a:xfrm>
            <a:off x="1" y="3312031"/>
            <a:ext cx="3420531" cy="3545969"/>
          </a:xfrm>
          <a:prstGeom prst="rect">
            <a:avLst/>
          </a:prstGeom>
        </p:spPr>
      </p:pic>
      <p:sp>
        <p:nvSpPr>
          <p:cNvPr id="29" name="Rectangular Callout 28"/>
          <p:cNvSpPr/>
          <p:nvPr/>
        </p:nvSpPr>
        <p:spPr>
          <a:xfrm>
            <a:off x="2995347" y="4128241"/>
            <a:ext cx="2052903" cy="956773"/>
          </a:xfrm>
          <a:prstGeom prst="wedgeRectCallout">
            <a:avLst>
              <a:gd name="adj1" fmla="val -73615"/>
              <a:gd name="adj2" fmla="val 42572"/>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defRPr/>
            </a:pPr>
            <a:r>
              <a:rPr lang="en-GB" altLang="en-US" sz="1600" spc="-40" dirty="0">
                <a:solidFill>
                  <a:schemeClr val="tx1"/>
                </a:solidFill>
              </a:rPr>
              <a:t>The length of a hand is one tenth of the height of a man</a:t>
            </a:r>
            <a:r>
              <a:rPr lang="en-GB" altLang="en-US" sz="1600" spc="-40" dirty="0" smtClean="0">
                <a:solidFill>
                  <a:schemeClr val="tx1"/>
                </a:solidFill>
              </a:rPr>
              <a:t>.</a:t>
            </a:r>
            <a:endParaRPr lang="en-GB" altLang="en-US" sz="1600" spc="-40" dirty="0">
              <a:solidFill>
                <a:schemeClr val="tx1"/>
              </a:solidFill>
            </a:endParaRPr>
          </a:p>
        </p:txBody>
      </p:sp>
      <p:grpSp>
        <p:nvGrpSpPr>
          <p:cNvPr id="7" name="Group 6"/>
          <p:cNvGrpSpPr/>
          <p:nvPr/>
        </p:nvGrpSpPr>
        <p:grpSpPr>
          <a:xfrm>
            <a:off x="8113404" y="1720081"/>
            <a:ext cx="293421" cy="4459720"/>
            <a:chOff x="7498758" y="901720"/>
            <a:chExt cx="434509" cy="6604113"/>
          </a:xfrm>
        </p:grpSpPr>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60" y="901720"/>
              <a:ext cx="434507" cy="653432"/>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60" y="1564424"/>
              <a:ext cx="434507" cy="653432"/>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60" y="2224117"/>
              <a:ext cx="434507" cy="653432"/>
            </a:xfrm>
            <a:prstGeom prst="rect">
              <a:avLst/>
            </a:prstGeom>
          </p:spPr>
        </p:pic>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60" y="2886821"/>
              <a:ext cx="434507" cy="653432"/>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59" y="3543890"/>
              <a:ext cx="434507" cy="653432"/>
            </a:xfrm>
            <a:prstGeom prst="rect">
              <a:avLst/>
            </a:prstGeom>
          </p:spPr>
        </p:pic>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59" y="4210231"/>
              <a:ext cx="434507" cy="65343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59" y="4872935"/>
              <a:ext cx="434507" cy="653432"/>
            </a:xfrm>
            <a:prstGeom prst="rect">
              <a:avLst/>
            </a:prstGeom>
          </p:spPr>
        </p:pic>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59" y="5532628"/>
              <a:ext cx="434507" cy="653432"/>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59" y="6195332"/>
              <a:ext cx="434507" cy="653432"/>
            </a:xfrm>
            <a:prstGeom prst="rect">
              <a:avLst/>
            </a:prstGeom>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8758" y="6852401"/>
              <a:ext cx="434507" cy="653432"/>
            </a:xfrm>
            <a:prstGeom prst="rect">
              <a:avLst/>
            </a:prstGeom>
          </p:spPr>
        </p:pic>
      </p:grpSp>
    </p:spTree>
    <p:extLst>
      <p:ext uri="{BB962C8B-B14F-4D97-AF65-F5344CB8AC3E}">
        <p14:creationId xmlns:p14="http://schemas.microsoft.com/office/powerpoint/2010/main" val="30381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325" y="1777370"/>
            <a:ext cx="4066328" cy="4345140"/>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8553">
            <a:off x="294420" y="1470717"/>
            <a:ext cx="3365833" cy="4759949"/>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9180">
            <a:off x="385011" y="1423568"/>
            <a:ext cx="3365833" cy="4759949"/>
          </a:xfrm>
          <a:prstGeom prst="rect">
            <a:avLst/>
          </a:prstGeom>
        </p:spPr>
      </p:pic>
      <p:grpSp>
        <p:nvGrpSpPr>
          <p:cNvPr id="43" name="Group 42"/>
          <p:cNvGrpSpPr/>
          <p:nvPr/>
        </p:nvGrpSpPr>
        <p:grpSpPr>
          <a:xfrm>
            <a:off x="555002" y="1330899"/>
            <a:ext cx="3428733" cy="4848901"/>
            <a:chOff x="555002" y="1243924"/>
            <a:chExt cx="3648326" cy="5159449"/>
          </a:xfrm>
        </p:grpSpPr>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02" y="1243924"/>
              <a:ext cx="3648326" cy="5159449"/>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1787" t="4050" r="10863" b="2331"/>
            <a:stretch/>
          </p:blipFill>
          <p:spPr>
            <a:xfrm>
              <a:off x="783306" y="1555152"/>
              <a:ext cx="2976961" cy="4524496"/>
            </a:xfrm>
            <a:prstGeom prst="rect">
              <a:avLst/>
            </a:prstGeom>
          </p:spPr>
        </p:pic>
      </p:gr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The Vitruvian Man</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cxnSp>
        <p:nvCxnSpPr>
          <p:cNvPr id="6" name="Straight Arrow Connector 5"/>
          <p:cNvCxnSpPr/>
          <p:nvPr/>
        </p:nvCxnSpPr>
        <p:spPr>
          <a:xfrm rot="16200000">
            <a:off x="6048243" y="2092895"/>
            <a:ext cx="612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605969"/>
            <a:ext cx="2673351" cy="464331"/>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t>Da Vinci's notes state that</a:t>
            </a:r>
            <a:r>
              <a:rPr lang="en-GB" altLang="en-US" sz="1600" dirty="0" smtClean="0"/>
              <a:t>:</a:t>
            </a:r>
            <a:endParaRPr lang="en-GB" altLang="en-US" sz="1600" dirty="0"/>
          </a:p>
        </p:txBody>
      </p:sp>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b="14272"/>
          <a:stretch/>
        </p:blipFill>
        <p:spPr>
          <a:xfrm>
            <a:off x="1" y="3312031"/>
            <a:ext cx="3420531" cy="3545969"/>
          </a:xfrm>
          <a:prstGeom prst="rect">
            <a:avLst/>
          </a:prstGeom>
        </p:spPr>
      </p:pic>
      <p:sp>
        <p:nvSpPr>
          <p:cNvPr id="29" name="Rectangular Callout 28"/>
          <p:cNvSpPr/>
          <p:nvPr/>
        </p:nvSpPr>
        <p:spPr>
          <a:xfrm>
            <a:off x="2995347" y="3882019"/>
            <a:ext cx="2052903" cy="1449216"/>
          </a:xfrm>
          <a:prstGeom prst="wedgeRectCallout">
            <a:avLst>
              <a:gd name="adj1" fmla="val -77791"/>
              <a:gd name="adj2" fmla="val 35342"/>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defRPr/>
            </a:pPr>
            <a:r>
              <a:rPr lang="en-GB" altLang="en-US" sz="1600" spc="-20" dirty="0">
                <a:solidFill>
                  <a:schemeClr val="tx1"/>
                </a:solidFill>
              </a:rPr>
              <a:t>The distance from the top of the head to the bottom of the chin is one eighth of the height of a man</a:t>
            </a:r>
            <a:r>
              <a:rPr lang="en-GB" altLang="en-US" sz="1600" spc="-20" dirty="0" smtClean="0">
                <a:solidFill>
                  <a:schemeClr val="tx1"/>
                </a:solidFill>
              </a:rPr>
              <a:t>.</a:t>
            </a:r>
            <a:endParaRPr lang="en-GB" altLang="en-US" sz="1600" spc="-20" dirty="0">
              <a:solidFill>
                <a:schemeClr val="tx1"/>
              </a:solidFill>
            </a:endParaRPr>
          </a:p>
        </p:txBody>
      </p:sp>
      <p:grpSp>
        <p:nvGrpSpPr>
          <p:cNvPr id="3" name="Group 2"/>
          <p:cNvGrpSpPr/>
          <p:nvPr/>
        </p:nvGrpSpPr>
        <p:grpSpPr>
          <a:xfrm>
            <a:off x="7959986" y="1777370"/>
            <a:ext cx="633697" cy="4575953"/>
            <a:chOff x="8070764" y="1777370"/>
            <a:chExt cx="750413" cy="5418767"/>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1777370"/>
              <a:ext cx="750413" cy="942498"/>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2416837"/>
              <a:ext cx="750413" cy="942498"/>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3056304"/>
              <a:ext cx="750413" cy="942498"/>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3695771"/>
              <a:ext cx="750413" cy="942498"/>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4335238"/>
              <a:ext cx="750413" cy="942498"/>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4974705"/>
              <a:ext cx="750413" cy="942498"/>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5614172"/>
              <a:ext cx="750413" cy="942498"/>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0764" y="6253639"/>
              <a:ext cx="750413" cy="942498"/>
            </a:xfrm>
            <a:prstGeom prst="rect">
              <a:avLst/>
            </a:prstGeom>
          </p:spPr>
        </p:pic>
      </p:grpSp>
    </p:spTree>
    <p:extLst>
      <p:ext uri="{BB962C8B-B14F-4D97-AF65-F5344CB8AC3E}">
        <p14:creationId xmlns:p14="http://schemas.microsoft.com/office/powerpoint/2010/main" val="21447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325" y="1777370"/>
            <a:ext cx="4066328" cy="4345140"/>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8553">
            <a:off x="294420" y="1470717"/>
            <a:ext cx="3365833" cy="4759949"/>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9180">
            <a:off x="385011" y="1423568"/>
            <a:ext cx="3365833" cy="4759949"/>
          </a:xfrm>
          <a:prstGeom prst="rect">
            <a:avLst/>
          </a:prstGeom>
        </p:spPr>
      </p:pic>
      <p:grpSp>
        <p:nvGrpSpPr>
          <p:cNvPr id="43" name="Group 42"/>
          <p:cNvGrpSpPr/>
          <p:nvPr/>
        </p:nvGrpSpPr>
        <p:grpSpPr>
          <a:xfrm>
            <a:off x="555002" y="1330899"/>
            <a:ext cx="3428733" cy="4848901"/>
            <a:chOff x="555002" y="1243924"/>
            <a:chExt cx="3648326" cy="5159449"/>
          </a:xfrm>
        </p:grpSpPr>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02" y="1243924"/>
              <a:ext cx="3648326" cy="5159449"/>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1787" t="4050" r="10863" b="2331"/>
            <a:stretch/>
          </p:blipFill>
          <p:spPr>
            <a:xfrm>
              <a:off x="783306" y="1555152"/>
              <a:ext cx="2976961" cy="4524496"/>
            </a:xfrm>
            <a:prstGeom prst="rect">
              <a:avLst/>
            </a:prstGeom>
          </p:spPr>
        </p:pic>
      </p:gr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The Vitruvian Man</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cxnSp>
        <p:nvCxnSpPr>
          <p:cNvPr id="6" name="Straight Arrow Connector 5"/>
          <p:cNvCxnSpPr/>
          <p:nvPr/>
        </p:nvCxnSpPr>
        <p:spPr>
          <a:xfrm rot="10800000">
            <a:off x="4831157" y="2917784"/>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605969"/>
            <a:ext cx="2673351" cy="464331"/>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t>Da Vinci's notes state that</a:t>
            </a:r>
            <a:r>
              <a:rPr lang="en-GB" altLang="en-US" sz="1600" dirty="0" smtClean="0"/>
              <a:t>:</a:t>
            </a:r>
            <a:endParaRPr lang="en-GB" altLang="en-US" sz="1600" dirty="0"/>
          </a:p>
        </p:txBody>
      </p:sp>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b="14272"/>
          <a:stretch/>
        </p:blipFill>
        <p:spPr>
          <a:xfrm>
            <a:off x="1" y="3312031"/>
            <a:ext cx="3420531" cy="3545969"/>
          </a:xfrm>
          <a:prstGeom prst="rect">
            <a:avLst/>
          </a:prstGeom>
        </p:spPr>
      </p:pic>
      <p:sp>
        <p:nvSpPr>
          <p:cNvPr id="29" name="Rectangular Callout 28"/>
          <p:cNvSpPr/>
          <p:nvPr/>
        </p:nvSpPr>
        <p:spPr>
          <a:xfrm>
            <a:off x="2995347" y="4005129"/>
            <a:ext cx="2157678" cy="1202994"/>
          </a:xfrm>
          <a:prstGeom prst="wedgeRectCallout">
            <a:avLst>
              <a:gd name="adj1" fmla="val -77791"/>
              <a:gd name="adj2" fmla="val 35342"/>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defRPr/>
            </a:pPr>
            <a:r>
              <a:rPr lang="en-GB" altLang="en-US" sz="1600" spc="-20" dirty="0">
                <a:solidFill>
                  <a:schemeClr val="tx1"/>
                </a:solidFill>
              </a:rPr>
              <a:t>The distance from the elbow to the armpit is one eighth of the height of a man</a:t>
            </a:r>
            <a:r>
              <a:rPr lang="en-GB" altLang="en-US" sz="1600" spc="-20" dirty="0" smtClean="0">
                <a:solidFill>
                  <a:schemeClr val="tx1"/>
                </a:solidFill>
              </a:rPr>
              <a:t>.</a:t>
            </a:r>
            <a:endParaRPr lang="en-GB" altLang="en-US" sz="1600" spc="-20" dirty="0">
              <a:solidFill>
                <a:schemeClr val="tx1"/>
              </a:solidFill>
            </a:endParaRPr>
          </a:p>
        </p:txBody>
      </p:sp>
      <p:grpSp>
        <p:nvGrpSpPr>
          <p:cNvPr id="3" name="Group 2"/>
          <p:cNvGrpSpPr/>
          <p:nvPr/>
        </p:nvGrpSpPr>
        <p:grpSpPr>
          <a:xfrm>
            <a:off x="8192439" y="1694687"/>
            <a:ext cx="939" cy="4464000"/>
            <a:chOff x="6506514" y="1694687"/>
            <a:chExt cx="939" cy="4600310"/>
          </a:xfrm>
        </p:grpSpPr>
        <p:cxnSp>
          <p:nvCxnSpPr>
            <p:cNvPr id="23" name="Straight Arrow Connector 22"/>
            <p:cNvCxnSpPr/>
            <p:nvPr/>
          </p:nvCxnSpPr>
          <p:spPr>
            <a:xfrm rot="5400000">
              <a:off x="6218514" y="1982687"/>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6219453" y="2558687"/>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6218514" y="3130842"/>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6219453" y="3706842"/>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6218514" y="4282842"/>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6219453" y="4858842"/>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6218514" y="5430997"/>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6219453" y="6006997"/>
              <a:ext cx="576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885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325" y="1777370"/>
            <a:ext cx="4066328" cy="4345140"/>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8553">
            <a:off x="294420" y="1470717"/>
            <a:ext cx="3365833" cy="4759949"/>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9180">
            <a:off x="385011" y="1423568"/>
            <a:ext cx="3365833" cy="4759949"/>
          </a:xfrm>
          <a:prstGeom prst="rect">
            <a:avLst/>
          </a:prstGeom>
        </p:spPr>
      </p:pic>
      <p:grpSp>
        <p:nvGrpSpPr>
          <p:cNvPr id="43" name="Group 42"/>
          <p:cNvGrpSpPr/>
          <p:nvPr/>
        </p:nvGrpSpPr>
        <p:grpSpPr>
          <a:xfrm>
            <a:off x="555002" y="1330899"/>
            <a:ext cx="3428733" cy="4848901"/>
            <a:chOff x="555002" y="1243924"/>
            <a:chExt cx="3648326" cy="5159449"/>
          </a:xfrm>
        </p:grpSpPr>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02" y="1243924"/>
              <a:ext cx="3648326" cy="5159449"/>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1787" t="4050" r="10863" b="2331"/>
            <a:stretch/>
          </p:blipFill>
          <p:spPr>
            <a:xfrm>
              <a:off x="783306" y="1555152"/>
              <a:ext cx="2976961" cy="4524496"/>
            </a:xfrm>
            <a:prstGeom prst="rect">
              <a:avLst/>
            </a:prstGeom>
          </p:spPr>
        </p:pic>
      </p:gr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The Vitruvian Man</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cxnSp>
        <p:nvCxnSpPr>
          <p:cNvPr id="6" name="Straight Arrow Connector 5"/>
          <p:cNvCxnSpPr/>
          <p:nvPr/>
        </p:nvCxnSpPr>
        <p:spPr>
          <a:xfrm flipH="1">
            <a:off x="3941399" y="2943453"/>
            <a:ext cx="864000"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605969"/>
            <a:ext cx="2673351" cy="464331"/>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t>Da Vinci's notes state that</a:t>
            </a:r>
            <a:r>
              <a:rPr lang="en-GB" altLang="en-US" sz="1600" dirty="0" smtClean="0"/>
              <a:t>:</a:t>
            </a:r>
            <a:endParaRPr lang="en-GB" altLang="en-US" sz="1600" dirty="0"/>
          </a:p>
        </p:txBody>
      </p:sp>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b="14272"/>
          <a:stretch/>
        </p:blipFill>
        <p:spPr>
          <a:xfrm>
            <a:off x="1" y="3312031"/>
            <a:ext cx="3420531" cy="3545969"/>
          </a:xfrm>
          <a:prstGeom prst="rect">
            <a:avLst/>
          </a:prstGeom>
        </p:spPr>
      </p:pic>
      <p:sp>
        <p:nvSpPr>
          <p:cNvPr id="29" name="Rectangular Callout 28"/>
          <p:cNvSpPr/>
          <p:nvPr/>
        </p:nvSpPr>
        <p:spPr>
          <a:xfrm>
            <a:off x="2995347" y="4005128"/>
            <a:ext cx="2157678" cy="1202994"/>
          </a:xfrm>
          <a:prstGeom prst="wedgeRectCallout">
            <a:avLst>
              <a:gd name="adj1" fmla="val -77791"/>
              <a:gd name="adj2" fmla="val 35342"/>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defRPr/>
            </a:pPr>
            <a:r>
              <a:rPr lang="en-GB" altLang="en-US" sz="1600" spc="-20" dirty="0">
                <a:solidFill>
                  <a:schemeClr val="tx1"/>
                </a:solidFill>
              </a:rPr>
              <a:t>The distance from the elbow to the tip of the hand is one fifth of the height of a man</a:t>
            </a:r>
            <a:r>
              <a:rPr lang="en-GB" altLang="en-US" sz="1600" spc="-20" dirty="0" smtClean="0">
                <a:solidFill>
                  <a:schemeClr val="tx1"/>
                </a:solidFill>
              </a:rPr>
              <a:t>.</a:t>
            </a:r>
            <a:endParaRPr lang="en-GB" altLang="en-US" sz="1600" spc="-20" dirty="0">
              <a:solidFill>
                <a:schemeClr val="tx1"/>
              </a:solidFill>
            </a:endParaRPr>
          </a:p>
        </p:txBody>
      </p:sp>
      <p:grpSp>
        <p:nvGrpSpPr>
          <p:cNvPr id="10" name="Group 9"/>
          <p:cNvGrpSpPr/>
          <p:nvPr/>
        </p:nvGrpSpPr>
        <p:grpSpPr>
          <a:xfrm>
            <a:off x="8235949" y="1884326"/>
            <a:ext cx="3" cy="4212000"/>
            <a:chOff x="8235949" y="2044899"/>
            <a:chExt cx="3" cy="4063169"/>
          </a:xfrm>
        </p:grpSpPr>
        <p:cxnSp>
          <p:nvCxnSpPr>
            <p:cNvPr id="25" name="Straight Arrow Connector 24"/>
            <p:cNvCxnSpPr/>
            <p:nvPr/>
          </p:nvCxnSpPr>
          <p:spPr>
            <a:xfrm rot="16200000" flipH="1">
              <a:off x="7829635" y="2451216"/>
              <a:ext cx="812633"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7829634" y="3263850"/>
              <a:ext cx="812633"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7829633" y="4076484"/>
              <a:ext cx="812633"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7829632" y="4889118"/>
              <a:ext cx="812633"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H="1">
              <a:off x="7829632" y="5701752"/>
              <a:ext cx="812633" cy="0"/>
            </a:xfrm>
            <a:prstGeom prst="straightConnector1">
              <a:avLst/>
            </a:prstGeom>
            <a:ln w="38100">
              <a:solidFill>
                <a:srgbClr val="08743A"/>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46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Is It Accurate?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p:cNvSpPr/>
          <p:nvPr/>
        </p:nvSpPr>
        <p:spPr>
          <a:xfrm>
            <a:off x="755650" y="1432041"/>
            <a:ext cx="7632700" cy="246221"/>
          </a:xfrm>
          <a:prstGeom prst="rect">
            <a:avLst/>
          </a:prstGeom>
        </p:spPr>
        <p:txBody>
          <a:bodyPr wrap="square" lIns="0" tIns="0" rIns="0" bIns="0">
            <a:spAutoFit/>
          </a:bodyPr>
          <a:lstStyle/>
          <a:p>
            <a:pPr algn="ctr"/>
            <a:r>
              <a:rPr lang="en-GB" altLang="en-US" sz="1600" dirty="0"/>
              <a:t>Look again at da Vinci's ideas about the proportions of the human body</a:t>
            </a:r>
            <a:r>
              <a:rPr lang="en-GB" altLang="en-US" sz="1600" dirty="0" smtClean="0"/>
              <a:t>.</a:t>
            </a:r>
            <a:endParaRPr lang="en-GB" altLang="en-US" sz="1600" dirty="0"/>
          </a:p>
        </p:txBody>
      </p:sp>
      <p:grpSp>
        <p:nvGrpSpPr>
          <p:cNvPr id="8" name="Group 7"/>
          <p:cNvGrpSpPr/>
          <p:nvPr/>
        </p:nvGrpSpPr>
        <p:grpSpPr>
          <a:xfrm rot="21434837">
            <a:off x="218804" y="1667107"/>
            <a:ext cx="2209020" cy="2265620"/>
            <a:chOff x="218804" y="1667107"/>
            <a:chExt cx="2209020" cy="2265620"/>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5613">
              <a:off x="218804" y="1667107"/>
              <a:ext cx="2209020" cy="2265620"/>
            </a:xfrm>
            <a:prstGeom prst="rect">
              <a:avLst/>
            </a:prstGeom>
          </p:spPr>
        </p:pic>
        <p:sp>
          <p:nvSpPr>
            <p:cNvPr id="21" name="Rectangle 20"/>
            <p:cNvSpPr/>
            <p:nvPr/>
          </p:nvSpPr>
          <p:spPr>
            <a:xfrm>
              <a:off x="393869" y="1829809"/>
              <a:ext cx="1939425" cy="1202994"/>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tx1"/>
                  </a:solidFill>
                  <a:ea typeface="SimSun" panose="02010600030101010101" pitchFamily="2" charset="-122"/>
                </a:rPr>
                <a:t>The length of the outspread arms is equal to the height of a man</a:t>
              </a:r>
              <a:r>
                <a:rPr lang="en-GB" altLang="en-US" sz="1600" dirty="0" smtClean="0">
                  <a:solidFill>
                    <a:schemeClr val="tx1"/>
                  </a:solidFill>
                  <a:ea typeface="SimSun" panose="02010600030101010101" pitchFamily="2" charset="-122"/>
                </a:rPr>
                <a:t>.</a:t>
              </a:r>
              <a:endParaRPr lang="en-GB" altLang="en-US" sz="1600" dirty="0">
                <a:solidFill>
                  <a:schemeClr val="tx1"/>
                </a:solidFill>
                <a:ea typeface="SimSun" panose="02010600030101010101" pitchFamily="2" charset="-122"/>
              </a:endParaRPr>
            </a:p>
          </p:txBody>
        </p:sp>
      </p:grpSp>
      <p:grpSp>
        <p:nvGrpSpPr>
          <p:cNvPr id="9" name="Group 8"/>
          <p:cNvGrpSpPr/>
          <p:nvPr/>
        </p:nvGrpSpPr>
        <p:grpSpPr>
          <a:xfrm>
            <a:off x="2367937" y="1667109"/>
            <a:ext cx="2209020" cy="2265620"/>
            <a:chOff x="2367937" y="1667109"/>
            <a:chExt cx="2209020" cy="2265620"/>
          </a:xfrm>
        </p:grpSpPr>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5613">
              <a:off x="2367937" y="1667109"/>
              <a:ext cx="2209020" cy="2265620"/>
            </a:xfrm>
            <a:prstGeom prst="rect">
              <a:avLst/>
            </a:prstGeom>
          </p:spPr>
        </p:pic>
        <p:sp>
          <p:nvSpPr>
            <p:cNvPr id="23" name="Rectangle 22"/>
            <p:cNvSpPr/>
            <p:nvPr/>
          </p:nvSpPr>
          <p:spPr>
            <a:xfrm>
              <a:off x="2502735" y="1825945"/>
              <a:ext cx="1969838" cy="1202994"/>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tx1"/>
                  </a:solidFill>
                  <a:ea typeface="SimSun" panose="02010600030101010101" pitchFamily="2" charset="-122"/>
                </a:rPr>
                <a:t>The length of a hand is one tenth of the height </a:t>
              </a:r>
              <a:r>
                <a:rPr lang="en-GB" altLang="en-US" sz="1600" dirty="0" smtClean="0">
                  <a:solidFill>
                    <a:schemeClr val="tx1"/>
                  </a:solidFill>
                  <a:ea typeface="SimSun" panose="02010600030101010101" pitchFamily="2" charset="-122"/>
                </a:rPr>
                <a:t>of </a:t>
              </a:r>
              <a:r>
                <a:rPr lang="en-GB" altLang="en-US" sz="1600" dirty="0">
                  <a:solidFill>
                    <a:schemeClr val="tx1"/>
                  </a:solidFill>
                  <a:ea typeface="SimSun" panose="02010600030101010101" pitchFamily="2" charset="-122"/>
                </a:rPr>
                <a:t>a man</a:t>
              </a:r>
              <a:r>
                <a:rPr lang="en-GB" altLang="en-US" sz="1600" dirty="0" smtClean="0">
                  <a:solidFill>
                    <a:schemeClr val="tx1"/>
                  </a:solidFill>
                  <a:ea typeface="SimSun" panose="02010600030101010101" pitchFamily="2" charset="-122"/>
                </a:rPr>
                <a:t>.</a:t>
              </a:r>
              <a:endParaRPr lang="en-GB" altLang="en-US" sz="1600" dirty="0">
                <a:solidFill>
                  <a:schemeClr val="tx1"/>
                </a:solidFill>
                <a:ea typeface="SimSun" panose="02010600030101010101" pitchFamily="2" charset="-122"/>
              </a:endParaRPr>
            </a:p>
          </p:txBody>
        </p:sp>
      </p:grpSp>
      <p:sp>
        <p:nvSpPr>
          <p:cNvPr id="29" name="TextBox 28"/>
          <p:cNvSpPr txBox="1"/>
          <p:nvPr/>
        </p:nvSpPr>
        <p:spPr>
          <a:xfrm>
            <a:off x="4659005" y="4485508"/>
            <a:ext cx="3729343" cy="956773"/>
          </a:xfrm>
          <a:prstGeom prst="rect">
            <a:avLst/>
          </a:prstGeom>
          <a:solidFill>
            <a:schemeClr val="bg1"/>
          </a:solidFill>
          <a:ln w="28575">
            <a:solidFill>
              <a:srgbClr val="005722"/>
            </a:solidFill>
          </a:ln>
        </p:spPr>
        <p:txBody>
          <a:bodyPr wrap="square" lIns="108000" tIns="108000" rIns="108000" bIns="108000" rtlCol="0">
            <a:spAutoFit/>
          </a:bodyPr>
          <a:lstStyle/>
          <a:p>
            <a:r>
              <a:rPr lang="en-GB" altLang="en-US" sz="1600" dirty="0">
                <a:latin typeface="+mj-lt"/>
                <a:cs typeface="Kalam" panose="02000000000000000000" pitchFamily="2" charset="0"/>
              </a:rPr>
              <a:t>Think about your height, and whether his statements might be true for you. How could </a:t>
            </a:r>
            <a:r>
              <a:rPr lang="en-GB" altLang="en-US" sz="1600" dirty="0" smtClean="0">
                <a:latin typeface="+mj-lt"/>
                <a:cs typeface="Kalam" panose="02000000000000000000" pitchFamily="2" charset="0"/>
              </a:rPr>
              <a:t>you </a:t>
            </a:r>
            <a:r>
              <a:rPr lang="en-GB" altLang="en-US" sz="1600" dirty="0">
                <a:latin typeface="+mj-lt"/>
                <a:cs typeface="Kalam" panose="02000000000000000000" pitchFamily="2" charset="0"/>
              </a:rPr>
              <a:t>check</a:t>
            </a:r>
            <a:r>
              <a:rPr lang="en-GB" altLang="en-US" sz="1600" dirty="0" smtClean="0">
                <a:latin typeface="+mj-lt"/>
                <a:cs typeface="Kalam" panose="02000000000000000000" pitchFamily="2" charset="0"/>
              </a:rPr>
              <a:t>?</a:t>
            </a:r>
            <a:endParaRPr lang="en-GB" altLang="en-US" sz="1600" dirty="0">
              <a:latin typeface="+mj-lt"/>
              <a:cs typeface="Kalam" panose="02000000000000000000" pitchFamily="2" charset="0"/>
            </a:endParaRPr>
          </a:p>
        </p:txBody>
      </p:sp>
      <p:grpSp>
        <p:nvGrpSpPr>
          <p:cNvPr id="10" name="Group 9"/>
          <p:cNvGrpSpPr/>
          <p:nvPr/>
        </p:nvGrpSpPr>
        <p:grpSpPr>
          <a:xfrm rot="164479">
            <a:off x="4517070" y="1667107"/>
            <a:ext cx="2209020" cy="2265620"/>
            <a:chOff x="4517070" y="1667107"/>
            <a:chExt cx="2209020" cy="2265620"/>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5613">
              <a:off x="4517070" y="1667107"/>
              <a:ext cx="2209020" cy="2265620"/>
            </a:xfrm>
            <a:prstGeom prst="rect">
              <a:avLst/>
            </a:prstGeom>
          </p:spPr>
        </p:pic>
        <p:sp>
          <p:nvSpPr>
            <p:cNvPr id="25" name="Rectangle 24"/>
            <p:cNvSpPr/>
            <p:nvPr/>
          </p:nvSpPr>
          <p:spPr>
            <a:xfrm>
              <a:off x="4690433" y="1823919"/>
              <a:ext cx="1931273" cy="1695437"/>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tx1"/>
                  </a:solidFill>
                  <a:ea typeface="SimSun" panose="02010600030101010101" pitchFamily="2" charset="-122"/>
                </a:rPr>
                <a:t>The distance from the top of the head to the bottom of the chin is one eighth of the height of a man</a:t>
              </a:r>
              <a:r>
                <a:rPr lang="en-GB" altLang="en-US" sz="1600" dirty="0" smtClean="0">
                  <a:solidFill>
                    <a:schemeClr val="tx1"/>
                  </a:solidFill>
                  <a:ea typeface="SimSun" panose="02010600030101010101" pitchFamily="2" charset="-122"/>
                </a:rPr>
                <a:t>.</a:t>
              </a:r>
              <a:endParaRPr lang="en-GB" altLang="en-US" sz="1600" dirty="0">
                <a:solidFill>
                  <a:schemeClr val="tx1"/>
                </a:solidFill>
                <a:ea typeface="SimSun" panose="02010600030101010101" pitchFamily="2" charset="-122"/>
              </a:endParaRPr>
            </a:p>
          </p:txBody>
        </p:sp>
      </p:grpSp>
      <p:grpSp>
        <p:nvGrpSpPr>
          <p:cNvPr id="11" name="Group 10"/>
          <p:cNvGrpSpPr/>
          <p:nvPr/>
        </p:nvGrpSpPr>
        <p:grpSpPr>
          <a:xfrm>
            <a:off x="6666203" y="1667108"/>
            <a:ext cx="2209020" cy="2265620"/>
            <a:chOff x="6666203" y="1667108"/>
            <a:chExt cx="2209020" cy="2265620"/>
          </a:xfrm>
        </p:grpSpPr>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5613">
              <a:off x="6666203" y="1667108"/>
              <a:ext cx="2209020" cy="2265620"/>
            </a:xfrm>
            <a:prstGeom prst="rect">
              <a:avLst/>
            </a:prstGeom>
          </p:spPr>
        </p:pic>
        <p:sp>
          <p:nvSpPr>
            <p:cNvPr id="26" name="Rectangle 25"/>
            <p:cNvSpPr/>
            <p:nvPr/>
          </p:nvSpPr>
          <p:spPr>
            <a:xfrm>
              <a:off x="6830041" y="1825854"/>
              <a:ext cx="1931273" cy="1449216"/>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tx1"/>
                  </a:solidFill>
                  <a:ea typeface="SimSun" panose="02010600030101010101" pitchFamily="2" charset="-122"/>
                </a:rPr>
                <a:t>The distance from the elbow to the armpit is one eighth of the height of a man</a:t>
              </a:r>
              <a:r>
                <a:rPr lang="en-GB" altLang="en-US" sz="1600" dirty="0" smtClean="0">
                  <a:solidFill>
                    <a:schemeClr val="tx1"/>
                  </a:solidFill>
                  <a:ea typeface="SimSun" panose="02010600030101010101" pitchFamily="2" charset="-122"/>
                </a:rPr>
                <a:t>.</a:t>
              </a:r>
              <a:endParaRPr lang="en-GB" altLang="en-US" sz="1600" dirty="0">
                <a:solidFill>
                  <a:schemeClr val="tx1"/>
                </a:solidFill>
                <a:ea typeface="SimSun" panose="02010600030101010101" pitchFamily="2" charset="-122"/>
              </a:endParaRPr>
            </a:p>
          </p:txBody>
        </p:sp>
      </p:grpSp>
      <p:grpSp>
        <p:nvGrpSpPr>
          <p:cNvPr id="38" name="Group 37"/>
          <p:cNvGrpSpPr/>
          <p:nvPr/>
        </p:nvGrpSpPr>
        <p:grpSpPr>
          <a:xfrm>
            <a:off x="218805" y="3830621"/>
            <a:ext cx="2209020" cy="2265620"/>
            <a:chOff x="218805" y="3830621"/>
            <a:chExt cx="2209020" cy="2265620"/>
          </a:xfrm>
        </p:grpSpPr>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5613">
              <a:off x="218805" y="3830621"/>
              <a:ext cx="2209020" cy="2265620"/>
            </a:xfrm>
            <a:prstGeom prst="rect">
              <a:avLst/>
            </a:prstGeom>
          </p:spPr>
        </p:pic>
        <p:sp>
          <p:nvSpPr>
            <p:cNvPr id="27" name="Rectangle 26"/>
            <p:cNvSpPr/>
            <p:nvPr/>
          </p:nvSpPr>
          <p:spPr>
            <a:xfrm>
              <a:off x="393869" y="3996412"/>
              <a:ext cx="1939425" cy="1449216"/>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tx1"/>
                  </a:solidFill>
                  <a:ea typeface="SimSun" panose="02010600030101010101" pitchFamily="2" charset="-122"/>
                </a:rPr>
                <a:t>The distance from the elbow to the tip of the hand is one fifth of the height of a man</a:t>
              </a:r>
              <a:r>
                <a:rPr lang="en-GB" altLang="en-US" sz="1600" dirty="0" smtClean="0">
                  <a:solidFill>
                    <a:schemeClr val="tx1"/>
                  </a:solidFill>
                  <a:ea typeface="SimSun" panose="02010600030101010101" pitchFamily="2" charset="-122"/>
                </a:rPr>
                <a:t>.</a:t>
              </a:r>
              <a:endParaRPr lang="en-GB" altLang="en-US" sz="1600" dirty="0">
                <a:solidFill>
                  <a:schemeClr val="tx1"/>
                </a:solidFill>
                <a:ea typeface="SimSun" panose="02010600030101010101" pitchFamily="2" charset="-122"/>
              </a:endParaRPr>
            </a:p>
          </p:txBody>
        </p:sp>
      </p:grpSp>
      <p:grpSp>
        <p:nvGrpSpPr>
          <p:cNvPr id="39" name="Group 38"/>
          <p:cNvGrpSpPr/>
          <p:nvPr/>
        </p:nvGrpSpPr>
        <p:grpSpPr>
          <a:xfrm rot="175584">
            <a:off x="2367938" y="3830623"/>
            <a:ext cx="2209020" cy="2265620"/>
            <a:chOff x="2367938" y="3830623"/>
            <a:chExt cx="2209020" cy="2265620"/>
          </a:xfrm>
        </p:grpSpPr>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5613">
              <a:off x="2367938" y="3830623"/>
              <a:ext cx="2209020" cy="2265620"/>
            </a:xfrm>
            <a:prstGeom prst="rect">
              <a:avLst/>
            </a:prstGeom>
          </p:spPr>
        </p:pic>
        <p:sp>
          <p:nvSpPr>
            <p:cNvPr id="28" name="Rectangle 27"/>
            <p:cNvSpPr/>
            <p:nvPr/>
          </p:nvSpPr>
          <p:spPr>
            <a:xfrm>
              <a:off x="2502736" y="3977362"/>
              <a:ext cx="1979692" cy="1449216"/>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tx1"/>
                  </a:solidFill>
                  <a:ea typeface="SimSun" panose="02010600030101010101" pitchFamily="2" charset="-122"/>
                </a:rPr>
                <a:t>The maximum width of the shoulders is one quarter of the height of a man</a:t>
              </a:r>
              <a:r>
                <a:rPr lang="en-GB" altLang="en-US" sz="1600" dirty="0" smtClean="0">
                  <a:solidFill>
                    <a:schemeClr val="tx1"/>
                  </a:solidFill>
                  <a:ea typeface="SimSun" panose="02010600030101010101" pitchFamily="2" charset="-122"/>
                </a:rPr>
                <a:t>.</a:t>
              </a:r>
              <a:endParaRPr lang="en-GB" altLang="en-US" sz="1600" dirty="0">
                <a:solidFill>
                  <a:schemeClr val="tx1"/>
                </a:solidFill>
                <a:ea typeface="SimSun" panose="02010600030101010101" pitchFamily="2" charset="-122"/>
              </a:endParaRPr>
            </a:p>
          </p:txBody>
        </p:sp>
      </p:grpSp>
      <p:sp>
        <p:nvSpPr>
          <p:cNvPr id="5" name="TextBox 4"/>
          <p:cNvSpPr txBox="1"/>
          <p:nvPr/>
        </p:nvSpPr>
        <p:spPr>
          <a:xfrm>
            <a:off x="4659005" y="4021177"/>
            <a:ext cx="3729345" cy="464331"/>
          </a:xfrm>
          <a:prstGeom prst="rect">
            <a:avLst/>
          </a:prstGeom>
          <a:solidFill>
            <a:srgbClr val="005722"/>
          </a:solidFill>
          <a:ln w="28575">
            <a:solidFill>
              <a:srgbClr val="005722"/>
            </a:solidFill>
          </a:ln>
        </p:spPr>
        <p:txBody>
          <a:bodyPr wrap="square" lIns="108000" tIns="108000" rIns="108000" bIns="108000" rtlCol="0">
            <a:spAutoFit/>
          </a:bodyPr>
          <a:lstStyle/>
          <a:p>
            <a:pPr algn="ctr"/>
            <a:r>
              <a:rPr lang="en-GB" altLang="en-US" sz="1600" dirty="0">
                <a:solidFill>
                  <a:schemeClr val="bg1"/>
                </a:solidFill>
                <a:latin typeface="+mj-lt"/>
                <a:cs typeface="Kalam" panose="02000000000000000000" pitchFamily="2" charset="0"/>
              </a:rPr>
              <a:t>Do you think they are accurate? </a:t>
            </a:r>
          </a:p>
        </p:txBody>
      </p:sp>
    </p:spTree>
    <p:extLst>
      <p:ext uri="{BB962C8B-B14F-4D97-AF65-F5344CB8AC3E}">
        <p14:creationId xmlns:p14="http://schemas.microsoft.com/office/powerpoint/2010/main" val="129840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9241" y="2170385"/>
            <a:ext cx="2905516" cy="4027550"/>
            <a:chOff x="3119241" y="2170385"/>
            <a:chExt cx="2905516" cy="402755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9241" y="2170385"/>
              <a:ext cx="2905516" cy="402755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86" r="3003"/>
            <a:stretch/>
          </p:blipFill>
          <p:spPr>
            <a:xfrm>
              <a:off x="3537224" y="2630480"/>
              <a:ext cx="2074682" cy="3109259"/>
            </a:xfrm>
            <a:prstGeom prst="rect">
              <a:avLst/>
            </a:prstGeom>
            <a:ln>
              <a:solidFill>
                <a:schemeClr val="tx1"/>
              </a:solidFill>
            </a:ln>
          </p:spPr>
        </p:pic>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006" b="-1686"/>
          <a:stretch/>
        </p:blipFill>
        <p:spPr>
          <a:xfrm>
            <a:off x="3534102" y="2625392"/>
            <a:ext cx="2073600" cy="3012087"/>
          </a:xfrm>
          <a:prstGeom prst="rect">
            <a:avLst/>
          </a:prstGeom>
          <a:solidFill>
            <a:schemeClr val="bg1"/>
          </a:solidFill>
          <a:ln>
            <a:solidFill>
              <a:schemeClr val="tx1"/>
            </a:solidFill>
          </a:ln>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b="4077"/>
          <a:stretch/>
        </p:blipFill>
        <p:spPr>
          <a:xfrm>
            <a:off x="5655532" y="3073399"/>
            <a:ext cx="2912129" cy="3784601"/>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650" y="3234267"/>
            <a:ext cx="2863342" cy="3623732"/>
          </a:xfrm>
          <a:prstGeom prst="rect">
            <a:avLst/>
          </a:prstGeom>
        </p:spPr>
      </p:pic>
      <p:sp>
        <p:nvSpPr>
          <p:cNvPr id="28" name="Rectangle 27"/>
          <p:cNvSpPr/>
          <p:nvPr/>
        </p:nvSpPr>
        <p:spPr>
          <a:xfrm>
            <a:off x="1865692" y="5463256"/>
            <a:ext cx="5245904" cy="956773"/>
          </a:xfrm>
          <a:prstGeom prst="rect">
            <a:avLst/>
          </a:prstGeom>
          <a:solidFill>
            <a:srgbClr val="0057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dirty="0">
                <a:solidFill>
                  <a:schemeClr val="bg1"/>
                </a:solidFill>
              </a:rPr>
              <a:t>Use your Da Vinci Proportions Activity Sheet to record your measurements and follow the instructions to work out whether da Vinci's ideas are accurate for you</a:t>
            </a:r>
            <a:r>
              <a:rPr lang="en-GB" altLang="en-US" sz="1600" dirty="0" smtClean="0">
                <a:solidFill>
                  <a:schemeClr val="bg1"/>
                </a:solidFill>
              </a:rPr>
              <a:t>.</a:t>
            </a:r>
            <a:endParaRPr lang="en-GB" altLang="en-US" sz="1600" dirty="0">
              <a:solidFill>
                <a:schemeClr val="bg1"/>
              </a:solidFill>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Measure and Check</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755650" y="1503125"/>
            <a:ext cx="7632700" cy="492443"/>
          </a:xfrm>
          <a:prstGeom prst="rect">
            <a:avLst/>
          </a:prstGeom>
        </p:spPr>
        <p:txBody>
          <a:bodyPr wrap="square" lIns="0" tIns="0" rIns="0" bIns="0">
            <a:spAutoFit/>
          </a:bodyPr>
          <a:lstStyle/>
          <a:p>
            <a:pPr algn="ctr"/>
            <a:r>
              <a:rPr lang="en-GB" altLang="en-US" sz="1600" dirty="0"/>
              <a:t>You are going to find out if the proportions of the human body that da Vinci described in his Vitruvian Man are accurate for </a:t>
            </a:r>
            <a:r>
              <a:rPr lang="en-GB" altLang="en-US" sz="1600" dirty="0" smtClean="0"/>
              <a:t>you!</a:t>
            </a:r>
            <a:endParaRPr lang="en-GB" altLang="en-US" sz="1600" dirty="0"/>
          </a:p>
        </p:txBody>
      </p:sp>
    </p:spTree>
    <p:extLst>
      <p:ext uri="{BB962C8B-B14F-4D97-AF65-F5344CB8AC3E}">
        <p14:creationId xmlns:p14="http://schemas.microsoft.com/office/powerpoint/2010/main" val="22675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Explain Your Results</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p:cNvSpPr/>
          <p:nvPr/>
        </p:nvSpPr>
        <p:spPr>
          <a:xfrm>
            <a:off x="755650" y="1503125"/>
            <a:ext cx="7632700" cy="492443"/>
          </a:xfrm>
          <a:prstGeom prst="rect">
            <a:avLst/>
          </a:prstGeom>
        </p:spPr>
        <p:txBody>
          <a:bodyPr wrap="square" lIns="0" tIns="0" rIns="0" bIns="0">
            <a:spAutoFit/>
          </a:bodyPr>
          <a:lstStyle/>
          <a:p>
            <a:pPr algn="ctr">
              <a:spcBef>
                <a:spcPct val="0"/>
              </a:spcBef>
            </a:pPr>
            <a:r>
              <a:rPr lang="en-GB" altLang="en-US" sz="1600" dirty="0"/>
              <a:t>Look at your results. What did you discover? </a:t>
            </a:r>
            <a:r>
              <a:rPr lang="en-GB" altLang="en-US" sz="1600" dirty="0" smtClean="0"/>
              <a:t/>
            </a:r>
            <a:br>
              <a:rPr lang="en-GB" altLang="en-US" sz="1600" dirty="0" smtClean="0"/>
            </a:br>
            <a:r>
              <a:rPr lang="en-GB" altLang="en-US" sz="1600" dirty="0" smtClean="0"/>
              <a:t>Were </a:t>
            </a:r>
            <a:r>
              <a:rPr lang="en-GB" altLang="en-US" sz="1600" dirty="0"/>
              <a:t>da Vinci's ideas about proportion accurate for you</a:t>
            </a:r>
            <a:r>
              <a:rPr lang="en-GB" altLang="en-US" sz="1600" dirty="0" smtClean="0"/>
              <a:t>?</a:t>
            </a:r>
            <a:endParaRPr lang="en-GB" altLang="en-US" sz="1600" dirty="0"/>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9241" y="2170385"/>
            <a:ext cx="2905516" cy="4027550"/>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b="4077"/>
          <a:stretch/>
        </p:blipFill>
        <p:spPr>
          <a:xfrm>
            <a:off x="5655532" y="3073399"/>
            <a:ext cx="2912129" cy="3784601"/>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650" y="3234267"/>
            <a:ext cx="2863342" cy="3623732"/>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7112" y="3644674"/>
            <a:ext cx="1866949" cy="1994958"/>
          </a:xfrm>
          <a:prstGeom prst="rect">
            <a:avLst/>
          </a:prstGeom>
        </p:spPr>
      </p:pic>
      <p:sp>
        <p:nvSpPr>
          <p:cNvPr id="2" name="TextBox 1"/>
          <p:cNvSpPr txBox="1"/>
          <p:nvPr/>
        </p:nvSpPr>
        <p:spPr>
          <a:xfrm>
            <a:off x="4257675" y="2719456"/>
            <a:ext cx="609600" cy="707886"/>
          </a:xfrm>
          <a:prstGeom prst="rect">
            <a:avLst/>
          </a:prstGeom>
          <a:noFill/>
        </p:spPr>
        <p:txBody>
          <a:bodyPr wrap="square" rtlCol="0">
            <a:spAutoFit/>
          </a:bodyPr>
          <a:lstStyle/>
          <a:p>
            <a:pPr algn="ctr"/>
            <a:r>
              <a:rPr lang="en-GB" sz="4000" b="1" dirty="0" smtClean="0">
                <a:solidFill>
                  <a:srgbClr val="003E15"/>
                </a:solidFill>
              </a:rPr>
              <a:t>?</a:t>
            </a:r>
            <a:endParaRPr lang="en-GB" sz="4000" b="1" dirty="0">
              <a:solidFill>
                <a:srgbClr val="003E15"/>
              </a:solidFill>
            </a:endParaRPr>
          </a:p>
        </p:txBody>
      </p:sp>
    </p:spTree>
    <p:extLst>
      <p:ext uri="{BB962C8B-B14F-4D97-AF65-F5344CB8AC3E}">
        <p14:creationId xmlns:p14="http://schemas.microsoft.com/office/powerpoint/2010/main" val="3594662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2" cstate="print">
            <a:extLst>
              <a:ext uri="{28A0092B-C50C-407E-A947-70E740481C1C}">
                <a14:useLocalDpi xmlns:a14="http://schemas.microsoft.com/office/drawing/2010/main" val="0"/>
              </a:ext>
            </a:extLst>
          </a:blip>
          <a:srcRect l="1705" t="40815" r="3215"/>
          <a:stretch/>
        </p:blipFill>
        <p:spPr>
          <a:xfrm>
            <a:off x="-1" y="2828925"/>
            <a:ext cx="9153525" cy="4029074"/>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Making New Predictions</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0" name="Rectangle 29"/>
          <p:cNvSpPr/>
          <p:nvPr/>
        </p:nvSpPr>
        <p:spPr>
          <a:xfrm>
            <a:off x="755650" y="1503125"/>
            <a:ext cx="7632700" cy="738664"/>
          </a:xfrm>
          <a:prstGeom prst="rect">
            <a:avLst/>
          </a:prstGeom>
        </p:spPr>
        <p:txBody>
          <a:bodyPr wrap="square" lIns="0" tIns="0" rIns="0" bIns="0">
            <a:spAutoFit/>
          </a:bodyPr>
          <a:lstStyle/>
          <a:p>
            <a:pPr algn="ctr">
              <a:spcBef>
                <a:spcPct val="0"/>
              </a:spcBef>
            </a:pPr>
            <a:r>
              <a:rPr lang="en-GB" altLang="en-US" sz="1600" spc="-20" dirty="0"/>
              <a:t>Did you find that da Vinci's ideas about the proportions of the human body were almost accurate for you? There will be some differences for everyone, because each person is unique! Da Vinci's proportions are just an approximate guide</a:t>
            </a:r>
            <a:r>
              <a:rPr lang="en-GB" altLang="en-US" sz="1600" spc="-20" dirty="0" smtClean="0"/>
              <a:t>.</a:t>
            </a:r>
            <a:endParaRPr lang="en-GB" altLang="en-US" sz="1600" spc="-20" dirty="0"/>
          </a:p>
        </p:txBody>
      </p:sp>
      <p:sp>
        <p:nvSpPr>
          <p:cNvPr id="31" name="Rectangle 30"/>
          <p:cNvSpPr/>
          <p:nvPr/>
        </p:nvSpPr>
        <p:spPr>
          <a:xfrm>
            <a:off x="424238" y="2394964"/>
            <a:ext cx="8295059" cy="710552"/>
          </a:xfrm>
          <a:prstGeom prst="rect">
            <a:avLst/>
          </a:prstGeom>
          <a:solidFill>
            <a:schemeClr val="bg1"/>
          </a:solidFill>
          <a:ln w="28575">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spc="-20" dirty="0">
                <a:solidFill>
                  <a:schemeClr val="tx1"/>
                </a:solidFill>
              </a:rPr>
              <a:t>Can you predict the approximate height of these children using the </a:t>
            </a:r>
            <a:r>
              <a:rPr lang="en-GB" altLang="en-US" sz="1600" spc="-20" dirty="0" smtClean="0">
                <a:solidFill>
                  <a:schemeClr val="tx1"/>
                </a:solidFill>
              </a:rPr>
              <a:t/>
            </a:r>
            <a:br>
              <a:rPr lang="en-GB" altLang="en-US" sz="1600" spc="-20" dirty="0" smtClean="0">
                <a:solidFill>
                  <a:schemeClr val="tx1"/>
                </a:solidFill>
              </a:rPr>
            </a:br>
            <a:r>
              <a:rPr lang="en-GB" altLang="en-US" sz="1600" spc="-20" dirty="0" smtClean="0">
                <a:solidFill>
                  <a:schemeClr val="tx1"/>
                </a:solidFill>
              </a:rPr>
              <a:t>measurement </a:t>
            </a:r>
            <a:r>
              <a:rPr lang="en-GB" altLang="en-US" sz="1600" spc="-20" dirty="0">
                <a:solidFill>
                  <a:schemeClr val="tx1"/>
                </a:solidFill>
              </a:rPr>
              <a:t>of their body parts and da Vinci's proportions</a:t>
            </a:r>
            <a:r>
              <a:rPr lang="en-GB" altLang="en-US" sz="1600" spc="-20" dirty="0" smtClean="0">
                <a:solidFill>
                  <a:schemeClr val="tx1"/>
                </a:solidFill>
              </a:rPr>
              <a:t>?</a:t>
            </a:r>
            <a:endParaRPr lang="en-GB" altLang="en-US" sz="1600" spc="-20" dirty="0">
              <a:solidFill>
                <a:schemeClr val="tx1"/>
              </a:solidFill>
            </a:endParaRPr>
          </a:p>
        </p:txBody>
      </p:sp>
      <p:grpSp>
        <p:nvGrpSpPr>
          <p:cNvPr id="6" name="Group 5"/>
          <p:cNvGrpSpPr/>
          <p:nvPr/>
        </p:nvGrpSpPr>
        <p:grpSpPr>
          <a:xfrm rot="21436053">
            <a:off x="-2848614" y="3257552"/>
            <a:ext cx="2695575" cy="3457575"/>
            <a:chOff x="885825" y="3267075"/>
            <a:chExt cx="2695575" cy="3457575"/>
          </a:xfrm>
        </p:grpSpPr>
        <p:grpSp>
          <p:nvGrpSpPr>
            <p:cNvPr id="3" name="Group 2"/>
            <p:cNvGrpSpPr/>
            <p:nvPr/>
          </p:nvGrpSpPr>
          <p:grpSpPr>
            <a:xfrm>
              <a:off x="885825" y="3267075"/>
              <a:ext cx="2695575" cy="3457575"/>
              <a:chOff x="885825" y="3267075"/>
              <a:chExt cx="2695575" cy="3457575"/>
            </a:xfrm>
            <a:effectLst>
              <a:outerShdw blurRad="63500" sx="102000" sy="102000" algn="ctr" rotWithShape="0">
                <a:prstClr val="black">
                  <a:alpha val="40000"/>
                </a:prstClr>
              </a:outerShdw>
            </a:effectLst>
          </p:grpSpPr>
          <p:sp>
            <p:nvSpPr>
              <p:cNvPr id="2" name="Rectangle 1"/>
              <p:cNvSpPr/>
              <p:nvPr/>
            </p:nvSpPr>
            <p:spPr>
              <a:xfrm>
                <a:off x="885825" y="3267075"/>
                <a:ext cx="2695575" cy="3457575"/>
              </a:xfrm>
              <a:prstGeom prst="rect">
                <a:avLst/>
              </a:prstGeom>
              <a:solidFill>
                <a:schemeClr val="bg1"/>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000126" y="3400426"/>
                <a:ext cx="2457450" cy="2728912"/>
              </a:xfrm>
              <a:prstGeom prst="rect">
                <a:avLst/>
              </a:prstGeom>
              <a:solidFill>
                <a:srgbClr val="B9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5850" y="3556001"/>
                <a:ext cx="2265811" cy="2421168"/>
              </a:xfrm>
              <a:prstGeom prst="rect">
                <a:avLst/>
              </a:prstGeom>
            </p:spPr>
          </p:pic>
        </p:grpSp>
        <p:sp>
          <p:nvSpPr>
            <p:cNvPr id="5" name="TextBox 4"/>
            <p:cNvSpPr txBox="1"/>
            <p:nvPr/>
          </p:nvSpPr>
          <p:spPr>
            <a:xfrm>
              <a:off x="1000126" y="6124575"/>
              <a:ext cx="2457450" cy="338554"/>
            </a:xfrm>
            <a:prstGeom prst="rect">
              <a:avLst/>
            </a:prstGeom>
            <a:noFill/>
          </p:spPr>
          <p:txBody>
            <a:bodyPr wrap="square" rtlCol="0">
              <a:spAutoFit/>
            </a:bodyPr>
            <a:lstStyle/>
            <a:p>
              <a:pPr>
                <a:spcBef>
                  <a:spcPct val="0"/>
                </a:spcBef>
              </a:pPr>
              <a:r>
                <a:rPr lang="en-GB" altLang="en-US" sz="1600" dirty="0" smtClean="0">
                  <a:latin typeface="+mj-lt"/>
                  <a:ea typeface="SimSun" panose="02010600030101010101" pitchFamily="2" charset="-122"/>
                </a:rPr>
                <a:t>Length </a:t>
              </a:r>
              <a:r>
                <a:rPr lang="en-GB" altLang="en-US" sz="1600" dirty="0">
                  <a:latin typeface="+mj-lt"/>
                  <a:ea typeface="SimSun" panose="02010600030101010101" pitchFamily="2" charset="-122"/>
                </a:rPr>
                <a:t>of hand: </a:t>
              </a:r>
              <a:r>
                <a:rPr lang="en-GB" altLang="en-US" sz="1600" dirty="0" smtClean="0">
                  <a:latin typeface="+mj-lt"/>
                  <a:ea typeface="SimSun" panose="02010600030101010101" pitchFamily="2" charset="-122"/>
                </a:rPr>
                <a:t>14.1cm</a:t>
              </a:r>
              <a:endParaRPr lang="en-US" altLang="en-US" sz="1600" dirty="0">
                <a:latin typeface="+mj-lt"/>
                <a:ea typeface="SimSun" panose="02010600030101010101" pitchFamily="2" charset="-122"/>
              </a:endParaRPr>
            </a:p>
          </p:txBody>
        </p:sp>
        <p:sp>
          <p:nvSpPr>
            <p:cNvPr id="38" name="TextBox 37"/>
            <p:cNvSpPr txBox="1"/>
            <p:nvPr/>
          </p:nvSpPr>
          <p:spPr>
            <a:xfrm>
              <a:off x="1000126" y="3427645"/>
              <a:ext cx="771524" cy="369332"/>
            </a:xfrm>
            <a:prstGeom prst="rect">
              <a:avLst/>
            </a:prstGeom>
            <a:noFill/>
          </p:spPr>
          <p:txBody>
            <a:bodyPr wrap="square" rtlCol="0">
              <a:spAutoFit/>
            </a:bodyPr>
            <a:lstStyle/>
            <a:p>
              <a:pPr>
                <a:spcBef>
                  <a:spcPct val="0"/>
                </a:spcBef>
              </a:pPr>
              <a:r>
                <a:rPr lang="en-US" altLang="en-US" b="1" dirty="0" smtClean="0">
                  <a:latin typeface="Kalam" panose="02000000000000000000" pitchFamily="2" charset="0"/>
                  <a:ea typeface="SimSun" panose="02010600030101010101" pitchFamily="2" charset="-122"/>
                  <a:cs typeface="Kalam" panose="02000000000000000000" pitchFamily="2" charset="0"/>
                </a:rPr>
                <a:t>Elena</a:t>
              </a:r>
              <a:endParaRPr lang="en-US" altLang="en-US" b="1" dirty="0">
                <a:latin typeface="Kalam" panose="02000000000000000000" pitchFamily="2" charset="0"/>
                <a:ea typeface="SimSun" panose="02010600030101010101" pitchFamily="2" charset="-122"/>
                <a:cs typeface="Kalam" panose="02000000000000000000" pitchFamily="2" charset="0"/>
              </a:endParaRPr>
            </a:p>
          </p:txBody>
        </p:sp>
      </p:grpSp>
      <p:grpSp>
        <p:nvGrpSpPr>
          <p:cNvPr id="7" name="Group 6"/>
          <p:cNvGrpSpPr/>
          <p:nvPr/>
        </p:nvGrpSpPr>
        <p:grpSpPr>
          <a:xfrm rot="150548">
            <a:off x="9300071" y="3162864"/>
            <a:ext cx="2695575" cy="3457575"/>
            <a:chOff x="4019550" y="3268216"/>
            <a:chExt cx="2695575" cy="3457575"/>
          </a:xfrm>
        </p:grpSpPr>
        <p:grpSp>
          <p:nvGrpSpPr>
            <p:cNvPr id="4" name="Group 3"/>
            <p:cNvGrpSpPr/>
            <p:nvPr/>
          </p:nvGrpSpPr>
          <p:grpSpPr>
            <a:xfrm>
              <a:off x="4019550" y="3268216"/>
              <a:ext cx="2695575" cy="3457575"/>
              <a:chOff x="4019550" y="3268216"/>
              <a:chExt cx="2695575" cy="3457575"/>
            </a:xfrm>
            <a:effectLst>
              <a:outerShdw blurRad="63500" sx="102000" sy="102000" algn="ctr" rotWithShape="0">
                <a:prstClr val="black">
                  <a:alpha val="40000"/>
                </a:prstClr>
              </a:outerShdw>
            </a:effectLst>
          </p:grpSpPr>
          <p:sp>
            <p:nvSpPr>
              <p:cNvPr id="35" name="Rectangle 34"/>
              <p:cNvSpPr/>
              <p:nvPr/>
            </p:nvSpPr>
            <p:spPr>
              <a:xfrm>
                <a:off x="4019550" y="3268216"/>
                <a:ext cx="2695575" cy="3457575"/>
              </a:xfrm>
              <a:prstGeom prst="rect">
                <a:avLst/>
              </a:prstGeom>
              <a:solidFill>
                <a:schemeClr val="bg1"/>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4133851" y="3401567"/>
                <a:ext cx="2457450" cy="2728912"/>
              </a:xfrm>
              <a:prstGeom prst="rect">
                <a:avLst/>
              </a:prstGeom>
              <a:solidFill>
                <a:srgbClr val="B9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32423" y="3556001"/>
                <a:ext cx="2260305" cy="243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p:cNvSpPr txBox="1"/>
            <p:nvPr/>
          </p:nvSpPr>
          <p:spPr>
            <a:xfrm>
              <a:off x="4133850" y="6128861"/>
              <a:ext cx="2457450" cy="584775"/>
            </a:xfrm>
            <a:prstGeom prst="rect">
              <a:avLst/>
            </a:prstGeom>
            <a:noFill/>
          </p:spPr>
          <p:txBody>
            <a:bodyPr wrap="square" rtlCol="0">
              <a:spAutoFit/>
            </a:bodyPr>
            <a:lstStyle/>
            <a:p>
              <a:pPr>
                <a:spcBef>
                  <a:spcPct val="0"/>
                </a:spcBef>
              </a:pPr>
              <a:r>
                <a:rPr lang="en-GB" altLang="en-US" sz="1600" dirty="0" smtClean="0">
                  <a:latin typeface="+mj-lt"/>
                  <a:ea typeface="SimSun" panose="02010600030101010101" pitchFamily="2" charset="-122"/>
                </a:rPr>
                <a:t>Length </a:t>
              </a:r>
              <a:r>
                <a:rPr lang="en-GB" altLang="en-US" sz="1600" dirty="0">
                  <a:latin typeface="+mj-lt"/>
                  <a:ea typeface="SimSun" panose="02010600030101010101" pitchFamily="2" charset="-122"/>
                </a:rPr>
                <a:t>of outstretched arms: </a:t>
              </a:r>
              <a:r>
                <a:rPr lang="en-GB" altLang="en-US" sz="1600" dirty="0" smtClean="0">
                  <a:latin typeface="+mj-lt"/>
                  <a:ea typeface="SimSun" panose="02010600030101010101" pitchFamily="2" charset="-122"/>
                </a:rPr>
                <a:t>138cm</a:t>
              </a:r>
              <a:endParaRPr lang="en-US" altLang="en-US" sz="1600" dirty="0">
                <a:latin typeface="+mj-lt"/>
                <a:ea typeface="SimSun" panose="02010600030101010101" pitchFamily="2" charset="-122"/>
              </a:endParaRPr>
            </a:p>
          </p:txBody>
        </p:sp>
        <p:sp>
          <p:nvSpPr>
            <p:cNvPr id="39" name="TextBox 38"/>
            <p:cNvSpPr txBox="1"/>
            <p:nvPr/>
          </p:nvSpPr>
          <p:spPr>
            <a:xfrm>
              <a:off x="4137173" y="3429001"/>
              <a:ext cx="847725" cy="369332"/>
            </a:xfrm>
            <a:prstGeom prst="rect">
              <a:avLst/>
            </a:prstGeom>
            <a:noFill/>
          </p:spPr>
          <p:txBody>
            <a:bodyPr wrap="square" rtlCol="0">
              <a:spAutoFit/>
            </a:bodyPr>
            <a:lstStyle/>
            <a:p>
              <a:pPr>
                <a:spcBef>
                  <a:spcPct val="0"/>
                </a:spcBef>
              </a:pPr>
              <a:r>
                <a:rPr lang="en-US" altLang="en-US" b="1" dirty="0" smtClean="0">
                  <a:latin typeface="Kalam" panose="02000000000000000000" pitchFamily="2" charset="0"/>
                  <a:ea typeface="SimSun" panose="02010600030101010101" pitchFamily="2" charset="-122"/>
                  <a:cs typeface="Kalam" panose="02000000000000000000" pitchFamily="2" charset="0"/>
                </a:rPr>
                <a:t>Marcel</a:t>
              </a:r>
              <a:endParaRPr lang="en-US" altLang="en-US" b="1" dirty="0">
                <a:latin typeface="Kalam" panose="02000000000000000000" pitchFamily="2" charset="0"/>
                <a:ea typeface="SimSun" panose="02010600030101010101" pitchFamily="2" charset="-122"/>
                <a:cs typeface="Kalam" panose="02000000000000000000" pitchFamily="2" charset="0"/>
              </a:endParaRPr>
            </a:p>
          </p:txBody>
        </p:sp>
      </p:grpSp>
    </p:spTree>
    <p:extLst>
      <p:ext uri="{BB962C8B-B14F-4D97-AF65-F5344CB8AC3E}">
        <p14:creationId xmlns:p14="http://schemas.microsoft.com/office/powerpoint/2010/main" val="50022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5E-6 -3.33333E-6 L 0.13264 0.04005 C 0.16041 0.04908 0.20173 0.05394 0.24496 0.05394 C 0.29444 0.05394 0.33385 0.04908 0.36163 0.04005 L 0.49427 -3.33333E-6 " pathEditMode="relative" rAng="0" ptsTypes="AAAAA">
                                      <p:cBhvr>
                                        <p:cTn id="11" dur="1500" fill="hold"/>
                                        <p:tgtEl>
                                          <p:spTgt spid="6"/>
                                        </p:tgtEl>
                                        <p:attrNameLst>
                                          <p:attrName>ppt_x</p:attrName>
                                          <p:attrName>ppt_y</p:attrName>
                                        </p:attrNameLst>
                                      </p:cBhvr>
                                      <p:rCtr x="24705" y="2685"/>
                                    </p:animMotion>
                                  </p:childTnLst>
                                </p:cTn>
                              </p:par>
                            </p:childTnLst>
                          </p:cTn>
                        </p:par>
                        <p:par>
                          <p:cTn id="12" fill="hold">
                            <p:stCondLst>
                              <p:cond delay="1500"/>
                            </p:stCondLst>
                            <p:childTnLst>
                              <p:par>
                                <p:cTn id="13" presetID="37" presetClass="path" presetSubtype="0" accel="50000" decel="50000" fill="hold" nodeType="afterEffect">
                                  <p:stCondLst>
                                    <p:cond delay="0"/>
                                  </p:stCondLst>
                                  <p:childTnLst>
                                    <p:animMotion origin="layout" path="M 2.77778E-7 -4.44444E-6 L -0.13038 0.04005 C -0.15781 0.04908 -0.19861 0.05394 -0.24115 0.05394 C -0.28976 0.05394 -0.32865 0.04908 -0.35608 0.04005 L -0.48628 -4.44444E-6 " pathEditMode="relative" rAng="0" ptsTypes="AAAAA">
                                      <p:cBhvr>
                                        <p:cTn id="14" dur="1500" fill="hold"/>
                                        <p:tgtEl>
                                          <p:spTgt spid="7"/>
                                        </p:tgtEl>
                                        <p:attrNameLst>
                                          <p:attrName>ppt_x</p:attrName>
                                          <p:attrName>ppt_y</p:attrName>
                                        </p:attrNameLst>
                                      </p:cBhvr>
                                      <p:rCtr x="-24323"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altLang="en-US" dirty="0"/>
              <a:t>To carry out an inquiry to answer a question.</a:t>
            </a:r>
          </a:p>
          <a:p>
            <a:r>
              <a:rPr lang="en-GB" altLang="en-US" dirty="0"/>
              <a:t>To use my results to make new predictions</a:t>
            </a:r>
            <a:r>
              <a:rPr lang="en-GB" altLang="en-US" dirty="0" smtClean="0"/>
              <a:t>.</a:t>
            </a:r>
            <a:endParaRPr lang="en-GB" altLang="en-US" dirty="0"/>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j-lt"/>
              </a:rPr>
              <a:t>I can describe Leonardo da Vinci’s inventions.</a:t>
            </a:r>
          </a:p>
          <a:p>
            <a:pPr fontAlgn="auto">
              <a:spcAft>
                <a:spcPts val="0"/>
              </a:spcAft>
              <a:defRPr/>
            </a:pPr>
            <a:r>
              <a:rPr lang="en-GB" spc="-10" dirty="0">
                <a:latin typeface="+mj-lt"/>
              </a:rPr>
              <a:t>I can describe what da Vinci’s Vitruvian Man shows us about the human body.</a:t>
            </a:r>
          </a:p>
          <a:p>
            <a:pPr fontAlgn="auto">
              <a:spcAft>
                <a:spcPts val="0"/>
              </a:spcAft>
              <a:defRPr/>
            </a:pPr>
            <a:r>
              <a:rPr lang="en-GB" dirty="0">
                <a:latin typeface="+mj-lt"/>
              </a:rPr>
              <a:t>I can carry out an inquiry to test the accuracy of the Vitruvian Man.</a:t>
            </a:r>
          </a:p>
          <a:p>
            <a:pPr fontAlgn="auto">
              <a:spcAft>
                <a:spcPts val="0"/>
              </a:spcAft>
              <a:defRPr/>
            </a:pPr>
            <a:r>
              <a:rPr lang="en-GB" dirty="0">
                <a:latin typeface="+mj-lt"/>
              </a:rPr>
              <a:t>I can record my results accurately.</a:t>
            </a:r>
          </a:p>
          <a:p>
            <a:pPr fontAlgn="auto">
              <a:spcAft>
                <a:spcPts val="0"/>
              </a:spcAft>
              <a:defRPr/>
            </a:pPr>
            <a:r>
              <a:rPr lang="en-GB" dirty="0">
                <a:latin typeface="+mj-lt"/>
              </a:rPr>
              <a:t>I can explain what my results show.</a:t>
            </a:r>
          </a:p>
          <a:p>
            <a:pPr fontAlgn="auto">
              <a:spcAft>
                <a:spcPts val="0"/>
              </a:spcAft>
              <a:defRPr/>
            </a:pPr>
            <a:r>
              <a:rPr lang="en-GB" dirty="0">
                <a:latin typeface="+mj-lt"/>
              </a:rPr>
              <a:t>I can predict information by looking for patterns in my results</a:t>
            </a:r>
            <a:r>
              <a:rPr lang="en-GB" dirty="0" smtClean="0">
                <a:latin typeface="+mj-lt"/>
              </a:rPr>
              <a:t>.</a:t>
            </a:r>
            <a:endParaRPr lang="en-GB" dirty="0">
              <a:latin typeface="+mj-lt"/>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Making New Predictions</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grpSp>
        <p:nvGrpSpPr>
          <p:cNvPr id="30" name="ICONS"/>
          <p:cNvGrpSpPr/>
          <p:nvPr/>
        </p:nvGrpSpPr>
        <p:grpSpPr>
          <a:xfrm>
            <a:off x="7480800" y="619200"/>
            <a:ext cx="1238498" cy="864000"/>
            <a:chOff x="7480751" y="621486"/>
            <a:chExt cx="1238498" cy="864000"/>
          </a:xfrm>
        </p:grpSpPr>
        <p:pic>
          <p:nvPicPr>
            <p:cNvPr id="31" name="Assess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32" name="Mental and Oral Star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oup Wo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34"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35" name="Pai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36"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37"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755650" y="1503125"/>
            <a:ext cx="7632700" cy="246221"/>
          </a:xfrm>
          <a:prstGeom prst="rect">
            <a:avLst/>
          </a:prstGeom>
        </p:spPr>
        <p:txBody>
          <a:bodyPr wrap="square" lIns="0" tIns="0" rIns="0" bIns="0">
            <a:spAutoFit/>
          </a:bodyPr>
          <a:lstStyle/>
          <a:p>
            <a:pPr algn="ctr">
              <a:spcBef>
                <a:spcPct val="0"/>
              </a:spcBef>
            </a:pPr>
            <a:r>
              <a:rPr lang="en-GB" altLang="en-US" sz="1600" dirty="0"/>
              <a:t>What did you predict</a:t>
            </a:r>
            <a:r>
              <a:rPr lang="en-GB" altLang="en-US" sz="1600" dirty="0" smtClean="0"/>
              <a:t>?</a:t>
            </a:r>
            <a:endParaRPr lang="en-GB" altLang="en-US" sz="1600" dirty="0"/>
          </a:p>
        </p:txBody>
      </p:sp>
      <p:grpSp>
        <p:nvGrpSpPr>
          <p:cNvPr id="23" name="Group 22"/>
          <p:cNvGrpSpPr/>
          <p:nvPr/>
        </p:nvGrpSpPr>
        <p:grpSpPr>
          <a:xfrm rot="21436053">
            <a:off x="-2871940" y="2076452"/>
            <a:ext cx="2695575" cy="3457575"/>
            <a:chOff x="885825" y="3267075"/>
            <a:chExt cx="2695575" cy="3457575"/>
          </a:xfrm>
        </p:grpSpPr>
        <p:grpSp>
          <p:nvGrpSpPr>
            <p:cNvPr id="25" name="Group 24"/>
            <p:cNvGrpSpPr/>
            <p:nvPr/>
          </p:nvGrpSpPr>
          <p:grpSpPr>
            <a:xfrm>
              <a:off x="885825" y="3267075"/>
              <a:ext cx="2695575" cy="3457575"/>
              <a:chOff x="885825" y="3267075"/>
              <a:chExt cx="2695575" cy="3457575"/>
            </a:xfrm>
            <a:effectLst>
              <a:outerShdw blurRad="63500" sx="102000" sy="102000" algn="ctr" rotWithShape="0">
                <a:prstClr val="black">
                  <a:alpha val="40000"/>
                </a:prstClr>
              </a:outerShdw>
            </a:effectLst>
          </p:grpSpPr>
          <p:sp>
            <p:nvSpPr>
              <p:cNvPr id="28" name="Rectangle 27"/>
              <p:cNvSpPr/>
              <p:nvPr/>
            </p:nvSpPr>
            <p:spPr>
              <a:xfrm>
                <a:off x="885825" y="3267075"/>
                <a:ext cx="2695575" cy="3457575"/>
              </a:xfrm>
              <a:prstGeom prst="rect">
                <a:avLst/>
              </a:prstGeom>
              <a:solidFill>
                <a:schemeClr val="bg1"/>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000126" y="3400426"/>
                <a:ext cx="2457450" cy="2728912"/>
              </a:xfrm>
              <a:prstGeom prst="rect">
                <a:avLst/>
              </a:prstGeom>
              <a:solidFill>
                <a:srgbClr val="B9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50" y="3556001"/>
                <a:ext cx="2265811" cy="2421168"/>
              </a:xfrm>
              <a:prstGeom prst="rect">
                <a:avLst/>
              </a:prstGeom>
            </p:spPr>
          </p:pic>
        </p:grpSp>
        <p:sp>
          <p:nvSpPr>
            <p:cNvPr id="26" name="TextBox 25"/>
            <p:cNvSpPr txBox="1"/>
            <p:nvPr/>
          </p:nvSpPr>
          <p:spPr>
            <a:xfrm>
              <a:off x="1000126" y="6124575"/>
              <a:ext cx="2457450" cy="338554"/>
            </a:xfrm>
            <a:prstGeom prst="rect">
              <a:avLst/>
            </a:prstGeom>
            <a:noFill/>
          </p:spPr>
          <p:txBody>
            <a:bodyPr wrap="square" rtlCol="0">
              <a:spAutoFit/>
            </a:bodyPr>
            <a:lstStyle/>
            <a:p>
              <a:pPr>
                <a:spcBef>
                  <a:spcPct val="0"/>
                </a:spcBef>
              </a:pPr>
              <a:r>
                <a:rPr lang="en-GB" altLang="en-US" sz="1600" dirty="0" smtClean="0">
                  <a:latin typeface="+mj-lt"/>
                  <a:ea typeface="SimSun" panose="02010600030101010101" pitchFamily="2" charset="-122"/>
                </a:rPr>
                <a:t>Length </a:t>
              </a:r>
              <a:r>
                <a:rPr lang="en-GB" altLang="en-US" sz="1600" dirty="0">
                  <a:latin typeface="+mj-lt"/>
                  <a:ea typeface="SimSun" panose="02010600030101010101" pitchFamily="2" charset="-122"/>
                </a:rPr>
                <a:t>of hand: </a:t>
              </a:r>
              <a:r>
                <a:rPr lang="en-GB" altLang="en-US" sz="1600" dirty="0" smtClean="0">
                  <a:latin typeface="+mj-lt"/>
                  <a:ea typeface="SimSun" panose="02010600030101010101" pitchFamily="2" charset="-122"/>
                </a:rPr>
                <a:t>14.1cm</a:t>
              </a:r>
              <a:endParaRPr lang="en-US" altLang="en-US" sz="1600" dirty="0">
                <a:latin typeface="+mj-lt"/>
                <a:ea typeface="SimSun" panose="02010600030101010101" pitchFamily="2" charset="-122"/>
              </a:endParaRPr>
            </a:p>
          </p:txBody>
        </p:sp>
        <p:sp>
          <p:nvSpPr>
            <p:cNvPr id="27" name="TextBox 26"/>
            <p:cNvSpPr txBox="1"/>
            <p:nvPr/>
          </p:nvSpPr>
          <p:spPr>
            <a:xfrm>
              <a:off x="1000126" y="3427645"/>
              <a:ext cx="771524" cy="369332"/>
            </a:xfrm>
            <a:prstGeom prst="rect">
              <a:avLst/>
            </a:prstGeom>
            <a:noFill/>
          </p:spPr>
          <p:txBody>
            <a:bodyPr wrap="square" rtlCol="0">
              <a:spAutoFit/>
            </a:bodyPr>
            <a:lstStyle/>
            <a:p>
              <a:pPr>
                <a:spcBef>
                  <a:spcPct val="0"/>
                </a:spcBef>
              </a:pPr>
              <a:r>
                <a:rPr lang="en-US" altLang="en-US" b="1" dirty="0" smtClean="0">
                  <a:latin typeface="Kalam" panose="02000000000000000000" pitchFamily="2" charset="0"/>
                  <a:ea typeface="SimSun" panose="02010600030101010101" pitchFamily="2" charset="-122"/>
                  <a:cs typeface="Kalam" panose="02000000000000000000" pitchFamily="2" charset="0"/>
                </a:rPr>
                <a:t>Elena</a:t>
              </a:r>
              <a:endParaRPr lang="en-US" altLang="en-US" b="1" dirty="0">
                <a:latin typeface="Kalam" panose="02000000000000000000" pitchFamily="2" charset="0"/>
                <a:ea typeface="SimSun" panose="02010600030101010101" pitchFamily="2" charset="-122"/>
                <a:cs typeface="Kalam" panose="02000000000000000000" pitchFamily="2" charset="0"/>
              </a:endParaRPr>
            </a:p>
          </p:txBody>
        </p:sp>
      </p:grpSp>
      <p:grpSp>
        <p:nvGrpSpPr>
          <p:cNvPr id="39" name="Group 38"/>
          <p:cNvGrpSpPr/>
          <p:nvPr/>
        </p:nvGrpSpPr>
        <p:grpSpPr>
          <a:xfrm rot="150548">
            <a:off x="9316815" y="2081390"/>
            <a:ext cx="2695575" cy="3457575"/>
            <a:chOff x="4019550" y="3268216"/>
            <a:chExt cx="2695575" cy="3457575"/>
          </a:xfrm>
        </p:grpSpPr>
        <p:grpSp>
          <p:nvGrpSpPr>
            <p:cNvPr id="40" name="Group 39"/>
            <p:cNvGrpSpPr/>
            <p:nvPr/>
          </p:nvGrpSpPr>
          <p:grpSpPr>
            <a:xfrm>
              <a:off x="4019550" y="3268216"/>
              <a:ext cx="2695575" cy="3457575"/>
              <a:chOff x="4019550" y="3268216"/>
              <a:chExt cx="2695575" cy="3457575"/>
            </a:xfrm>
            <a:effectLst>
              <a:outerShdw blurRad="63500" sx="102000" sy="102000" algn="ctr" rotWithShape="0">
                <a:prstClr val="black">
                  <a:alpha val="40000"/>
                </a:prstClr>
              </a:outerShdw>
            </a:effectLst>
          </p:grpSpPr>
          <p:sp>
            <p:nvSpPr>
              <p:cNvPr id="43" name="Rectangle 42"/>
              <p:cNvSpPr/>
              <p:nvPr/>
            </p:nvSpPr>
            <p:spPr>
              <a:xfrm>
                <a:off x="4019550" y="3268216"/>
                <a:ext cx="2695575" cy="3457575"/>
              </a:xfrm>
              <a:prstGeom prst="rect">
                <a:avLst/>
              </a:prstGeom>
              <a:solidFill>
                <a:schemeClr val="bg1"/>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133851" y="3401567"/>
                <a:ext cx="2457450" cy="2728912"/>
              </a:xfrm>
              <a:prstGeom prst="rect">
                <a:avLst/>
              </a:prstGeom>
              <a:solidFill>
                <a:srgbClr val="B9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32423" y="3556001"/>
                <a:ext cx="2260305" cy="243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p:cNvSpPr txBox="1"/>
            <p:nvPr/>
          </p:nvSpPr>
          <p:spPr>
            <a:xfrm>
              <a:off x="4133850" y="6128861"/>
              <a:ext cx="2457450" cy="584775"/>
            </a:xfrm>
            <a:prstGeom prst="rect">
              <a:avLst/>
            </a:prstGeom>
            <a:noFill/>
          </p:spPr>
          <p:txBody>
            <a:bodyPr wrap="square" rtlCol="0">
              <a:spAutoFit/>
            </a:bodyPr>
            <a:lstStyle/>
            <a:p>
              <a:pPr>
                <a:spcBef>
                  <a:spcPct val="0"/>
                </a:spcBef>
              </a:pPr>
              <a:r>
                <a:rPr lang="en-GB" altLang="en-US" sz="1600" dirty="0" smtClean="0">
                  <a:latin typeface="+mj-lt"/>
                  <a:ea typeface="SimSun" panose="02010600030101010101" pitchFamily="2" charset="-122"/>
                </a:rPr>
                <a:t>Length </a:t>
              </a:r>
              <a:r>
                <a:rPr lang="en-GB" altLang="en-US" sz="1600" dirty="0">
                  <a:latin typeface="+mj-lt"/>
                  <a:ea typeface="SimSun" panose="02010600030101010101" pitchFamily="2" charset="-122"/>
                </a:rPr>
                <a:t>of outstretched arms: </a:t>
              </a:r>
              <a:r>
                <a:rPr lang="en-GB" altLang="en-US" sz="1600" dirty="0" smtClean="0">
                  <a:latin typeface="+mj-lt"/>
                  <a:ea typeface="SimSun" panose="02010600030101010101" pitchFamily="2" charset="-122"/>
                </a:rPr>
                <a:t>138cm</a:t>
              </a:r>
              <a:endParaRPr lang="en-US" altLang="en-US" sz="1600" dirty="0">
                <a:latin typeface="+mj-lt"/>
                <a:ea typeface="SimSun" panose="02010600030101010101" pitchFamily="2" charset="-122"/>
              </a:endParaRPr>
            </a:p>
          </p:txBody>
        </p:sp>
        <p:sp>
          <p:nvSpPr>
            <p:cNvPr id="42" name="TextBox 41"/>
            <p:cNvSpPr txBox="1"/>
            <p:nvPr/>
          </p:nvSpPr>
          <p:spPr>
            <a:xfrm>
              <a:off x="4137173" y="3429001"/>
              <a:ext cx="847725" cy="369332"/>
            </a:xfrm>
            <a:prstGeom prst="rect">
              <a:avLst/>
            </a:prstGeom>
            <a:noFill/>
          </p:spPr>
          <p:txBody>
            <a:bodyPr wrap="square" rtlCol="0">
              <a:spAutoFit/>
            </a:bodyPr>
            <a:lstStyle/>
            <a:p>
              <a:pPr>
                <a:spcBef>
                  <a:spcPct val="0"/>
                </a:spcBef>
              </a:pPr>
              <a:r>
                <a:rPr lang="en-US" altLang="en-US" b="1" dirty="0" smtClean="0">
                  <a:latin typeface="Kalam" panose="02000000000000000000" pitchFamily="2" charset="0"/>
                  <a:ea typeface="SimSun" panose="02010600030101010101" pitchFamily="2" charset="-122"/>
                  <a:cs typeface="Kalam" panose="02000000000000000000" pitchFamily="2" charset="0"/>
                </a:rPr>
                <a:t>Marcel</a:t>
              </a:r>
              <a:endParaRPr lang="en-US" altLang="en-US" b="1" dirty="0">
                <a:latin typeface="Kalam" panose="02000000000000000000" pitchFamily="2" charset="0"/>
                <a:ea typeface="SimSun" panose="02010600030101010101" pitchFamily="2" charset="-122"/>
                <a:cs typeface="Kalam" panose="02000000000000000000" pitchFamily="2" charset="0"/>
              </a:endParaRPr>
            </a:p>
          </p:txBody>
        </p:sp>
      </p:grpSp>
      <p:sp>
        <p:nvSpPr>
          <p:cNvPr id="46" name="Rectangle 45"/>
          <p:cNvSpPr/>
          <p:nvPr/>
        </p:nvSpPr>
        <p:spPr>
          <a:xfrm>
            <a:off x="1901975" y="5717515"/>
            <a:ext cx="1586892" cy="464331"/>
          </a:xfrm>
          <a:prstGeom prst="rect">
            <a:avLst/>
          </a:prstGeom>
          <a:solidFill>
            <a:schemeClr val="bg1"/>
          </a:solidFill>
          <a:ln w="28575">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b="1" dirty="0">
                <a:solidFill>
                  <a:schemeClr val="tx1"/>
                </a:solidFill>
                <a:latin typeface="+mj-lt"/>
                <a:ea typeface="SimSun" panose="02010600030101010101" pitchFamily="2" charset="-122"/>
              </a:rPr>
              <a:t>Height: </a:t>
            </a:r>
            <a:r>
              <a:rPr lang="en-GB" altLang="en-US" sz="1600" dirty="0" smtClean="0">
                <a:solidFill>
                  <a:schemeClr val="tx1"/>
                </a:solidFill>
                <a:latin typeface="+mj-lt"/>
                <a:ea typeface="SimSun" panose="02010600030101010101" pitchFamily="2" charset="-122"/>
              </a:rPr>
              <a:t>141cm</a:t>
            </a:r>
            <a:endParaRPr lang="en-US" altLang="en-US" sz="1600" dirty="0">
              <a:solidFill>
                <a:schemeClr val="tx1"/>
              </a:solidFill>
              <a:latin typeface="+mj-lt"/>
              <a:ea typeface="SimSun" panose="02010600030101010101" pitchFamily="2" charset="-122"/>
            </a:endParaRPr>
          </a:p>
        </p:txBody>
      </p:sp>
      <p:sp>
        <p:nvSpPr>
          <p:cNvPr id="47" name="Rectangle 46"/>
          <p:cNvSpPr/>
          <p:nvPr/>
        </p:nvSpPr>
        <p:spPr>
          <a:xfrm>
            <a:off x="5650485" y="5717515"/>
            <a:ext cx="1586892" cy="464331"/>
          </a:xfrm>
          <a:prstGeom prst="rect">
            <a:avLst/>
          </a:prstGeom>
          <a:solidFill>
            <a:schemeClr val="bg1"/>
          </a:solidFill>
          <a:ln w="28575">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b="1" dirty="0">
                <a:solidFill>
                  <a:schemeClr val="tx1"/>
                </a:solidFill>
                <a:latin typeface="+mj-lt"/>
                <a:ea typeface="SimSun" panose="02010600030101010101" pitchFamily="2" charset="-122"/>
              </a:rPr>
              <a:t>Height: </a:t>
            </a:r>
            <a:r>
              <a:rPr lang="en-GB" altLang="en-US" sz="1600" dirty="0" smtClean="0">
                <a:solidFill>
                  <a:schemeClr val="tx1"/>
                </a:solidFill>
                <a:latin typeface="+mj-lt"/>
                <a:ea typeface="SimSun" panose="02010600030101010101" pitchFamily="2" charset="-122"/>
              </a:rPr>
              <a:t>141cm</a:t>
            </a:r>
            <a:endParaRPr lang="en-US" altLang="en-US" sz="1600" dirty="0">
              <a:solidFill>
                <a:schemeClr val="tx1"/>
              </a:solidFill>
              <a:latin typeface="+mj-lt"/>
              <a:ea typeface="SimSun" panose="02010600030101010101" pitchFamily="2" charset="-122"/>
            </a:endParaRPr>
          </a:p>
        </p:txBody>
      </p:sp>
    </p:spTree>
    <p:extLst>
      <p:ext uri="{BB962C8B-B14F-4D97-AF65-F5344CB8AC3E}">
        <p14:creationId xmlns:p14="http://schemas.microsoft.com/office/powerpoint/2010/main" val="27706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3.33333E-6 -1.11111E-6 L 0.12014 0.04005 C 0.14532 0.04908 0.18282 0.05394 0.22205 0.05394 C 0.26684 0.05394 0.30261 0.04908 0.32778 0.04005 L 0.44792 -1.11111E-6 " pathEditMode="relative" rAng="0" ptsTypes="AAAAA">
                                      <p:cBhvr>
                                        <p:cTn id="6" dur="1500" fill="hold"/>
                                        <p:tgtEl>
                                          <p:spTgt spid="23"/>
                                        </p:tgtEl>
                                        <p:attrNameLst>
                                          <p:attrName>ppt_x</p:attrName>
                                          <p:attrName>ppt_y</p:attrName>
                                        </p:attrNameLst>
                                      </p:cBhvr>
                                      <p:rCtr x="22396" y="2685"/>
                                    </p:animMotion>
                                  </p:childTnLst>
                                </p:cTn>
                              </p:par>
                              <p:par>
                                <p:cTn id="7" presetID="37" presetClass="path" presetSubtype="0" accel="50000" decel="50000" fill="hold" nodeType="withEffect">
                                  <p:stCondLst>
                                    <p:cond delay="750"/>
                                  </p:stCondLst>
                                  <p:childTnLst>
                                    <p:animMotion origin="layout" path="M 5.55556E-7 4.44444E-6 L -0.12309 0.04004 C -0.14896 0.04907 -0.1875 0.05393 -0.2276 0.05393 C -0.27361 0.05393 -0.31024 0.04907 -0.33611 0.04004 L -0.45903 4.44444E-6 " pathEditMode="relative" rAng="0" ptsTypes="AAAAA">
                                      <p:cBhvr>
                                        <p:cTn id="8" dur="1500" fill="hold"/>
                                        <p:tgtEl>
                                          <p:spTgt spid="39"/>
                                        </p:tgtEl>
                                        <p:attrNameLst>
                                          <p:attrName>ppt_x</p:attrName>
                                          <p:attrName>ppt_y</p:attrName>
                                        </p:attrNameLst>
                                      </p:cBhvr>
                                      <p:rCtr x="-22951" y="26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Aim</a:t>
            </a:r>
          </a:p>
        </p:txBody>
      </p:sp>
      <p:sp>
        <p:nvSpPr>
          <p:cNvPr id="16" name="Content Placeholder 15"/>
          <p:cNvSpPr>
            <a:spLocks noGrp="1"/>
          </p:cNvSpPr>
          <p:nvPr>
            <p:ph idx="1"/>
          </p:nvPr>
        </p:nvSpPr>
        <p:spPr/>
        <p:txBody>
          <a:bodyPr>
            <a:normAutofit/>
          </a:bodyPr>
          <a:lstStyle/>
          <a:p>
            <a:r>
              <a:rPr lang="en-GB" altLang="en-US" dirty="0"/>
              <a:t>To carry out an inquiry to answer a question.</a:t>
            </a:r>
          </a:p>
          <a:p>
            <a:r>
              <a:rPr lang="en-GB" altLang="en-US" dirty="0"/>
              <a:t>To use my results to make new predictions</a:t>
            </a:r>
            <a:r>
              <a:rPr lang="en-GB" altLang="en-US" dirty="0" smtClean="0"/>
              <a:t>.</a:t>
            </a:r>
            <a:endParaRPr lang="en-GB" altLang="en-US" dirty="0"/>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j-lt"/>
              </a:rPr>
              <a:t>I can describe Leonardo da Vinci’s inventions.</a:t>
            </a:r>
          </a:p>
          <a:p>
            <a:pPr fontAlgn="auto">
              <a:spcAft>
                <a:spcPts val="0"/>
              </a:spcAft>
              <a:defRPr/>
            </a:pPr>
            <a:r>
              <a:rPr lang="en-GB" spc="-10" dirty="0">
                <a:latin typeface="+mj-lt"/>
              </a:rPr>
              <a:t>I can describe what da Vinci’s Vitruvian Man shows us about the human body.</a:t>
            </a:r>
          </a:p>
          <a:p>
            <a:pPr fontAlgn="auto">
              <a:spcAft>
                <a:spcPts val="0"/>
              </a:spcAft>
              <a:defRPr/>
            </a:pPr>
            <a:r>
              <a:rPr lang="en-GB" dirty="0">
                <a:latin typeface="+mj-lt"/>
              </a:rPr>
              <a:t>I can carry out an inquiry to test the accuracy of the Vitruvian Man.</a:t>
            </a:r>
          </a:p>
          <a:p>
            <a:pPr fontAlgn="auto">
              <a:spcAft>
                <a:spcPts val="0"/>
              </a:spcAft>
              <a:defRPr/>
            </a:pPr>
            <a:r>
              <a:rPr lang="en-GB" dirty="0">
                <a:latin typeface="+mj-lt"/>
              </a:rPr>
              <a:t>I can record my results accurately.</a:t>
            </a:r>
          </a:p>
          <a:p>
            <a:pPr fontAlgn="auto">
              <a:spcAft>
                <a:spcPts val="0"/>
              </a:spcAft>
              <a:defRPr/>
            </a:pPr>
            <a:r>
              <a:rPr lang="en-GB" dirty="0">
                <a:latin typeface="+mj-lt"/>
              </a:rPr>
              <a:t>I can explain what my results show.</a:t>
            </a:r>
          </a:p>
          <a:p>
            <a:pPr fontAlgn="auto">
              <a:spcAft>
                <a:spcPts val="0"/>
              </a:spcAft>
              <a:defRPr/>
            </a:pPr>
            <a:r>
              <a:rPr lang="en-GB" dirty="0">
                <a:latin typeface="+mj-lt"/>
              </a:rPr>
              <a:t>I can predict information by looking for patterns in my results</a:t>
            </a:r>
            <a:r>
              <a:rPr lang="en-GB" dirty="0" smtClean="0">
                <a:latin typeface="+mj-lt"/>
              </a:rPr>
              <a:t>.</a:t>
            </a:r>
            <a:endParaRPr lang="en-GB" dirty="0">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9241" y="2170385"/>
            <a:ext cx="2905516" cy="4027551"/>
          </a:xfrm>
          <a:prstGeom prst="rect">
            <a:avLst/>
          </a:prstGeom>
        </p:spPr>
      </p:pic>
      <p:sp>
        <p:nvSpPr>
          <p:cNvPr id="8" name="Rectangle 7"/>
          <p:cNvSpPr/>
          <p:nvPr/>
        </p:nvSpPr>
        <p:spPr>
          <a:xfrm>
            <a:off x="755650" y="1418014"/>
            <a:ext cx="7632700" cy="492443"/>
          </a:xfrm>
          <a:prstGeom prst="rect">
            <a:avLst/>
          </a:prstGeom>
        </p:spPr>
        <p:txBody>
          <a:bodyPr wrap="square" lIns="0" tIns="0" rIns="0" bIns="0">
            <a:spAutoFit/>
          </a:bodyPr>
          <a:lstStyle/>
          <a:p>
            <a:pPr algn="ctr"/>
            <a:r>
              <a:rPr lang="en-GB" altLang="en-US" sz="1600" dirty="0">
                <a:ea typeface="BPreplay" panose="02000503000000020004" pitchFamily="50" charset="0"/>
                <a:cs typeface="BPreplay" panose="02000503000000020004" pitchFamily="50" charset="0"/>
              </a:rPr>
              <a:t>You may have heard of Leonardo da Vinci or his </a:t>
            </a:r>
            <a:r>
              <a:rPr lang="en-GB" altLang="en-US" sz="1600" dirty="0" smtClean="0">
                <a:ea typeface="BPreplay" panose="02000503000000020004" pitchFamily="50" charset="0"/>
                <a:cs typeface="BPreplay" panose="02000503000000020004" pitchFamily="50" charset="0"/>
              </a:rPr>
              <a:t>works. </a:t>
            </a:r>
            <a:br>
              <a:rPr lang="en-GB" altLang="en-US" sz="1600" dirty="0" smtClean="0">
                <a:ea typeface="BPreplay" panose="02000503000000020004" pitchFamily="50" charset="0"/>
                <a:cs typeface="BPreplay" panose="02000503000000020004" pitchFamily="50" charset="0"/>
              </a:rPr>
            </a:br>
            <a:r>
              <a:rPr lang="en-GB" altLang="en-US" sz="1600" dirty="0" smtClean="0">
                <a:ea typeface="BPreplay" panose="02000503000000020004" pitchFamily="50" charset="0"/>
                <a:cs typeface="BPreplay" panose="02000503000000020004" pitchFamily="50" charset="0"/>
              </a:rPr>
              <a:t>Do you </a:t>
            </a:r>
            <a:r>
              <a:rPr lang="en-GB" altLang="en-US" sz="1600" dirty="0">
                <a:ea typeface="BPreplay" panose="02000503000000020004" pitchFamily="50" charset="0"/>
                <a:cs typeface="BPreplay" panose="02000503000000020004" pitchFamily="50" charset="0"/>
              </a:rPr>
              <a:t>already know </a:t>
            </a:r>
            <a:r>
              <a:rPr lang="en-GB" altLang="en-US" sz="1600" dirty="0" smtClean="0">
                <a:ea typeface="BPreplay" panose="02000503000000020004" pitchFamily="50" charset="0"/>
                <a:cs typeface="BPreplay" panose="02000503000000020004" pitchFamily="50" charset="0"/>
              </a:rPr>
              <a:t>any facts about him?</a:t>
            </a:r>
            <a:endParaRPr lang="en-GB" altLang="en-US" sz="1600" dirty="0">
              <a:ea typeface="BPreplay" panose="02000503000000020004" pitchFamily="50" charset="0"/>
              <a:cs typeface="BPreplay" panose="02000503000000020004" pitchFamily="50" charset="0"/>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Who Was </a:t>
            </a:r>
            <a:r>
              <a:rPr lang="en-GB" altLang="en-US" sz="3200" b="1" dirty="0" smtClean="0"/>
              <a:t>Leonardo </a:t>
            </a:r>
            <a:r>
              <a:rPr lang="en-GB" altLang="en-US" sz="3200" b="1" dirty="0"/>
              <a:t>da Vinci?</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650" y="3234267"/>
            <a:ext cx="2863342" cy="362373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237" y="1993809"/>
            <a:ext cx="2905515" cy="402755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3384" y="1993809"/>
            <a:ext cx="2905516" cy="4027551"/>
          </a:xfrm>
          <a:prstGeom prst="rect">
            <a:avLst/>
          </a:prstGeom>
        </p:spPr>
      </p:pic>
      <p:sp>
        <p:nvSpPr>
          <p:cNvPr id="8" name="Rectangle 7"/>
          <p:cNvSpPr/>
          <p:nvPr/>
        </p:nvSpPr>
        <p:spPr>
          <a:xfrm>
            <a:off x="755650" y="1379824"/>
            <a:ext cx="7632700" cy="492443"/>
          </a:xfrm>
          <a:prstGeom prst="rect">
            <a:avLst/>
          </a:prstGeom>
        </p:spPr>
        <p:txBody>
          <a:bodyPr wrap="square" lIns="0" tIns="0" rIns="0" bIns="0">
            <a:spAutoFit/>
          </a:bodyPr>
          <a:lstStyle/>
          <a:p>
            <a:pPr algn="ctr"/>
            <a:r>
              <a:rPr lang="en-GB" altLang="en-US" sz="1600" dirty="0">
                <a:ea typeface="BPreplay" panose="02000503000000020004" pitchFamily="50" charset="0"/>
                <a:cs typeface="BPreplay" panose="02000503000000020004" pitchFamily="50" charset="0"/>
              </a:rPr>
              <a:t>Leonardo da Vinci was an artist, scientist and inventor who lived in Italy. </a:t>
            </a:r>
            <a:r>
              <a:rPr lang="en-GB" altLang="en-US" sz="1600" dirty="0" smtClean="0">
                <a:ea typeface="BPreplay" panose="02000503000000020004" pitchFamily="50" charset="0"/>
                <a:cs typeface="BPreplay" panose="02000503000000020004" pitchFamily="50" charset="0"/>
              </a:rPr>
              <a:t/>
            </a:r>
            <a:br>
              <a:rPr lang="en-GB" altLang="en-US" sz="1600" dirty="0" smtClean="0">
                <a:ea typeface="BPreplay" panose="02000503000000020004" pitchFamily="50" charset="0"/>
                <a:cs typeface="BPreplay" panose="02000503000000020004" pitchFamily="50" charset="0"/>
              </a:rPr>
            </a:br>
            <a:r>
              <a:rPr lang="en-GB" altLang="en-US" sz="1600" dirty="0" smtClean="0">
                <a:ea typeface="BPreplay" panose="02000503000000020004" pitchFamily="50" charset="0"/>
                <a:cs typeface="BPreplay" panose="02000503000000020004" pitchFamily="50" charset="0"/>
              </a:rPr>
              <a:t>He </a:t>
            </a:r>
            <a:r>
              <a:rPr lang="en-GB" altLang="en-US" sz="1600" dirty="0">
                <a:ea typeface="BPreplay" panose="02000503000000020004" pitchFamily="50" charset="0"/>
                <a:cs typeface="BPreplay" panose="02000503000000020004" pitchFamily="50" charset="0"/>
              </a:rPr>
              <a:t>was born in 1452 and died in 1519</a:t>
            </a:r>
            <a:r>
              <a:rPr lang="en-GB" altLang="en-US" sz="1600" dirty="0" smtClean="0">
                <a:ea typeface="BPreplay" panose="02000503000000020004" pitchFamily="50" charset="0"/>
                <a:cs typeface="BPreplay" panose="02000503000000020004" pitchFamily="50" charset="0"/>
              </a:rPr>
              <a:t>.</a:t>
            </a:r>
            <a:endParaRPr lang="en-GB" altLang="en-US" sz="1600" dirty="0">
              <a:ea typeface="BPreplay" panose="02000503000000020004" pitchFamily="50" charset="0"/>
              <a:cs typeface="BPreplay" panose="02000503000000020004" pitchFamily="50" charset="0"/>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smtClean="0"/>
              <a:t>Leonardo </a:t>
            </a:r>
            <a:r>
              <a:rPr lang="en-GB" altLang="en-US" sz="3200" b="1" dirty="0"/>
              <a:t>da Vinci?</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7" name="Rectangle 6"/>
          <p:cNvSpPr/>
          <p:nvPr/>
        </p:nvSpPr>
        <p:spPr>
          <a:xfrm>
            <a:off x="400050" y="2097876"/>
            <a:ext cx="4171950" cy="1202994"/>
          </a:xfrm>
          <a:prstGeom prst="rect">
            <a:avLst/>
          </a:prstGeom>
          <a:solidFill>
            <a:srgbClr val="08743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bg1"/>
                </a:solidFill>
                <a:ea typeface="BPreplay" panose="02000503000000020004" pitchFamily="50" charset="0"/>
                <a:cs typeface="BPreplay" panose="02000503000000020004" pitchFamily="50" charset="0"/>
              </a:rPr>
              <a:t>This time period in Europe is known as the Renaissance. It was a time when many advances were made in education, science, art, literature and music</a:t>
            </a:r>
            <a:r>
              <a:rPr lang="en-GB" altLang="en-US" sz="1600" dirty="0" smtClean="0">
                <a:solidFill>
                  <a:schemeClr val="bg1"/>
                </a:solidFill>
                <a:ea typeface="BPreplay" panose="02000503000000020004" pitchFamily="50" charset="0"/>
                <a:cs typeface="BPreplay" panose="02000503000000020004" pitchFamily="50" charset="0"/>
              </a:rPr>
              <a:t>.</a:t>
            </a:r>
            <a:endParaRPr lang="en-GB" altLang="en-US" sz="1600" dirty="0">
              <a:solidFill>
                <a:schemeClr val="bg1"/>
              </a:solidFill>
              <a:ea typeface="BPreplay" panose="02000503000000020004" pitchFamily="50" charset="0"/>
              <a:cs typeface="BPreplay" panose="02000503000000020004" pitchFamily="50" charset="0"/>
            </a:endParaRPr>
          </a:p>
        </p:txBody>
      </p:sp>
      <p:sp>
        <p:nvSpPr>
          <p:cNvPr id="16" name="Rectangle 15"/>
          <p:cNvSpPr/>
          <p:nvPr/>
        </p:nvSpPr>
        <p:spPr>
          <a:xfrm>
            <a:off x="400050" y="3429000"/>
            <a:ext cx="4171950" cy="1449216"/>
          </a:xfrm>
          <a:prstGeom prst="rect">
            <a:avLst/>
          </a:prstGeom>
          <a:solidFill>
            <a:srgbClr val="00572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sz="1600" dirty="0">
                <a:solidFill>
                  <a:schemeClr val="bg1"/>
                </a:solidFill>
              </a:rPr>
              <a:t>Da Vinci is sometimes called a 'Renaissance Man'. This is because he was a master of many different areas. He was an expert painter, sculptor, architect, engineer, scientist, inventor and </a:t>
            </a:r>
            <a:r>
              <a:rPr lang="en-GB" altLang="en-US" sz="1600" dirty="0" smtClean="0">
                <a:solidFill>
                  <a:schemeClr val="bg1"/>
                </a:solidFill>
              </a:rPr>
              <a:t>writer</a:t>
            </a:r>
            <a:r>
              <a:rPr lang="en-GB" altLang="en-US" sz="1600" dirty="0">
                <a:solidFill>
                  <a:schemeClr val="bg1"/>
                </a:solidFill>
              </a:rPr>
              <a:t>!</a:t>
            </a:r>
          </a:p>
        </p:txBody>
      </p:sp>
      <p:sp>
        <p:nvSpPr>
          <p:cNvPr id="21" name="Rectangle 20"/>
          <p:cNvSpPr/>
          <p:nvPr/>
        </p:nvSpPr>
        <p:spPr>
          <a:xfrm>
            <a:off x="400050" y="4974215"/>
            <a:ext cx="4171950" cy="956773"/>
          </a:xfrm>
          <a:prstGeom prst="rect">
            <a:avLst/>
          </a:prstGeom>
          <a:solidFill>
            <a:srgbClr val="003E1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sz="1600" dirty="0" smtClean="0">
                <a:solidFill>
                  <a:schemeClr val="bg1"/>
                </a:solidFill>
              </a:rPr>
              <a:t>Leonardo </a:t>
            </a:r>
            <a:r>
              <a:rPr lang="en-GB" altLang="en-US" sz="1600" dirty="0">
                <a:solidFill>
                  <a:schemeClr val="bg1"/>
                </a:solidFill>
              </a:rPr>
              <a:t>da Vinci is considered by many people to be one of the most intelligent people of all time</a:t>
            </a:r>
            <a:r>
              <a:rPr lang="en-GB" altLang="en-US" sz="1600" dirty="0" smtClean="0">
                <a:solidFill>
                  <a:schemeClr val="bg1"/>
                </a:solidFill>
                <a:latin typeface="BPreplay" panose="02000503000000020004" pitchFamily="50" charset="0"/>
              </a:rPr>
              <a:t>.</a:t>
            </a:r>
            <a:endParaRPr lang="en-GB" altLang="en-US" sz="1600" dirty="0">
              <a:solidFill>
                <a:schemeClr val="bg1"/>
              </a:solidFill>
              <a:latin typeface="BPreplay" panose="02000503000000020004" pitchFamily="50" charset="0"/>
            </a:endParaRPr>
          </a:p>
        </p:txBody>
      </p:sp>
    </p:spTree>
    <p:extLst>
      <p:ext uri="{BB962C8B-B14F-4D97-AF65-F5344CB8AC3E}">
        <p14:creationId xmlns:p14="http://schemas.microsoft.com/office/powerpoint/2010/main" val="408050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1421787"/>
            <a:ext cx="7632700" cy="492443"/>
          </a:xfrm>
          <a:prstGeom prst="rect">
            <a:avLst/>
          </a:prstGeom>
        </p:spPr>
        <p:txBody>
          <a:bodyPr wrap="square" lIns="0" tIns="0" rIns="0" bIns="0">
            <a:spAutoFit/>
          </a:bodyPr>
          <a:lstStyle/>
          <a:p>
            <a:pPr algn="ctr"/>
            <a:r>
              <a:rPr lang="en-GB" sz="1600" dirty="0"/>
              <a:t>This may be da Vinci's most famous painting. </a:t>
            </a:r>
            <a:r>
              <a:rPr lang="en-GB" sz="1600" dirty="0" smtClean="0"/>
              <a:t>Do </a:t>
            </a:r>
            <a:r>
              <a:rPr lang="en-GB" sz="1600" dirty="0"/>
              <a:t>you recognise it? </a:t>
            </a:r>
            <a:r>
              <a:rPr lang="en-GB" sz="1600" dirty="0" smtClean="0"/>
              <a:t/>
            </a:r>
            <a:br>
              <a:rPr lang="en-GB" sz="1600" dirty="0" smtClean="0"/>
            </a:br>
            <a:r>
              <a:rPr lang="en-GB" sz="1600" dirty="0" smtClean="0"/>
              <a:t>Do you </a:t>
            </a:r>
            <a:r>
              <a:rPr lang="en-GB" sz="1600" dirty="0"/>
              <a:t>know what </a:t>
            </a:r>
            <a:r>
              <a:rPr lang="en-GB" sz="1600" dirty="0" smtClean="0"/>
              <a:t>it is </a:t>
            </a:r>
            <a:r>
              <a:rPr lang="en-GB" sz="1600" dirty="0"/>
              <a:t>called?</a:t>
            </a:r>
            <a:endParaRPr lang="en-GB" altLang="en-US" sz="1600" dirty="0"/>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What Is da Vinci Famous For?</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8422" y="2071791"/>
            <a:ext cx="2927155" cy="4057547"/>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655532" y="3087656"/>
            <a:ext cx="2912129" cy="37560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650" y="3123830"/>
            <a:ext cx="2781092" cy="3734169"/>
          </a:xfrm>
          <a:prstGeom prst="rect">
            <a:avLst/>
          </a:prstGeom>
        </p:spPr>
      </p:pic>
      <p:sp>
        <p:nvSpPr>
          <p:cNvPr id="23" name="Rectangle 22"/>
          <p:cNvSpPr/>
          <p:nvPr/>
        </p:nvSpPr>
        <p:spPr>
          <a:xfrm>
            <a:off x="3187169" y="5590765"/>
            <a:ext cx="2769660" cy="710552"/>
          </a:xfrm>
          <a:prstGeom prst="rect">
            <a:avLst/>
          </a:prstGeom>
          <a:solidFill>
            <a:srgbClr val="005722"/>
          </a:solidFill>
          <a:ln w="28575">
            <a:solidFill>
              <a:srgbClr val="0057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smtClean="0">
                <a:solidFill>
                  <a:schemeClr val="bg1"/>
                </a:solidFill>
              </a:rPr>
              <a:t>Do you </a:t>
            </a:r>
            <a:r>
              <a:rPr lang="en-GB" sz="1600" dirty="0">
                <a:solidFill>
                  <a:schemeClr val="bg1"/>
                </a:solidFill>
              </a:rPr>
              <a:t>know where it is on </a:t>
            </a:r>
            <a:r>
              <a:rPr lang="en-GB" sz="1600" dirty="0" smtClean="0">
                <a:solidFill>
                  <a:schemeClr val="bg1"/>
                </a:solidFill>
              </a:rPr>
              <a:t>display?</a:t>
            </a:r>
            <a:endParaRPr lang="en-GB" altLang="en-US" sz="1600" dirty="0">
              <a:solidFill>
                <a:schemeClr val="bg1"/>
              </a:solidFill>
            </a:endParaRPr>
          </a:p>
        </p:txBody>
      </p:sp>
      <p:sp>
        <p:nvSpPr>
          <p:cNvPr id="7" name="Rectangle 6"/>
          <p:cNvSpPr/>
          <p:nvPr/>
        </p:nvSpPr>
        <p:spPr>
          <a:xfrm>
            <a:off x="3187169" y="5126434"/>
            <a:ext cx="2769660" cy="464331"/>
          </a:xfrm>
          <a:prstGeom prst="rect">
            <a:avLst/>
          </a:prstGeom>
          <a:solidFill>
            <a:schemeClr val="bg1"/>
          </a:solidFill>
          <a:ln w="28575">
            <a:solidFill>
              <a:srgbClr val="0057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It is called </a:t>
            </a:r>
            <a:r>
              <a:rPr lang="en-GB" sz="1600" b="1" dirty="0">
                <a:solidFill>
                  <a:schemeClr val="tx1"/>
                </a:solidFill>
              </a:rPr>
              <a:t>The Mona Lisa</a:t>
            </a:r>
            <a:r>
              <a:rPr lang="en-GB" sz="1600" dirty="0" smtClean="0">
                <a:solidFill>
                  <a:schemeClr val="tx1"/>
                </a:solidFill>
              </a:rPr>
              <a:t>.</a:t>
            </a:r>
            <a:endParaRPr lang="en-GB" altLang="en-US" sz="1600" dirty="0">
              <a:solidFill>
                <a:schemeClr val="tx1"/>
              </a:solidFill>
            </a:endParaRPr>
          </a:p>
        </p:txBody>
      </p:sp>
    </p:spTree>
    <p:extLst>
      <p:ext uri="{BB962C8B-B14F-4D97-AF65-F5344CB8AC3E}">
        <p14:creationId xmlns:p14="http://schemas.microsoft.com/office/powerpoint/2010/main" val="160969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151" b="1344"/>
          <a:stretch/>
        </p:blipFill>
        <p:spPr>
          <a:xfrm>
            <a:off x="439208" y="2438401"/>
            <a:ext cx="5834240" cy="3970866"/>
          </a:xfrm>
          <a:prstGeom prst="roundRect">
            <a:avLst>
              <a:gd name="adj" fmla="val 3661"/>
            </a:avLst>
          </a:prstGeom>
        </p:spPr>
      </p:pic>
      <p:sp>
        <p:nvSpPr>
          <p:cNvPr id="8" name="Rectangle 7"/>
          <p:cNvSpPr/>
          <p:nvPr/>
        </p:nvSpPr>
        <p:spPr>
          <a:xfrm>
            <a:off x="755650" y="1421787"/>
            <a:ext cx="7632700" cy="492443"/>
          </a:xfrm>
          <a:prstGeom prst="rect">
            <a:avLst/>
          </a:prstGeom>
        </p:spPr>
        <p:txBody>
          <a:bodyPr wrap="square" lIns="0" tIns="0" rIns="0" bIns="0">
            <a:spAutoFit/>
          </a:bodyPr>
          <a:lstStyle/>
          <a:p>
            <a:pPr algn="ctr"/>
            <a:r>
              <a:rPr lang="en-GB" altLang="en-US" sz="1600" dirty="0" smtClean="0"/>
              <a:t>The Mona Lisa </a:t>
            </a:r>
            <a:r>
              <a:rPr lang="en-GB" altLang="en-US" sz="1600" dirty="0"/>
              <a:t>is on display in the Louvre Museum in France. </a:t>
            </a:r>
            <a:r>
              <a:rPr lang="en-GB" altLang="en-US" sz="1600" dirty="0" smtClean="0"/>
              <a:t/>
            </a:r>
            <a:br>
              <a:rPr lang="en-GB" altLang="en-US" sz="1600" dirty="0" smtClean="0"/>
            </a:br>
            <a:r>
              <a:rPr lang="en-GB" altLang="en-US" sz="1600" dirty="0" smtClean="0"/>
              <a:t>Some </a:t>
            </a:r>
            <a:r>
              <a:rPr lang="en-GB" altLang="en-US" sz="1600" dirty="0"/>
              <a:t>consider </a:t>
            </a:r>
            <a:r>
              <a:rPr lang="en-GB" altLang="en-US" sz="1600" dirty="0" smtClean="0"/>
              <a:t>it </a:t>
            </a:r>
            <a:r>
              <a:rPr lang="en-GB" altLang="en-US" sz="1600" dirty="0"/>
              <a:t>to be the best known </a:t>
            </a:r>
            <a:r>
              <a:rPr lang="en-GB" altLang="en-US" sz="1600" dirty="0" smtClean="0"/>
              <a:t>and </a:t>
            </a:r>
            <a:r>
              <a:rPr lang="en-GB" altLang="en-US" sz="1600" dirty="0"/>
              <a:t>most visited work of art in the world. </a:t>
            </a: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What Is da Vinci Famous For?</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1195" y="2438401"/>
            <a:ext cx="2927155" cy="4057547"/>
          </a:xfrm>
          <a:prstGeom prst="rect">
            <a:avLst/>
          </a:prstGeom>
        </p:spPr>
      </p:pic>
      <p:sp>
        <p:nvSpPr>
          <p:cNvPr id="7" name="Rectangle 6"/>
          <p:cNvSpPr/>
          <p:nvPr/>
        </p:nvSpPr>
        <p:spPr>
          <a:xfrm>
            <a:off x="5314950" y="2253101"/>
            <a:ext cx="3416398" cy="956773"/>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bg1"/>
                </a:solidFill>
              </a:rPr>
              <a:t>Da Vinci created many more works of art, </a:t>
            </a:r>
            <a:r>
              <a:rPr lang="en-GB" altLang="en-US" sz="1600" dirty="0" smtClean="0">
                <a:solidFill>
                  <a:schemeClr val="bg1"/>
                </a:solidFill>
              </a:rPr>
              <a:t>including </a:t>
            </a:r>
            <a:r>
              <a:rPr lang="en-GB" altLang="en-US" sz="1600" dirty="0">
                <a:solidFill>
                  <a:schemeClr val="bg1"/>
                </a:solidFill>
              </a:rPr>
              <a:t>the painting of </a:t>
            </a:r>
            <a:r>
              <a:rPr lang="en-GB" altLang="en-US" sz="1600" dirty="0" smtClean="0">
                <a:solidFill>
                  <a:schemeClr val="bg1"/>
                </a:solidFill>
              </a:rPr>
              <a:t>‘The </a:t>
            </a:r>
            <a:r>
              <a:rPr lang="en-GB" altLang="en-US" sz="1600" dirty="0">
                <a:solidFill>
                  <a:schemeClr val="bg1"/>
                </a:solidFill>
              </a:rPr>
              <a:t>Last </a:t>
            </a:r>
            <a:r>
              <a:rPr lang="en-GB" altLang="en-US" sz="1600" dirty="0" smtClean="0">
                <a:solidFill>
                  <a:schemeClr val="bg1"/>
                </a:solidFill>
              </a:rPr>
              <a:t>Supper’ </a:t>
            </a:r>
            <a:r>
              <a:rPr lang="en-GB" altLang="en-US" sz="1600" dirty="0">
                <a:solidFill>
                  <a:schemeClr val="bg1"/>
                </a:solidFill>
              </a:rPr>
              <a:t>in Milan</a:t>
            </a:r>
            <a:r>
              <a:rPr lang="en-GB" altLang="en-US" sz="1600" dirty="0" smtClean="0">
                <a:solidFill>
                  <a:schemeClr val="bg1"/>
                </a:solidFill>
              </a:rPr>
              <a:t>.</a:t>
            </a:r>
            <a:endParaRPr lang="en-GB" altLang="en-US" sz="1600" dirty="0">
              <a:solidFill>
                <a:schemeClr val="bg1"/>
              </a:solidFill>
            </a:endParaRPr>
          </a:p>
        </p:txBody>
      </p:sp>
    </p:spTree>
    <p:extLst>
      <p:ext uri="{BB962C8B-B14F-4D97-AF65-F5344CB8AC3E}">
        <p14:creationId xmlns:p14="http://schemas.microsoft.com/office/powerpoint/2010/main" val="417560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144000" y="2252515"/>
            <a:ext cx="2461611" cy="2726267"/>
            <a:chOff x="1475875" y="1126066"/>
            <a:chExt cx="5175498" cy="573193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875" y="1126066"/>
              <a:ext cx="5175498" cy="573193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300" t="-139" r="2638" b="139"/>
            <a:stretch/>
          </p:blipFill>
          <p:spPr>
            <a:xfrm rot="21440840">
              <a:off x="1838988" y="1386018"/>
              <a:ext cx="4536915" cy="4568252"/>
            </a:xfrm>
            <a:prstGeom prst="rect">
              <a:avLst/>
            </a:prstGeom>
            <a:ln>
              <a:solidFill>
                <a:schemeClr val="tx1"/>
              </a:solidFill>
            </a:ln>
          </p:spPr>
        </p:pic>
      </p:grpSp>
      <p:grpSp>
        <p:nvGrpSpPr>
          <p:cNvPr id="11" name="Group 10"/>
          <p:cNvGrpSpPr/>
          <p:nvPr/>
        </p:nvGrpSpPr>
        <p:grpSpPr>
          <a:xfrm rot="315792">
            <a:off x="12424795" y="2173968"/>
            <a:ext cx="2452657" cy="2716351"/>
            <a:chOff x="1475875" y="784700"/>
            <a:chExt cx="5483725" cy="607329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875" y="784700"/>
              <a:ext cx="5483725" cy="607329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790" t="186" r="16000" b="-186"/>
            <a:stretch/>
          </p:blipFill>
          <p:spPr>
            <a:xfrm rot="21433572">
              <a:off x="1836427" y="1075192"/>
              <a:ext cx="4828027" cy="4868897"/>
            </a:xfrm>
            <a:prstGeom prst="rect">
              <a:avLst/>
            </a:prstGeom>
            <a:ln>
              <a:solidFill>
                <a:schemeClr val="tx1"/>
              </a:solidFill>
            </a:ln>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62" y="2412460"/>
            <a:ext cx="3306221" cy="3998083"/>
          </a:xfrm>
          <a:prstGeom prst="roundRect">
            <a:avLst>
              <a:gd name="adj" fmla="val 4887"/>
            </a:avLst>
          </a:prstGeom>
        </p:spPr>
      </p:pic>
      <p:sp>
        <p:nvSpPr>
          <p:cNvPr id="8" name="Rectangle 7"/>
          <p:cNvSpPr/>
          <p:nvPr/>
        </p:nvSpPr>
        <p:spPr>
          <a:xfrm>
            <a:off x="755650" y="1349950"/>
            <a:ext cx="7632700" cy="738664"/>
          </a:xfrm>
          <a:prstGeom prst="rect">
            <a:avLst/>
          </a:prstGeom>
        </p:spPr>
        <p:txBody>
          <a:bodyPr wrap="square" lIns="0" tIns="0" rIns="0" bIns="0">
            <a:spAutoFit/>
          </a:bodyPr>
          <a:lstStyle/>
          <a:p>
            <a:pPr algn="ctr"/>
            <a:r>
              <a:rPr lang="en-GB" altLang="en-US" sz="1600" dirty="0"/>
              <a:t>Da Vinci is also famous for his sketches of his inventions. This sketch is of </a:t>
            </a:r>
            <a:r>
              <a:rPr lang="en-GB" altLang="en-US" sz="1600" dirty="0" smtClean="0"/>
              <a:t>his 'Helical </a:t>
            </a:r>
            <a:r>
              <a:rPr lang="en-GB" altLang="en-US" sz="1600" dirty="0"/>
              <a:t>Air Screw', which was a flying machine. It was designed to </a:t>
            </a:r>
            <a:r>
              <a:rPr lang="en-GB" altLang="en-US" sz="1600" dirty="0" smtClean="0"/>
              <a:t>work </a:t>
            </a:r>
            <a:r>
              <a:rPr lang="en-GB" altLang="en-US" sz="1600" dirty="0"/>
              <a:t>in a similar way to modern-day helicopters</a:t>
            </a:r>
            <a:r>
              <a:rPr lang="en-GB" altLang="en-US" sz="1600" dirty="0" smtClean="0"/>
              <a:t>.</a:t>
            </a:r>
            <a:endParaRPr lang="en-GB" altLang="en-US" sz="1600" dirty="0"/>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What Is da Vinci Famous For?</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7" name="Rectangle 6"/>
          <p:cNvSpPr/>
          <p:nvPr/>
        </p:nvSpPr>
        <p:spPr>
          <a:xfrm>
            <a:off x="2820743" y="5859936"/>
            <a:ext cx="5924552" cy="710552"/>
          </a:xfrm>
          <a:prstGeom prst="rect">
            <a:avLst/>
          </a:prstGeom>
          <a:solidFill>
            <a:srgbClr val="0057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bg1"/>
                </a:solidFill>
              </a:rPr>
              <a:t>Da Vinci sketched many other designs for inventions, including a diving suit, a machine gun and an armoured chariot</a:t>
            </a:r>
            <a:r>
              <a:rPr lang="en-GB" altLang="en-US" sz="1600" dirty="0" smtClean="0">
                <a:solidFill>
                  <a:schemeClr val="bg1"/>
                </a:solidFill>
              </a:rPr>
              <a:t>.</a:t>
            </a:r>
            <a:endParaRPr lang="en-GB" altLang="en-US" sz="1600" dirty="0">
              <a:solidFill>
                <a:schemeClr val="bg1"/>
              </a:solidFill>
            </a:endParaRPr>
          </a:p>
        </p:txBody>
      </p:sp>
      <p:grpSp>
        <p:nvGrpSpPr>
          <p:cNvPr id="25" name="Group 24"/>
          <p:cNvGrpSpPr/>
          <p:nvPr/>
        </p:nvGrpSpPr>
        <p:grpSpPr>
          <a:xfrm>
            <a:off x="10859248" y="3020570"/>
            <a:ext cx="2494056" cy="2762200"/>
            <a:chOff x="1475875" y="765174"/>
            <a:chExt cx="5501355" cy="6092825"/>
          </a:xfrm>
        </p:grpSpPr>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5875" y="765174"/>
              <a:ext cx="5501355" cy="6092825"/>
            </a:xfrm>
            <a:prstGeom prst="rect">
              <a:avLst/>
            </a:prstGeom>
          </p:spPr>
        </p:pic>
        <p:pic>
          <p:nvPicPr>
            <p:cNvPr id="23" name="Picture 22"/>
            <p:cNvPicPr>
              <a:picLocks noChangeAspect="1"/>
            </p:cNvPicPr>
            <p:nvPr/>
          </p:nvPicPr>
          <p:blipFill rotWithShape="1">
            <a:blip r:embed="rId15" cstate="print">
              <a:extLst>
                <a:ext uri="{28A0092B-C50C-407E-A947-70E740481C1C}">
                  <a14:useLocalDpi xmlns:a14="http://schemas.microsoft.com/office/drawing/2010/main" val="0"/>
                </a:ext>
              </a:extLst>
            </a:blip>
            <a:srcRect l="-214" t="5620" r="214" b="28156"/>
            <a:stretch/>
          </p:blipFill>
          <p:spPr>
            <a:xfrm rot="21443666">
              <a:off x="1830406" y="1032270"/>
              <a:ext cx="4860867" cy="4888303"/>
            </a:xfrm>
            <a:prstGeom prst="rect">
              <a:avLst/>
            </a:prstGeom>
            <a:ln>
              <a:solidFill>
                <a:schemeClr val="tx1"/>
              </a:solidFill>
            </a:ln>
          </p:spPr>
        </p:pic>
      </p:grpSp>
    </p:spTree>
    <p:extLst>
      <p:ext uri="{BB962C8B-B14F-4D97-AF65-F5344CB8AC3E}">
        <p14:creationId xmlns:p14="http://schemas.microsoft.com/office/powerpoint/2010/main" val="31236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94444E-6 3.7037E-6 L -0.17535 0.04004 C -0.21215 0.04907 -0.26719 0.05393 -0.3243 0.05393 C -0.38975 0.05393 -0.44201 0.04907 -0.47882 0.04004 L -0.65399 3.7037E-6 " pathEditMode="relative" rAng="0" ptsTypes="AAAAA">
                                      <p:cBhvr>
                                        <p:cTn id="6" dur="1500" fill="hold"/>
                                        <p:tgtEl>
                                          <p:spTgt spid="11"/>
                                        </p:tgtEl>
                                        <p:attrNameLst>
                                          <p:attrName>ppt_x</p:attrName>
                                          <p:attrName>ppt_y</p:attrName>
                                        </p:attrNameLst>
                                      </p:cBhvr>
                                      <p:rCtr x="-32708" y="268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37" presetClass="path" presetSubtype="0" accel="50000" decel="50000" fill="hold" nodeType="afterEffect">
                                  <p:stCondLst>
                                    <p:cond delay="0"/>
                                  </p:stCondLst>
                                  <p:childTnLst>
                                    <p:animMotion origin="layout" path="M 1.38889E-6 -3.33333E-6 L -0.17361 0.04005 C -0.21007 0.04908 -0.26458 0.05394 -0.32118 0.05394 C -0.38594 0.05394 -0.43767 0.04908 -0.47413 0.04005 L -0.64757 -3.33333E-6 " pathEditMode="relative" rAng="0" ptsTypes="AAAAA">
                                      <p:cBhvr>
                                        <p:cTn id="14" dur="1500" fill="hold"/>
                                        <p:tgtEl>
                                          <p:spTgt spid="6"/>
                                        </p:tgtEl>
                                        <p:attrNameLst>
                                          <p:attrName>ppt_x</p:attrName>
                                          <p:attrName>ppt_y</p:attrName>
                                        </p:attrNameLst>
                                      </p:cBhvr>
                                      <p:rCtr x="-32378" y="2685"/>
                                    </p:animMotion>
                                  </p:childTnLst>
                                </p:cTn>
                              </p:par>
                              <p:par>
                                <p:cTn id="15" presetID="37" presetClass="path" presetSubtype="0" accel="50000" decel="50000" fill="hold" nodeType="withEffect">
                                  <p:stCondLst>
                                    <p:cond delay="1000"/>
                                  </p:stCondLst>
                                  <p:childTnLst>
                                    <p:animMotion origin="layout" path="M 1.66667E-6 1.85185E-6 L -0.17917 0.04004 C -0.21667 0.04907 -0.27292 0.05393 -0.33125 0.05393 C -0.39809 0.05393 -0.45139 0.04907 -0.48889 0.04004 L -0.66771 1.85185E-6 " pathEditMode="relative" rAng="0" ptsTypes="AAAAA">
                                      <p:cBhvr>
                                        <p:cTn id="16" dur="1500" fill="hold"/>
                                        <p:tgtEl>
                                          <p:spTgt spid="25"/>
                                        </p:tgtEl>
                                        <p:attrNameLst>
                                          <p:attrName>ppt_x</p:attrName>
                                          <p:attrName>ppt_y</p:attrName>
                                        </p:attrNameLst>
                                      </p:cBhvr>
                                      <p:rCtr x="-33385"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What Is da Vinci Famous For?</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grpSp>
        <p:nvGrpSpPr>
          <p:cNvPr id="3" name="Group 2"/>
          <p:cNvGrpSpPr/>
          <p:nvPr/>
        </p:nvGrpSpPr>
        <p:grpSpPr>
          <a:xfrm>
            <a:off x="4755390" y="1465667"/>
            <a:ext cx="3401450" cy="4715001"/>
            <a:chOff x="2098284" y="0"/>
            <a:chExt cx="4947431" cy="6858000"/>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8284" y="0"/>
              <a:ext cx="4947431" cy="6858000"/>
            </a:xfrm>
            <a:prstGeom prst="rect">
              <a:avLst/>
            </a:prstGeom>
          </p:spPr>
        </p:pic>
        <p:pic>
          <p:nvPicPr>
            <p:cNvPr id="21"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04583" y="769606"/>
              <a:ext cx="3536950" cy="530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47468" y="2616200"/>
            <a:ext cx="1796799" cy="3959584"/>
          </a:xfrm>
          <a:prstGeom prst="rect">
            <a:avLst/>
          </a:prstGeom>
        </p:spPr>
      </p:pic>
      <p:grpSp>
        <p:nvGrpSpPr>
          <p:cNvPr id="9" name="Group 8"/>
          <p:cNvGrpSpPr/>
          <p:nvPr/>
        </p:nvGrpSpPr>
        <p:grpSpPr>
          <a:xfrm>
            <a:off x="-2285927" y="3836528"/>
            <a:ext cx="2177740" cy="2411876"/>
            <a:chOff x="561680" y="722705"/>
            <a:chExt cx="4311641" cy="4775200"/>
          </a:xfrm>
        </p:grpSpPr>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1680" y="722705"/>
              <a:ext cx="4311641" cy="4775200"/>
            </a:xfrm>
            <a:prstGeom prst="rect">
              <a:avLst/>
            </a:prstGeom>
          </p:spPr>
        </p:pic>
        <p:sp>
          <p:nvSpPr>
            <p:cNvPr id="6" name="Rectangle 5"/>
            <p:cNvSpPr/>
            <p:nvPr/>
          </p:nvSpPr>
          <p:spPr>
            <a:xfrm rot="21446843">
              <a:off x="884361" y="976014"/>
              <a:ext cx="3751624" cy="4152148"/>
            </a:xfrm>
            <a:prstGeom prst="rect">
              <a:avLst/>
            </a:prstGeom>
            <a:solidFill>
              <a:srgbClr val="B9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420406">
              <a:off x="1086028" y="1122901"/>
              <a:ext cx="1445505" cy="3913401"/>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420406">
              <a:off x="2817162" y="1093661"/>
              <a:ext cx="1592684" cy="3858745"/>
            </a:xfrm>
            <a:prstGeom prst="rect">
              <a:avLst/>
            </a:prstGeom>
          </p:spPr>
        </p:pic>
      </p:grpSp>
      <p:sp>
        <p:nvSpPr>
          <p:cNvPr id="16" name="Rectangle 15"/>
          <p:cNvSpPr/>
          <p:nvPr/>
        </p:nvSpPr>
        <p:spPr>
          <a:xfrm>
            <a:off x="396457" y="3001469"/>
            <a:ext cx="4647203" cy="710552"/>
          </a:xfrm>
          <a:prstGeom prst="rect">
            <a:avLst/>
          </a:prstGeom>
          <a:solidFill>
            <a:srgbClr val="00572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smtClean="0">
                <a:solidFill>
                  <a:schemeClr val="bg1"/>
                </a:solidFill>
              </a:rPr>
              <a:t>Scientists </a:t>
            </a:r>
            <a:r>
              <a:rPr lang="en-GB" altLang="en-US" sz="1600" dirty="0">
                <a:solidFill>
                  <a:schemeClr val="bg1"/>
                </a:solidFill>
              </a:rPr>
              <a:t>today recognise that da Vinci's work was hundreds of years ahead of its time</a:t>
            </a:r>
            <a:r>
              <a:rPr lang="en-GB" altLang="en-US" sz="1600" dirty="0" smtClean="0">
                <a:solidFill>
                  <a:schemeClr val="bg1"/>
                </a:solidFill>
              </a:rPr>
              <a:t>.</a:t>
            </a:r>
            <a:endParaRPr lang="en-GB" altLang="en-US" sz="1600" dirty="0">
              <a:solidFill>
                <a:schemeClr val="bg1"/>
              </a:solidFill>
            </a:endParaRPr>
          </a:p>
        </p:txBody>
      </p:sp>
      <p:sp>
        <p:nvSpPr>
          <p:cNvPr id="7" name="Rectangle 6"/>
          <p:cNvSpPr/>
          <p:nvPr/>
        </p:nvSpPr>
        <p:spPr>
          <a:xfrm>
            <a:off x="396457" y="1632071"/>
            <a:ext cx="4647203" cy="1202994"/>
          </a:xfrm>
          <a:prstGeom prst="rect">
            <a:avLst/>
          </a:prstGeom>
          <a:solidFill>
            <a:srgbClr val="00572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bg1"/>
                </a:solidFill>
              </a:rPr>
              <a:t>Anatomy, or the structure of the human body, was another of da Vinci's interests. He wanted to understand how the human body worked, and made thousands of pages of notes and sketches</a:t>
            </a:r>
            <a:r>
              <a:rPr lang="en-GB" altLang="en-US" sz="1600" dirty="0" smtClean="0">
                <a:solidFill>
                  <a:schemeClr val="bg1"/>
                </a:solidFill>
              </a:rPr>
              <a:t>.</a:t>
            </a:r>
            <a:endParaRPr lang="en-GB" altLang="en-US" sz="1600" dirty="0">
              <a:solidFill>
                <a:schemeClr val="bg1"/>
              </a:solidFill>
            </a:endParaRPr>
          </a:p>
        </p:txBody>
      </p:sp>
    </p:spTree>
    <p:extLst>
      <p:ext uri="{BB962C8B-B14F-4D97-AF65-F5344CB8AC3E}">
        <p14:creationId xmlns:p14="http://schemas.microsoft.com/office/powerpoint/2010/main" val="15395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37" presetClass="path" presetSubtype="0" accel="50000" decel="50000" fill="hold" nodeType="afterEffect">
                                  <p:stCondLst>
                                    <p:cond delay="0"/>
                                  </p:stCondLst>
                                  <p:childTnLst>
                                    <p:animMotion origin="layout" path="M 2.77778E-6 4.81481E-6 L 0.11302 0.04004 C 0.13663 0.04907 0.17205 0.05393 0.20885 0.05393 C 0.25104 0.05393 0.28472 0.04907 0.3085 0.04004 L 0.42153 4.81481E-6 " pathEditMode="relative" rAng="0" ptsTypes="AAAAA">
                                      <p:cBhvr>
                                        <p:cTn id="15" dur="2000" fill="hold"/>
                                        <p:tgtEl>
                                          <p:spTgt spid="9"/>
                                        </p:tgtEl>
                                        <p:attrNameLst>
                                          <p:attrName>ppt_x</p:attrName>
                                          <p:attrName>ppt_y</p:attrName>
                                        </p:attrNameLst>
                                      </p:cBhvr>
                                      <p:rCtr x="21076" y="2685"/>
                                    </p:animMotion>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728" y="2304297"/>
            <a:ext cx="8280000" cy="4161335"/>
          </a:xfrm>
          <a:prstGeom prst="roundRect">
            <a:avLst>
              <a:gd name="adj" fmla="val 5241"/>
            </a:avLst>
          </a:prstGeom>
        </p:spPr>
      </p:pic>
      <p:sp>
        <p:nvSpPr>
          <p:cNvPr id="28" name="Rectangle 27">
            <a:extLst>
              <a:ext uri="{FF2B5EF4-FFF2-40B4-BE49-F238E27FC236}">
                <a16:creationId xmlns:a16="http://schemas.microsoft.com/office/drawing/2014/main" id="{3D56C469-61C9-4E22-8795-6638F2DA1D4F}"/>
              </a:ext>
            </a:extLst>
          </p:cNvPr>
          <p:cNvSpPr/>
          <p:nvPr/>
        </p:nvSpPr>
        <p:spPr>
          <a:xfrm>
            <a:off x="408532" y="5785127"/>
            <a:ext cx="739247" cy="464331"/>
          </a:xfrm>
          <a:prstGeom prst="rect">
            <a:avLst/>
          </a:prstGeom>
          <a:solidFill>
            <a:schemeClr val="bg1"/>
          </a:solidFill>
          <a:ln w="28575">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lgn="ctr" eaLnBrk="1" fontAlgn="auto" hangingPunct="1">
              <a:spcBef>
                <a:spcPts val="0"/>
              </a:spcBef>
              <a:spcAft>
                <a:spcPts val="0"/>
              </a:spcAft>
              <a:defRPr/>
            </a:pPr>
            <a:r>
              <a:rPr lang="en-GB" altLang="en-US" sz="1600" b="1" dirty="0" smtClean="0">
                <a:solidFill>
                  <a:schemeClr val="tx1"/>
                </a:solidFill>
              </a:rPr>
              <a:t>True</a:t>
            </a:r>
            <a:endParaRPr lang="en-GB" altLang="en-US" sz="1600" b="1" dirty="0">
              <a:solidFill>
                <a:schemeClr val="tx1"/>
              </a:solidFill>
            </a:endParaRPr>
          </a:p>
        </p:txBody>
      </p:sp>
      <p:sp>
        <p:nvSpPr>
          <p:cNvPr id="27" name="Rectangle 26">
            <a:extLst>
              <a:ext uri="{FF2B5EF4-FFF2-40B4-BE49-F238E27FC236}">
                <a16:creationId xmlns:a16="http://schemas.microsoft.com/office/drawing/2014/main" id="{3D56C469-61C9-4E22-8795-6638F2DA1D4F}"/>
              </a:ext>
            </a:extLst>
          </p:cNvPr>
          <p:cNvSpPr/>
          <p:nvPr/>
        </p:nvSpPr>
        <p:spPr>
          <a:xfrm>
            <a:off x="408532" y="4378261"/>
            <a:ext cx="739248" cy="464331"/>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lgn="ctr" eaLnBrk="1" fontAlgn="auto" hangingPunct="1">
              <a:spcBef>
                <a:spcPts val="0"/>
              </a:spcBef>
              <a:spcAft>
                <a:spcPts val="0"/>
              </a:spcAft>
              <a:defRPr/>
            </a:pPr>
            <a:r>
              <a:rPr lang="en-GB" altLang="en-US" sz="1600" b="1" dirty="0" smtClean="0">
                <a:solidFill>
                  <a:schemeClr val="tx1"/>
                </a:solidFill>
              </a:rPr>
              <a:t>True</a:t>
            </a:r>
            <a:endParaRPr lang="en-GB" altLang="en-US" sz="1600" b="1" dirty="0">
              <a:solidFill>
                <a:schemeClr val="tx1"/>
              </a:solidFill>
            </a:endParaRPr>
          </a:p>
        </p:txBody>
      </p:sp>
      <p:sp>
        <p:nvSpPr>
          <p:cNvPr id="26" name="Rectangle 25">
            <a:extLst>
              <a:ext uri="{FF2B5EF4-FFF2-40B4-BE49-F238E27FC236}">
                <a16:creationId xmlns:a16="http://schemas.microsoft.com/office/drawing/2014/main" id="{3D56C469-61C9-4E22-8795-6638F2DA1D4F}"/>
              </a:ext>
            </a:extLst>
          </p:cNvPr>
          <p:cNvSpPr/>
          <p:nvPr/>
        </p:nvSpPr>
        <p:spPr>
          <a:xfrm>
            <a:off x="408531" y="2996285"/>
            <a:ext cx="739248" cy="464331"/>
          </a:xfrm>
          <a:prstGeom prst="rect">
            <a:avLst/>
          </a:prstGeom>
          <a:solidFill>
            <a:schemeClr val="bg1"/>
          </a:solidFill>
          <a:ln w="28575">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lgn="ctr" eaLnBrk="1" fontAlgn="auto" hangingPunct="1">
              <a:spcBef>
                <a:spcPts val="0"/>
              </a:spcBef>
              <a:spcAft>
                <a:spcPts val="0"/>
              </a:spcAft>
              <a:defRPr/>
            </a:pPr>
            <a:r>
              <a:rPr lang="en-GB" altLang="en-US" sz="1600" b="1" dirty="0" smtClean="0">
                <a:solidFill>
                  <a:schemeClr val="tx1"/>
                </a:solidFill>
              </a:rPr>
              <a:t>False</a:t>
            </a:r>
            <a:endParaRPr lang="en-GB" altLang="en-US" sz="1600" b="1" dirty="0">
              <a:solidFill>
                <a:schemeClr val="tx1"/>
              </a:solidFill>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t>True or False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755650" y="1368026"/>
            <a:ext cx="7632700" cy="492443"/>
          </a:xfrm>
          <a:prstGeom prst="rect">
            <a:avLst/>
          </a:prstGeom>
        </p:spPr>
        <p:txBody>
          <a:bodyPr wrap="square" lIns="0" tIns="0" rIns="0" bIns="0">
            <a:spAutoFit/>
          </a:bodyPr>
          <a:lstStyle/>
          <a:p>
            <a:pPr algn="ctr"/>
            <a:r>
              <a:rPr lang="en-GB" altLang="en-US" sz="1600" spc="-20" dirty="0"/>
              <a:t>Read these statements about Leonard da Vinci's life and work. Two of the </a:t>
            </a:r>
            <a:r>
              <a:rPr lang="en-GB" altLang="en-US" sz="1600" spc="-20" dirty="0" smtClean="0"/>
              <a:t/>
            </a:r>
            <a:br>
              <a:rPr lang="en-GB" altLang="en-US" sz="1600" spc="-20" dirty="0" smtClean="0"/>
            </a:br>
            <a:r>
              <a:rPr lang="en-GB" altLang="en-US" sz="1600" spc="-20" dirty="0" smtClean="0"/>
              <a:t>statements </a:t>
            </a:r>
            <a:r>
              <a:rPr lang="en-GB" altLang="en-US" sz="1600" spc="-20" dirty="0"/>
              <a:t>are true and one is false! Click on the questions to reveal the answers</a:t>
            </a:r>
            <a:r>
              <a:rPr lang="en-GB" altLang="en-US" sz="1600" spc="-20" dirty="0" smtClean="0"/>
              <a:t>.</a:t>
            </a:r>
            <a:endParaRPr lang="en-GB" altLang="en-US" sz="1600" spc="-20" dirty="0"/>
          </a:p>
        </p:txBody>
      </p:sp>
      <p:sp>
        <p:nvSpPr>
          <p:cNvPr id="16" name="Rectangle 15">
            <a:extLst>
              <a:ext uri="{FF2B5EF4-FFF2-40B4-BE49-F238E27FC236}">
                <a16:creationId xmlns:a16="http://schemas.microsoft.com/office/drawing/2014/main" id="{3D56C469-61C9-4E22-8795-6638F2DA1D4F}"/>
              </a:ext>
            </a:extLst>
          </p:cNvPr>
          <p:cNvSpPr/>
          <p:nvPr/>
        </p:nvSpPr>
        <p:spPr>
          <a:xfrm>
            <a:off x="408532" y="2053525"/>
            <a:ext cx="2986601" cy="956773"/>
          </a:xfrm>
          <a:prstGeom prst="rect">
            <a:avLst/>
          </a:prstGeom>
          <a:solidFill>
            <a:srgbClr val="08743A"/>
          </a:solidFill>
          <a:ln w="28575">
            <a:solidFill>
              <a:srgbClr val="08743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eaLnBrk="1" fontAlgn="auto" hangingPunct="1">
              <a:spcBef>
                <a:spcPts val="0"/>
              </a:spcBef>
              <a:spcAft>
                <a:spcPts val="0"/>
              </a:spcAft>
              <a:defRPr/>
            </a:pPr>
            <a:r>
              <a:rPr lang="en-GB" altLang="en-US" sz="1600" dirty="0">
                <a:solidFill>
                  <a:schemeClr val="bg1"/>
                </a:solidFill>
              </a:rPr>
              <a:t>Leonardo da Vinci's painting </a:t>
            </a:r>
            <a:r>
              <a:rPr lang="en-GB" altLang="en-US" sz="1600" dirty="0" smtClean="0">
                <a:solidFill>
                  <a:schemeClr val="bg1"/>
                </a:solidFill>
              </a:rPr>
              <a:t>'The </a:t>
            </a:r>
            <a:r>
              <a:rPr lang="en-GB" altLang="en-US" sz="1600" dirty="0">
                <a:solidFill>
                  <a:schemeClr val="bg1"/>
                </a:solidFill>
              </a:rPr>
              <a:t>Last Supper' is on display in </a:t>
            </a:r>
            <a:r>
              <a:rPr lang="en-GB" altLang="en-US" sz="1600" dirty="0" smtClean="0">
                <a:solidFill>
                  <a:schemeClr val="bg1"/>
                </a:solidFill>
              </a:rPr>
              <a:t>the </a:t>
            </a:r>
            <a:r>
              <a:rPr lang="en-GB" altLang="en-US" sz="1600" dirty="0">
                <a:solidFill>
                  <a:schemeClr val="bg1"/>
                </a:solidFill>
              </a:rPr>
              <a:t>Louvre in France.</a:t>
            </a:r>
          </a:p>
        </p:txBody>
      </p:sp>
      <p:sp>
        <p:nvSpPr>
          <p:cNvPr id="23" name="Rectangle 22">
            <a:extLst>
              <a:ext uri="{FF2B5EF4-FFF2-40B4-BE49-F238E27FC236}">
                <a16:creationId xmlns:a16="http://schemas.microsoft.com/office/drawing/2014/main" id="{A8F72979-2A02-49FF-BAD2-8FB3A39CDAD0}"/>
              </a:ext>
            </a:extLst>
          </p:cNvPr>
          <p:cNvSpPr/>
          <p:nvPr/>
        </p:nvSpPr>
        <p:spPr>
          <a:xfrm>
            <a:off x="408531" y="3703691"/>
            <a:ext cx="4571999" cy="710552"/>
          </a:xfrm>
          <a:prstGeom prst="rect">
            <a:avLst/>
          </a:prstGeom>
          <a:solidFill>
            <a:srgbClr val="005722"/>
          </a:solidFill>
          <a:ln w="28575">
            <a:solidFill>
              <a:srgbClr val="00572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eaLnBrk="1" fontAlgn="auto" hangingPunct="1">
              <a:spcBef>
                <a:spcPts val="0"/>
              </a:spcBef>
              <a:spcAft>
                <a:spcPts val="0"/>
              </a:spcAft>
              <a:defRPr/>
            </a:pPr>
            <a:r>
              <a:rPr lang="en-GB" altLang="en-US" sz="1600" dirty="0">
                <a:solidFill>
                  <a:schemeClr val="bg1"/>
                </a:solidFill>
              </a:rPr>
              <a:t>Da Vinci was a master of </a:t>
            </a:r>
            <a:r>
              <a:rPr lang="en-GB" altLang="en-US" sz="1600" dirty="0" smtClean="0">
                <a:solidFill>
                  <a:schemeClr val="bg1"/>
                </a:solidFill>
              </a:rPr>
              <a:t>many </a:t>
            </a:r>
            <a:r>
              <a:rPr lang="en-GB" altLang="en-US" sz="1600" dirty="0">
                <a:solidFill>
                  <a:schemeClr val="bg1"/>
                </a:solidFill>
              </a:rPr>
              <a:t>different things, including painting, </a:t>
            </a:r>
            <a:r>
              <a:rPr lang="en-GB" altLang="en-US" sz="1600" dirty="0" smtClean="0">
                <a:solidFill>
                  <a:schemeClr val="bg1"/>
                </a:solidFill>
              </a:rPr>
              <a:t>sculpture </a:t>
            </a:r>
            <a:r>
              <a:rPr lang="en-GB" altLang="en-US" sz="1600" dirty="0">
                <a:solidFill>
                  <a:schemeClr val="bg1"/>
                </a:solidFill>
              </a:rPr>
              <a:t>and engineering.</a:t>
            </a:r>
          </a:p>
        </p:txBody>
      </p:sp>
      <p:sp>
        <p:nvSpPr>
          <p:cNvPr id="25" name="Rectangle 24">
            <a:extLst>
              <a:ext uri="{FF2B5EF4-FFF2-40B4-BE49-F238E27FC236}">
                <a16:creationId xmlns:a16="http://schemas.microsoft.com/office/drawing/2014/main" id="{DFAC9A0A-96D6-4AB1-8554-D6152860A312}"/>
              </a:ext>
            </a:extLst>
          </p:cNvPr>
          <p:cNvSpPr/>
          <p:nvPr/>
        </p:nvSpPr>
        <p:spPr>
          <a:xfrm>
            <a:off x="408531" y="5074250"/>
            <a:ext cx="4571999" cy="710877"/>
          </a:xfrm>
          <a:prstGeom prst="rect">
            <a:avLst/>
          </a:prstGeom>
          <a:solidFill>
            <a:srgbClr val="003E15"/>
          </a:solidFill>
          <a:ln w="28575">
            <a:solidFill>
              <a:srgbClr val="003E1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noAutofit/>
          </a:bodyPr>
          <a:lstStyle/>
          <a:p>
            <a:pPr eaLnBrk="1" fontAlgn="auto" hangingPunct="1">
              <a:spcBef>
                <a:spcPts val="0"/>
              </a:spcBef>
              <a:spcAft>
                <a:spcPts val="0"/>
              </a:spcAft>
              <a:defRPr/>
            </a:pPr>
            <a:r>
              <a:rPr lang="en-GB" altLang="en-US" sz="1600" dirty="0">
                <a:solidFill>
                  <a:schemeClr val="bg1"/>
                </a:solidFill>
              </a:rPr>
              <a:t>Da Vinci lived in Italy.</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919698" y="3293532"/>
            <a:ext cx="2684552" cy="3564467"/>
          </a:xfrm>
          <a:prstGeom prst="rect">
            <a:avLst/>
          </a:prstGeom>
        </p:spPr>
      </p:pic>
      <p:sp>
        <p:nvSpPr>
          <p:cNvPr id="2" name="Rectangular Callout 1"/>
          <p:cNvSpPr/>
          <p:nvPr/>
        </p:nvSpPr>
        <p:spPr>
          <a:xfrm>
            <a:off x="6686601" y="2040046"/>
            <a:ext cx="2168692" cy="1449216"/>
          </a:xfrm>
          <a:prstGeom prst="wedgeRectCallout">
            <a:avLst>
              <a:gd name="adj1" fmla="val 3568"/>
              <a:gd name="adj2" fmla="val 100507"/>
            </a:avLst>
          </a:prstGeom>
          <a:solidFill>
            <a:schemeClr val="bg1"/>
          </a:solidFill>
          <a:ln w="28575">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altLang="en-US" sz="1600" dirty="0">
                <a:solidFill>
                  <a:schemeClr val="tx1"/>
                </a:solidFill>
              </a:rPr>
              <a:t>It is actually Leonardo da Vinci’s painting, ‘The Mona Lisa’ which is on display in </a:t>
            </a:r>
            <a:r>
              <a:rPr lang="en-GB" altLang="en-US" sz="1600" dirty="0" smtClean="0">
                <a:solidFill>
                  <a:schemeClr val="tx1"/>
                </a:solidFill>
              </a:rPr>
              <a:t>the Louvre</a:t>
            </a:r>
            <a:r>
              <a:rPr lang="en-GB" altLang="en-US" sz="1600" dirty="0">
                <a:solidFill>
                  <a:schemeClr val="tx1"/>
                </a:solidFill>
              </a:rPr>
              <a:t>.</a:t>
            </a:r>
          </a:p>
        </p:txBody>
      </p:sp>
      <p:sp>
        <p:nvSpPr>
          <p:cNvPr id="37" name="Rectangular Callout 36"/>
          <p:cNvSpPr/>
          <p:nvPr/>
        </p:nvSpPr>
        <p:spPr>
          <a:xfrm>
            <a:off x="3572284" y="2044198"/>
            <a:ext cx="2935595" cy="1449216"/>
          </a:xfrm>
          <a:prstGeom prst="wedgeRectCallout">
            <a:avLst>
              <a:gd name="adj1" fmla="val 54083"/>
              <a:gd name="adj2" fmla="val 81488"/>
            </a:avLst>
          </a:prstGeom>
          <a:solidFill>
            <a:schemeClr val="bg1"/>
          </a:solidFill>
          <a:ln w="28575">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sz="1600" dirty="0">
                <a:solidFill>
                  <a:schemeClr val="tx1"/>
                </a:solidFill>
              </a:rPr>
              <a:t>'The Last Supper' is in its original spot, covering an end wall of the dining hall at the monastery of Santa Maria </a:t>
            </a:r>
            <a:r>
              <a:rPr lang="en-GB" sz="1600" dirty="0" err="1">
                <a:solidFill>
                  <a:schemeClr val="tx1"/>
                </a:solidFill>
              </a:rPr>
              <a:t>delle</a:t>
            </a:r>
            <a:r>
              <a:rPr lang="en-GB" sz="1600" dirty="0">
                <a:solidFill>
                  <a:schemeClr val="tx1"/>
                </a:solidFill>
              </a:rPr>
              <a:t> Grazie in Milan, </a:t>
            </a:r>
            <a:r>
              <a:rPr lang="en-GB" sz="1600" dirty="0" smtClean="0">
                <a:solidFill>
                  <a:schemeClr val="tx1"/>
                </a:solidFill>
              </a:rPr>
              <a:t>Italy.</a:t>
            </a:r>
            <a:endParaRPr lang="en-GB" altLang="en-US" sz="1600" dirty="0">
              <a:solidFill>
                <a:schemeClr val="tx1"/>
              </a:solidFill>
            </a:endParaRPr>
          </a:p>
        </p:txBody>
      </p:sp>
    </p:spTree>
    <p:extLst>
      <p:ext uri="{BB962C8B-B14F-4D97-AF65-F5344CB8AC3E}">
        <p14:creationId xmlns:p14="http://schemas.microsoft.com/office/powerpoint/2010/main" val="76959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childTnLst>
        </p:cTn>
      </p:par>
    </p:tnLst>
    <p:bldLst>
      <p:bldP spid="28" grpId="0" animBg="1"/>
      <p:bldP spid="27" grpId="0" animBg="1"/>
      <p:bldP spid="26" grpId="0" animBg="1"/>
      <p:bldP spid="16" grpId="0" animBg="1"/>
      <p:bldP spid="23" grpId="0" animBg="1"/>
      <p:bldP spid="25" grpId="0" animBg="1"/>
      <p:bldP spid="2" grpId="0" animBg="1"/>
      <p:bldP spid="3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1FB98A13-3E6D-4552-8BAA-C06EBDB8DC74}" vid="{BA148D82-8A68-4E5E-8549-B02389151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516</TotalTime>
  <Words>1140</Words>
  <Application>Microsoft Office PowerPoint</Application>
  <PresentationFormat>On-screen Show (4:3)</PresentationFormat>
  <Paragraphs>104</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BPreplay</vt:lpstr>
      <vt:lpstr>SimSun</vt:lpstr>
      <vt:lpstr>Arial</vt:lpstr>
      <vt:lpstr>Kalam</vt:lpstr>
      <vt:lpstr>Sassoon Infant Rg</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Fay</dc:creator>
  <cp:lastModifiedBy>Rachel Richardson</cp:lastModifiedBy>
  <cp:revision>65</cp:revision>
  <dcterms:created xsi:type="dcterms:W3CDTF">2019-12-17T14:03:00Z</dcterms:created>
  <dcterms:modified xsi:type="dcterms:W3CDTF">2021-01-27T14:46:26Z</dcterms:modified>
</cp:coreProperties>
</file>