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F9F42-9F05-4696-ACF7-A00B7BEC5B2F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051E1-89D4-4696-B3BF-3B308D02E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01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 txBox="1">
            <a:spLocks noGrp="1" noChangeArrowheads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5" tIns="47627" rIns="95255" bIns="47627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6E947A37-1A33-4F75-AD4D-8E4A8074424E}" type="slidenum">
              <a:rPr lang="en-GB" altLang="en-US" sz="1300">
                <a:solidFill>
                  <a:prstClr val="black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 sz="1300">
              <a:solidFill>
                <a:prstClr val="black"/>
              </a:solidFill>
            </a:endParaRPr>
          </a:p>
        </p:txBody>
      </p:sp>
      <p:sp>
        <p:nvSpPr>
          <p:cNvPr id="1310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6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077" name="Slide Number Placeholder 3"/>
          <p:cNvSpPr txBox="1">
            <a:spLocks noGrp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5" tIns="47627" rIns="95255" bIns="47627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A0AD0FB3-CC1C-49E1-A043-2FCE0F68C395}" type="slidenum">
              <a:rPr lang="en-US" altLang="en-US" sz="1300">
                <a:solidFill>
                  <a:prstClr val="black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3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2100" name="Slide Number Placeholder 3"/>
          <p:cNvSpPr txBox="1">
            <a:spLocks noGrp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5" tIns="47627" rIns="95255" bIns="47627" anchor="b"/>
          <a:lstStyle>
            <a:lvl1pPr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65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F876B65-5333-463B-9F90-0A5C6CDCCAC1}" type="slidenum">
              <a:rPr lang="en-US" altLang="en-US" sz="130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DD3E43F-218A-4BE3-BCF4-0FF8F8D73785}" type="slidenum">
              <a:rPr lang="en-GB" altLang="en-US">
                <a:solidFill>
                  <a:srgbClr val="000000"/>
                </a:solidFill>
                <a:latin typeface="Calibri" pitchFamily="34" charset="0"/>
              </a:rPr>
              <a:pPr/>
              <a:t>3</a:t>
            </a:fld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D350C51-5F25-497F-B747-257F06BBB106}" type="slidenum">
              <a:rPr lang="en-GB" altLang="en-US">
                <a:solidFill>
                  <a:srgbClr val="000000"/>
                </a:solidFill>
                <a:latin typeface="Calibri" pitchFamily="34" charset="0"/>
              </a:rPr>
              <a:pPr/>
              <a:t>4</a:t>
            </a:fld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C22FA09-7A60-4D7F-84E3-D8BE1211FD4B}" type="slidenum">
              <a:rPr lang="en-GB" altLang="en-US">
                <a:solidFill>
                  <a:srgbClr val="000000"/>
                </a:solidFill>
                <a:latin typeface="Calibri" pitchFamily="34" charset="0"/>
              </a:rPr>
              <a:pPr/>
              <a:t>5</a:t>
            </a:fld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25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1B79C60-282B-4D7D-BEF6-22CA6FF5BAB0}" type="slidenum">
              <a:rPr lang="en-GB" altLang="en-US">
                <a:solidFill>
                  <a:srgbClr val="000000"/>
                </a:solidFill>
                <a:latin typeface="Calibri" pitchFamily="34" charset="0"/>
              </a:rPr>
              <a:pPr/>
              <a:t>6</a:t>
            </a:fld>
            <a:endParaRPr lang="en-GB" alt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3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6FD35-85D3-4B5B-91BC-A39D9F05B5D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0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32B73-991D-492B-B9F2-0E8AA01E892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2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6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6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799A6-DE30-4CCB-9C58-0D50B4F47E7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161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727" y="1122363"/>
            <a:ext cx="8201025" cy="2387600"/>
          </a:xfrm>
        </p:spPr>
        <p:txBody>
          <a:bodyPr>
            <a:normAutofit/>
          </a:bodyPr>
          <a:lstStyle>
            <a:lvl1pPr algn="ctr">
              <a:defRPr sz="4000">
                <a:latin typeface="Sassoon Infant Md" panose="02000603050000020003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727" y="3602038"/>
            <a:ext cx="8201025" cy="1655762"/>
          </a:xfrm>
        </p:spPr>
        <p:txBody>
          <a:bodyPr/>
          <a:lstStyle>
            <a:lvl1pPr marL="0" indent="0" algn="ctr">
              <a:buNone/>
              <a:defRPr sz="2400">
                <a:latin typeface="Sassoon Infant Rg" panose="02000503030000020003" pitchFamily="50" charset="0"/>
                <a:ea typeface="Sassoon Infant Rg" panose="02000503030000020003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3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350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6700838"/>
            <a:ext cx="5857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85777"/>
            <a:ext cx="8220075" cy="1595581"/>
          </a:xfrm>
        </p:spPr>
        <p:txBody>
          <a:bodyPr>
            <a:normAutofit/>
          </a:bodyPr>
          <a:lstStyle>
            <a:lvl1pPr>
              <a:defRPr sz="4000" b="1">
                <a:latin typeface="Sassoon Infant Md" panose="02000603050000020003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53358"/>
            <a:ext cx="8220075" cy="4242683"/>
          </a:xfrm>
        </p:spPr>
        <p:txBody>
          <a:bodyPr/>
          <a:lstStyle>
            <a:lvl1pPr>
              <a:defRPr sz="1800">
                <a:latin typeface="Sassoon Infant Rg" panose="02000503030000020003" pitchFamily="50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34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m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700838"/>
            <a:ext cx="58420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549279"/>
            <a:ext cx="8181975" cy="1325563"/>
          </a:xfrm>
          <a:noFill/>
          <a:ln>
            <a:noFill/>
          </a:ln>
        </p:spPr>
        <p:txBody>
          <a:bodyPr>
            <a:normAutofit/>
          </a:bodyPr>
          <a:lstStyle>
            <a:lvl1pPr>
              <a:defRPr sz="4000" b="1">
                <a:latin typeface="Sassoon Infant Md" panose="02000603050000020003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3" y="2014537"/>
            <a:ext cx="8181975" cy="4351338"/>
          </a:xfrm>
          <a:noFill/>
          <a:ln>
            <a:noFill/>
          </a:ln>
        </p:spPr>
        <p:txBody>
          <a:bodyPr/>
          <a:lstStyle>
            <a:lvl1pPr>
              <a:defRPr sz="1800">
                <a:latin typeface="Sassoon Infant Rg" panose="02000503030000020003" pitchFamily="50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647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i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2" y="2359034"/>
            <a:ext cx="8064500" cy="655294"/>
          </a:xfrm>
          <a:noFill/>
          <a:ln>
            <a:noFill/>
          </a:ln>
        </p:spPr>
        <p:txBody>
          <a:bodyPr>
            <a:noAutofit/>
          </a:bodyPr>
          <a:lstStyle>
            <a:lvl1pPr algn="ctr">
              <a:defRPr sz="6600" b="1">
                <a:solidFill>
                  <a:schemeClr val="bg1"/>
                </a:solidFill>
                <a:latin typeface="BPreplay" panose="02000503000000020004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1654971" y="3199954"/>
            <a:ext cx="5834062" cy="543989"/>
          </a:xfrm>
          <a:noFill/>
          <a:ln>
            <a:noFill/>
          </a:ln>
        </p:spPr>
        <p:txBody>
          <a:bodyPr anchor="ctr" anchorCtr="1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BPreplay" panose="02000503000000020004" pitchFamily="50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088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2610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3438" y="6700838"/>
            <a:ext cx="58420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71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6D850-3673-48B3-A5D7-3DF4565E27B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25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4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E7CD-CB51-461F-BE34-570FC65C37BD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21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B22B4-4D5B-42F0-A177-3A5F452AD15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3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A1470-C7AE-46BA-997A-DA859FDCA128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11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B028A-F897-4FC3-A357-58A4EC7A639C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51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58B5D-C64F-475B-A1B3-2FB34E68B3E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42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9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E12B4-EFCE-45D8-82D7-C72F9947EA3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48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80665-3295-4D44-99AC-4CE39CC2878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8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B948AF-A74A-4B11-9C5E-055708E32BC3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5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90538" y="695325"/>
            <a:ext cx="8162925" cy="1150938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0538" y="1957388"/>
            <a:ext cx="8162925" cy="4387850"/>
          </a:xfrm>
          <a:prstGeom prst="roundRect">
            <a:avLst>
              <a:gd name="adj" fmla="val 258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777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rgbClr val="1C1C1C"/>
          </a:solidFill>
          <a:latin typeface="Sassoon Infant Md" panose="02000603050000020003" pitchFamily="50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kern="1200">
          <a:solidFill>
            <a:srgbClr val="1C1C1C"/>
          </a:solidFill>
          <a:latin typeface="Sassoon Infant Rg" panose="02000503030000020003" pitchFamily="50" charset="0"/>
          <a:ea typeface="Sassoon Infant Rg" panose="02000503030000020003" pitchFamily="50" charset="0"/>
          <a:cs typeface="Sassoon Infant Rg" panose="02000503030000020003" pitchFamily="50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1C1C1C"/>
          </a:solidFill>
          <a:latin typeface="Sassoon Infant Rg" panose="02000503030000020003" pitchFamily="50" charset="0"/>
          <a:ea typeface="Sassoon Infant Rg" panose="02000503030000020003" pitchFamily="50" charset="0"/>
          <a:cs typeface="Sassoon Infant Rg" panose="02000503030000020003" pitchFamily="50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1C1C1C"/>
          </a:solidFill>
          <a:latin typeface="Sassoon Infant Rg" panose="02000503030000020003" pitchFamily="50" charset="0"/>
          <a:ea typeface="Sassoon Infant Rg" panose="02000503030000020003" pitchFamily="50" charset="0"/>
          <a:cs typeface="Sassoon Infant Rg" panose="02000503030000020003" pitchFamily="50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1C1C1C"/>
          </a:solidFill>
          <a:latin typeface="Sassoon Infant Rg" panose="02000503030000020003" pitchFamily="50" charset="0"/>
          <a:ea typeface="Sassoon Infant Rg" panose="02000503030000020003" pitchFamily="50" charset="0"/>
          <a:cs typeface="Sassoon Infant Rg" panose="02000503030000020003" pitchFamily="50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1400" kern="1200">
          <a:solidFill>
            <a:srgbClr val="1C1C1C"/>
          </a:solidFill>
          <a:latin typeface="Sassoon Infant Rg" panose="02000503030000020003" pitchFamily="50" charset="0"/>
          <a:ea typeface="Sassoon Infant Rg" panose="02000503030000020003" pitchFamily="50" charset="0"/>
          <a:cs typeface="Sassoon Infant Rg" panose="02000503030000020003" pitchFamily="5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rgbClr val="FCFC04"/>
          </a:solidFill>
          <a:ln>
            <a:solidFill>
              <a:srgbClr val="0066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en-GB" altLang="en-US" sz="4000" smtClean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2000" smtClean="0">
                <a:solidFill>
                  <a:srgbClr val="0066FF"/>
                </a:solidFill>
                <a:latin typeface="Comic Sans MS" pitchFamily="66" charset="0"/>
              </a:rPr>
              <a:t>Science</a:t>
            </a:r>
          </a:p>
          <a:p>
            <a:pPr algn="ctr" eaLnBrk="1" hangingPunct="1">
              <a:buFontTx/>
              <a:buNone/>
            </a:pPr>
            <a:r>
              <a:rPr lang="en-GB" altLang="en-US" sz="4000" smtClean="0">
                <a:latin typeface="Comic Sans MS" pitchFamily="66" charset="0"/>
              </a:rPr>
              <a:t> </a:t>
            </a:r>
          </a:p>
        </p:txBody>
      </p:sp>
      <p:pic>
        <p:nvPicPr>
          <p:cNvPr id="65539" name="Picture 3" descr="flashing man   animatio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500438"/>
            <a:ext cx="4968875" cy="284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498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rgbClr val="66FF33"/>
          </a:solidFill>
        </p:spPr>
        <p:txBody>
          <a:bodyPr/>
          <a:lstStyle/>
          <a:p>
            <a:pPr eaLnBrk="1" hangingPunct="1">
              <a:buFontTx/>
              <a:buNone/>
            </a:pPr>
            <a:endParaRPr lang="en-GB" altLang="en-US" sz="280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40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800" smtClean="0">
                <a:latin typeface="Comic Sans MS" pitchFamily="66" charset="0"/>
              </a:rPr>
              <a:t>   </a:t>
            </a:r>
            <a:r>
              <a:rPr lang="en-GB" altLang="en-US" sz="2800" smtClean="0">
                <a:solidFill>
                  <a:srgbClr val="CC00FF"/>
                </a:solidFill>
                <a:latin typeface="Comic Sans MS" pitchFamily="66" charset="0"/>
              </a:rPr>
              <a:t>Learning Objective</a:t>
            </a:r>
            <a:r>
              <a:rPr lang="en-GB" altLang="en-US" sz="2800" smtClean="0"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GB" altLang="en-US" sz="2800" smtClean="0">
                <a:latin typeface="Comic Sans MS" pitchFamily="66" charset="0"/>
              </a:rPr>
              <a:t>   </a:t>
            </a:r>
            <a:r>
              <a:rPr lang="en-GB" altLang="en-US" smtClean="0">
                <a:latin typeface="Comic Sans MS" pitchFamily="66" charset="0"/>
              </a:rPr>
              <a:t>: to be able to identify and name the body parts required for digestion</a:t>
            </a:r>
          </a:p>
          <a:p>
            <a:pPr eaLnBrk="1" hangingPunct="1">
              <a:buFontTx/>
              <a:buNone/>
            </a:pPr>
            <a:endParaRPr lang="en-GB" altLang="en-US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mtClean="0">
                <a:latin typeface="Comic Sans MS" pitchFamily="66" charset="0"/>
              </a:rPr>
              <a:t>   </a:t>
            </a:r>
          </a:p>
          <a:p>
            <a:pPr eaLnBrk="1" hangingPunct="1">
              <a:buFontTx/>
              <a:buNone/>
            </a:pPr>
            <a:endParaRPr lang="en-GB" altLang="en-US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20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800" smtClean="0">
                <a:latin typeface="Comic Sans MS" pitchFamily="66" charset="0"/>
              </a:rPr>
              <a:t>  </a:t>
            </a:r>
            <a:r>
              <a:rPr lang="en-GB" altLang="en-US" sz="2800" smtClean="0">
                <a:solidFill>
                  <a:srgbClr val="CC00FF"/>
                </a:solidFill>
                <a:latin typeface="Comic Sans MS" pitchFamily="66" charset="0"/>
              </a:rPr>
              <a:t>    Success Criteria</a:t>
            </a:r>
            <a:r>
              <a:rPr lang="en-GB" altLang="en-US" sz="2800" smtClean="0">
                <a:latin typeface="Comic Sans MS" pitchFamily="66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latin typeface="Comic Sans MS" pitchFamily="66" charset="0"/>
              </a:rPr>
              <a:t>   : that you can label some of the body parts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latin typeface="Comic Sans MS" pitchFamily="66" charset="0"/>
              </a:rPr>
              <a:t>   : that you know what digest and digestion 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latin typeface="Comic Sans MS" pitchFamily="66" charset="0"/>
              </a:rPr>
              <a:t>     means</a:t>
            </a:r>
          </a:p>
          <a:p>
            <a:pPr eaLnBrk="1" hangingPunct="1">
              <a:buFontTx/>
              <a:buNone/>
            </a:pPr>
            <a:r>
              <a:rPr lang="en-GB" altLang="en-US" smtClean="0">
                <a:latin typeface="Comic Sans MS" pitchFamily="66" charset="0"/>
              </a:rPr>
              <a:t>   </a:t>
            </a:r>
            <a:endParaRPr lang="en-GB" altLang="en-US" sz="2800" smtClean="0">
              <a:latin typeface="Comic Sans MS" pitchFamily="66" charset="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4787900" y="333375"/>
            <a:ext cx="17287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66564" name="Text Box 5"/>
          <p:cNvSpPr txBox="1">
            <a:spLocks noChangeArrowheads="1"/>
          </p:cNvSpPr>
          <p:nvPr/>
        </p:nvSpPr>
        <p:spPr bwMode="auto">
          <a:xfrm>
            <a:off x="6084888" y="476250"/>
            <a:ext cx="172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FF3300"/>
                </a:solidFill>
                <a:latin typeface="Comic Sans MS" pitchFamily="66" charset="0"/>
              </a:rPr>
              <a:t>WALT</a:t>
            </a:r>
          </a:p>
        </p:txBody>
      </p:sp>
      <p:sp>
        <p:nvSpPr>
          <p:cNvPr id="66565" name="Text Box 7"/>
          <p:cNvSpPr txBox="1">
            <a:spLocks noChangeArrowheads="1"/>
          </p:cNvSpPr>
          <p:nvPr/>
        </p:nvSpPr>
        <p:spPr bwMode="auto">
          <a:xfrm>
            <a:off x="6156325" y="3141663"/>
            <a:ext cx="18716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GB" altLang="en-US" b="1">
                <a:solidFill>
                  <a:srgbClr val="FF3300"/>
                </a:solidFill>
                <a:latin typeface="Comic Sans MS" pitchFamily="66" charset="0"/>
              </a:rPr>
              <a:t>WILF</a:t>
            </a:r>
          </a:p>
        </p:txBody>
      </p:sp>
      <p:pic>
        <p:nvPicPr>
          <p:cNvPr id="66566" name="Picture 10" descr="dog wagging tail animate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88913"/>
            <a:ext cx="11430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7" name="Picture 8" descr="dog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708275"/>
            <a:ext cx="1368425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75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5"/>
          <p:cNvSpPr>
            <a:spLocks noGrp="1"/>
          </p:cNvSpPr>
          <p:nvPr>
            <p:ph type="title"/>
          </p:nvPr>
        </p:nvSpPr>
        <p:spPr>
          <a:xfrm>
            <a:off x="484188" y="677863"/>
            <a:ext cx="8220075" cy="6318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GB" altLang="en-US" dirty="0" smtClean="0"/>
              <a:t>Digestive System</a:t>
            </a:r>
          </a:p>
        </p:txBody>
      </p:sp>
      <p:sp>
        <p:nvSpPr>
          <p:cNvPr id="67587" name="Rectangle 2"/>
          <p:cNvSpPr>
            <a:spLocks noChangeArrowheads="1"/>
          </p:cNvSpPr>
          <p:nvPr/>
        </p:nvSpPr>
        <p:spPr bwMode="auto">
          <a:xfrm>
            <a:off x="762000" y="1649413"/>
            <a:ext cx="75612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/>
              <a:t>Humans digest food. They have a digestive system that allows them to do this.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/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>
                <a:latin typeface="Sassoon Infant Md" pitchFamily="50" charset="0"/>
              </a:rPr>
              <a:t>What do you think digest/digestive system mean?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62000" y="2809875"/>
            <a:ext cx="3649663" cy="3319463"/>
          </a:xfrm>
          <a:prstGeom prst="roundRect">
            <a:avLst>
              <a:gd name="adj" fmla="val 2064"/>
            </a:avLst>
          </a:prstGeom>
          <a:solidFill>
            <a:srgbClr val="FFD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73600" y="2809875"/>
            <a:ext cx="3649663" cy="3319463"/>
          </a:xfrm>
          <a:prstGeom prst="roundRect">
            <a:avLst>
              <a:gd name="adj" fmla="val 2064"/>
            </a:avLst>
          </a:prstGeom>
          <a:solidFill>
            <a:srgbClr val="FFD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67590" name="Rectangle 2"/>
          <p:cNvSpPr>
            <a:spLocks noChangeArrowheads="1"/>
          </p:cNvSpPr>
          <p:nvPr/>
        </p:nvSpPr>
        <p:spPr bwMode="auto">
          <a:xfrm>
            <a:off x="1082675" y="3030538"/>
            <a:ext cx="2995613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000" b="1">
                <a:latin typeface="Sassoon Infant Md" pitchFamily="50" charset="0"/>
              </a:rPr>
              <a:t>Digest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b="1">
              <a:latin typeface="Sassoon Infant Md" pitchFamily="50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b="1">
              <a:latin typeface="Sassoon Infant Md" pitchFamily="50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b="1">
              <a:latin typeface="Sassoon Infant Md" pitchFamily="50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altLang="en-US" sz="2000"/>
              <a:t>Break down food so it can be used by the body.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b="1">
              <a:latin typeface="Sassoon Infant Md" pitchFamily="50" charset="0"/>
            </a:endParaRPr>
          </a:p>
        </p:txBody>
      </p:sp>
      <p:sp>
        <p:nvSpPr>
          <p:cNvPr id="67591" name="Rectangle 2"/>
          <p:cNvSpPr>
            <a:spLocks noChangeArrowheads="1"/>
          </p:cNvSpPr>
          <p:nvPr/>
        </p:nvSpPr>
        <p:spPr bwMode="auto">
          <a:xfrm>
            <a:off x="5000625" y="3030538"/>
            <a:ext cx="2995613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2000" b="1">
                <a:latin typeface="Sassoon Infant Md" pitchFamily="50" charset="0"/>
              </a:rPr>
              <a:t>Digestive System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2000" b="1">
              <a:latin typeface="Sassoon Infant Md" pitchFamily="50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2000" b="1">
              <a:latin typeface="Sassoon Infant Md" pitchFamily="50" charset="0"/>
            </a:endParaRP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en-GB" altLang="en-US" sz="2000"/>
              <a:t>System of organs that get food in and out of the body and which make use of the food to keep the body healthy.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2000" b="1">
              <a:latin typeface="Sassoon Infant Md" pitchFamily="50" charset="0"/>
            </a:endParaRP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762000" y="2809875"/>
            <a:ext cx="3649663" cy="3319463"/>
            <a:chOff x="762001" y="2809546"/>
            <a:chExt cx="3648973" cy="3319791"/>
          </a:xfrm>
        </p:grpSpPr>
        <p:sp>
          <p:nvSpPr>
            <p:cNvPr id="18" name="Rounded Rectangle 17"/>
            <p:cNvSpPr/>
            <p:nvPr/>
          </p:nvSpPr>
          <p:spPr>
            <a:xfrm>
              <a:off x="762001" y="2809546"/>
              <a:ext cx="3648973" cy="3319791"/>
            </a:xfrm>
            <a:prstGeom prst="roundRect">
              <a:avLst>
                <a:gd name="adj" fmla="val 2064"/>
              </a:avLst>
            </a:prstGeom>
            <a:solidFill>
              <a:srgbClr val="FC6F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1468305" y="3489063"/>
              <a:ext cx="2225254" cy="2225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dirty="0">
                  <a:solidFill>
                    <a:srgbClr val="FF6F4F"/>
                  </a:solidFill>
                </a:rPr>
                <a:t>Click here for a definition of </a:t>
              </a:r>
              <a:r>
                <a:rPr lang="en-GB" b="1" dirty="0">
                  <a:solidFill>
                    <a:srgbClr val="FF6F4F"/>
                  </a:solidFill>
                </a:rPr>
                <a:t>digest</a:t>
              </a:r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4673600" y="2809875"/>
            <a:ext cx="3649663" cy="3319463"/>
            <a:chOff x="4674290" y="2809546"/>
            <a:chExt cx="3648973" cy="3319791"/>
          </a:xfrm>
        </p:grpSpPr>
        <p:sp>
          <p:nvSpPr>
            <p:cNvPr id="21" name="Rounded Rectangle 20"/>
            <p:cNvSpPr/>
            <p:nvPr/>
          </p:nvSpPr>
          <p:spPr>
            <a:xfrm>
              <a:off x="4674290" y="2809546"/>
              <a:ext cx="3648973" cy="3319791"/>
            </a:xfrm>
            <a:prstGeom prst="roundRect">
              <a:avLst>
                <a:gd name="adj" fmla="val 2064"/>
              </a:avLst>
            </a:prstGeom>
            <a:solidFill>
              <a:srgbClr val="FC6F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442495" y="3489063"/>
              <a:ext cx="2225254" cy="2225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dirty="0">
                  <a:solidFill>
                    <a:srgbClr val="FF6F4F"/>
                  </a:solidFill>
                </a:rPr>
                <a:t>Click here for a definition of </a:t>
              </a:r>
              <a:r>
                <a:rPr lang="en-GB" b="1" dirty="0">
                  <a:solidFill>
                    <a:srgbClr val="FF6F4F"/>
                  </a:solidFill>
                </a:rPr>
                <a:t>digestive system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909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11200" y="1574800"/>
            <a:ext cx="3736975" cy="4589463"/>
          </a:xfrm>
          <a:prstGeom prst="roundRect">
            <a:avLst>
              <a:gd name="adj" fmla="val 2464"/>
            </a:avLst>
          </a:prstGeom>
          <a:solidFill>
            <a:srgbClr val="FFD5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1269" name="Title 5"/>
          <p:cNvSpPr>
            <a:spLocks noGrp="1"/>
          </p:cNvSpPr>
          <p:nvPr>
            <p:ph type="title"/>
          </p:nvPr>
        </p:nvSpPr>
        <p:spPr>
          <a:xfrm>
            <a:off x="484188" y="677863"/>
            <a:ext cx="8220075" cy="6318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GB" altLang="en-US" dirty="0" smtClean="0"/>
              <a:t>Digestive System Parts</a:t>
            </a:r>
          </a:p>
        </p:txBody>
      </p:sp>
      <p:sp>
        <p:nvSpPr>
          <p:cNvPr id="68612" name="Rectangle 1"/>
          <p:cNvSpPr>
            <a:spLocks noChangeArrowheads="1"/>
          </p:cNvSpPr>
          <p:nvPr/>
        </p:nvSpPr>
        <p:spPr bwMode="auto">
          <a:xfrm>
            <a:off x="4638675" y="1520825"/>
            <a:ext cx="3582988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Aft>
                <a:spcPct val="0"/>
              </a:spcAft>
              <a:buFont typeface="Arial" pitchFamily="34" charset="0"/>
              <a:buNone/>
            </a:pPr>
            <a:r>
              <a:rPr lang="en-GB" altLang="en-US" sz="4000"/>
              <a:t>Can you name any parts of the body that are in the digestive system?</a:t>
            </a:r>
          </a:p>
        </p:txBody>
      </p:sp>
      <p:grpSp>
        <p:nvGrpSpPr>
          <p:cNvPr id="68613" name="Group 3"/>
          <p:cNvGrpSpPr>
            <a:grpSpLocks/>
          </p:cNvGrpSpPr>
          <p:nvPr/>
        </p:nvGrpSpPr>
        <p:grpSpPr bwMode="auto">
          <a:xfrm>
            <a:off x="1230313" y="1905000"/>
            <a:ext cx="2589212" cy="4259263"/>
            <a:chOff x="1230287" y="1905000"/>
            <a:chExt cx="2589043" cy="4259263"/>
          </a:xfrm>
        </p:grpSpPr>
        <p:pic>
          <p:nvPicPr>
            <p:cNvPr id="68614" name="Picture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333"/>
            <a:stretch>
              <a:fillRect/>
            </a:stretch>
          </p:blipFill>
          <p:spPr bwMode="auto">
            <a:xfrm>
              <a:off x="1230287" y="1905000"/>
              <a:ext cx="2589043" cy="4259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2095418" y="4362450"/>
              <a:ext cx="428597" cy="419100"/>
            </a:xfrm>
            <a:prstGeom prst="rect">
              <a:avLst/>
            </a:prstGeom>
            <a:solidFill>
              <a:srgbClr val="E7BB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136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47813" y="692150"/>
            <a:ext cx="5761037" cy="5761038"/>
          </a:xfrm>
          <a:prstGeom prst="roundRect">
            <a:avLst>
              <a:gd name="adj" fmla="val 2464"/>
            </a:avLst>
          </a:prstGeom>
          <a:solidFill>
            <a:srgbClr val="FC6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1269" name="Title 5"/>
          <p:cNvSpPr>
            <a:spLocks noGrp="1"/>
          </p:cNvSpPr>
          <p:nvPr>
            <p:ph type="title"/>
          </p:nvPr>
        </p:nvSpPr>
        <p:spPr>
          <a:xfrm>
            <a:off x="468313" y="7938"/>
            <a:ext cx="8220075" cy="63182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GB" altLang="en-US" dirty="0" smtClean="0"/>
              <a:t>Digestive System Parts</a:t>
            </a:r>
          </a:p>
        </p:txBody>
      </p:sp>
      <p:pic>
        <p:nvPicPr>
          <p:cNvPr id="6963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3"/>
          <a:stretch>
            <a:fillRect/>
          </a:stretch>
        </p:blipFill>
        <p:spPr bwMode="auto">
          <a:xfrm>
            <a:off x="2339975" y="711200"/>
            <a:ext cx="3960813" cy="583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9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3"/>
          <p:cNvSpPr>
            <a:spLocks noChangeArrowheads="1"/>
          </p:cNvSpPr>
          <p:nvPr/>
        </p:nvSpPr>
        <p:spPr bwMode="auto">
          <a:xfrm>
            <a:off x="755576" y="764704"/>
            <a:ext cx="763284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6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1400">
                <a:solidFill>
                  <a:srgbClr val="1C1C1C"/>
                </a:solidFill>
                <a:latin typeface="Sassoon Infant Rg" pitchFamily="50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dirty="0"/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000" b="1" dirty="0"/>
              <a:t>Task: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4000" dirty="0"/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sz="4000" dirty="0"/>
              <a:t>You will be given a sheet with key words to name and label the different parts of the digestive system.</a:t>
            </a:r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sz="4000" dirty="0"/>
          </a:p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656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Twinkl Planit">
      <a:dk1>
        <a:srgbClr val="1C1C1C"/>
      </a:dk1>
      <a:lt1>
        <a:srgbClr val="FFFFFF"/>
      </a:lt1>
      <a:dk2>
        <a:srgbClr val="132A8C"/>
      </a:dk2>
      <a:lt2>
        <a:srgbClr val="E2E2E2"/>
      </a:lt2>
      <a:accent1>
        <a:srgbClr val="6B388C"/>
      </a:accent1>
      <a:accent2>
        <a:srgbClr val="E6236A"/>
      </a:accent2>
      <a:accent3>
        <a:srgbClr val="32B3A2"/>
      </a:accent3>
      <a:accent4>
        <a:srgbClr val="A21774"/>
      </a:accent4>
      <a:accent5>
        <a:srgbClr val="14B4E4"/>
      </a:accent5>
      <a:accent6>
        <a:srgbClr val="EE7918"/>
      </a:accent6>
      <a:hlink>
        <a:srgbClr val="14B4E4"/>
      </a:hlink>
      <a:folHlink>
        <a:srgbClr val="86CEFA"/>
      </a:folHlink>
    </a:clrScheme>
    <a:fontScheme name="Twinkl Planit">
      <a:majorFont>
        <a:latin typeface="Sassoon Infant Md"/>
        <a:ea typeface=""/>
        <a:cs typeface=""/>
      </a:majorFont>
      <a:minorFont>
        <a:latin typeface="Sassoon Infant Rg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181</Words>
  <Application>Microsoft Office PowerPoint</Application>
  <PresentationFormat>On-screen Show (4:3)</PresentationFormat>
  <Paragraphs>47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1_Office Theme</vt:lpstr>
      <vt:lpstr>PowerPoint Presentation</vt:lpstr>
      <vt:lpstr>PowerPoint Presentation</vt:lpstr>
      <vt:lpstr>Digestive System</vt:lpstr>
      <vt:lpstr>Digestive System Parts</vt:lpstr>
      <vt:lpstr>Digestive System Parts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2021-01-31T18:46:09Z</dcterms:created>
  <dcterms:modified xsi:type="dcterms:W3CDTF">2021-01-31T18:50:50Z</dcterms:modified>
</cp:coreProperties>
</file>