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3" r:id="rId3"/>
    <p:sldId id="264" r:id="rId4"/>
    <p:sldId id="285" r:id="rId5"/>
    <p:sldId id="288" r:id="rId6"/>
    <p:sldId id="289" r:id="rId7"/>
    <p:sldId id="290" r:id="rId8"/>
    <p:sldId id="291" r:id="rId9"/>
    <p:sldId id="293" r:id="rId10"/>
    <p:sldId id="294" r:id="rId11"/>
    <p:sldId id="295" r:id="rId12"/>
    <p:sldId id="296" r:id="rId13"/>
    <p:sldId id="283" r:id="rId14"/>
    <p:sldId id="267" r:id="rId15"/>
  </p:sldIdLst>
  <p:sldSz cx="9144000" cy="6858000" type="screen4x3"/>
  <p:notesSz cx="6858000" cy="9144000"/>
  <p:embeddedFontLst>
    <p:embeddedFont>
      <p:font typeface="Sassoon Infant Rg" panose="02000503030000020003" charset="0"/>
      <p:regular r:id="rId18"/>
      <p:bold r:id="rId19"/>
    </p:embeddedFont>
    <p:embeddedFont>
      <p:font typeface="Twinkl" panose="020B060402020202020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53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16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08743A"/>
    <a:srgbClr val="003E15"/>
    <a:srgbClr val="009641"/>
    <a:srgbClr val="005723"/>
    <a:srgbClr val="32B3A2"/>
    <a:srgbClr val="DE1E5A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3162" y="114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53"/>
        <p:guide orient="horz" pos="482"/>
        <p:guide orient="horz" pos="381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planit-science-primary-teaching-resources/planit-science-primary-teaching-resources-y5/planit-science-primary-teaching-resources-y5-scientists-and-inventors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planit-science-primary-teaching-resources/planit-science-primary-teaching-resources-y5/planit-science-primary-teaching-resources-y5-scientists-and-inventor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44.png"/><Relationship Id="rId5" Type="http://schemas.openxmlformats.org/officeDocument/2006/relationships/image" Target="../media/image9.png"/><Relationship Id="rId10" Type="http://schemas.openxmlformats.org/officeDocument/2006/relationships/image" Target="../media/image43.png"/><Relationship Id="rId4" Type="http://schemas.openxmlformats.org/officeDocument/2006/relationships/image" Target="../media/image8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48.png"/><Relationship Id="rId5" Type="http://schemas.openxmlformats.org/officeDocument/2006/relationships/image" Target="../media/image8.png"/><Relationship Id="rId10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12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51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8.tiff"/><Relationship Id="rId7" Type="http://schemas.openxmlformats.org/officeDocument/2006/relationships/image" Target="../media/image32.png"/><Relationship Id="rId12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9.png"/><Relationship Id="rId5" Type="http://schemas.openxmlformats.org/officeDocument/2006/relationships/image" Target="../media/image30.png"/><Relationship Id="rId10" Type="http://schemas.openxmlformats.org/officeDocument/2006/relationships/image" Target="../media/image8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image" Target="../media/image9.png"/><Relationship Id="rId10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41.png"/><Relationship Id="rId5" Type="http://schemas.openxmlformats.org/officeDocument/2006/relationships/image" Target="../media/image9.png"/><Relationship Id="rId10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dirty="0"/>
              <a:t>Bees in Decline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55650" y="1378525"/>
            <a:ext cx="7632700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/>
              <a:t>When they collect nectar, bees pollinate flowers. This enables green plants to produce seeds and fruit. Crane discovered that bees are responsible for pollinating at least 40% of our food crops. Without bees, many crops would not be pollinated</a:t>
            </a:r>
            <a:r>
              <a:rPr lang="en-GB" altLang="en-US" sz="1600" dirty="0" smtClean="0"/>
              <a:t>.</a:t>
            </a:r>
            <a:endParaRPr lang="en-GB" altLang="en-US" sz="1600" dirty="0"/>
          </a:p>
        </p:txBody>
      </p:sp>
      <p:grpSp>
        <p:nvGrpSpPr>
          <p:cNvPr id="11" name="Group 10"/>
          <p:cNvGrpSpPr/>
          <p:nvPr/>
        </p:nvGrpSpPr>
        <p:grpSpPr>
          <a:xfrm rot="189558">
            <a:off x="2768054" y="2233689"/>
            <a:ext cx="3607888" cy="3995785"/>
            <a:chOff x="-2183318" y="2257268"/>
            <a:chExt cx="3454423" cy="382582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92249">
              <a:off x="-2183318" y="2257268"/>
              <a:ext cx="3454423" cy="38258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981"/>
            <a:stretch/>
          </p:blipFill>
          <p:spPr>
            <a:xfrm rot="21326995">
              <a:off x="-1940431" y="2463037"/>
              <a:ext cx="2998934" cy="30725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Freeform 9"/>
            <p:cNvSpPr/>
            <p:nvPr/>
          </p:nvSpPr>
          <p:spPr>
            <a:xfrm>
              <a:off x="-1816912" y="4248150"/>
              <a:ext cx="2864662" cy="1193800"/>
            </a:xfrm>
            <a:custGeom>
              <a:avLst/>
              <a:gdLst>
                <a:gd name="connsiteX0" fmla="*/ 38912 w 2864662"/>
                <a:gd name="connsiteY0" fmla="*/ 539750 h 1193800"/>
                <a:gd name="connsiteX1" fmla="*/ 38912 w 2864662"/>
                <a:gd name="connsiteY1" fmla="*/ 539750 h 1193800"/>
                <a:gd name="connsiteX2" fmla="*/ 7162 w 2864662"/>
                <a:gd name="connsiteY2" fmla="*/ 584200 h 1193800"/>
                <a:gd name="connsiteX3" fmla="*/ 7162 w 2864662"/>
                <a:gd name="connsiteY3" fmla="*/ 704850 h 1193800"/>
                <a:gd name="connsiteX4" fmla="*/ 38912 w 2864662"/>
                <a:gd name="connsiteY4" fmla="*/ 755650 h 1193800"/>
                <a:gd name="connsiteX5" fmla="*/ 51612 w 2864662"/>
                <a:gd name="connsiteY5" fmla="*/ 774700 h 1193800"/>
                <a:gd name="connsiteX6" fmla="*/ 70662 w 2864662"/>
                <a:gd name="connsiteY6" fmla="*/ 781050 h 1193800"/>
                <a:gd name="connsiteX7" fmla="*/ 89712 w 2864662"/>
                <a:gd name="connsiteY7" fmla="*/ 793750 h 1193800"/>
                <a:gd name="connsiteX8" fmla="*/ 115112 w 2864662"/>
                <a:gd name="connsiteY8" fmla="*/ 812800 h 1193800"/>
                <a:gd name="connsiteX9" fmla="*/ 159562 w 2864662"/>
                <a:gd name="connsiteY9" fmla="*/ 825500 h 1193800"/>
                <a:gd name="connsiteX10" fmla="*/ 191312 w 2864662"/>
                <a:gd name="connsiteY10" fmla="*/ 838200 h 1193800"/>
                <a:gd name="connsiteX11" fmla="*/ 242112 w 2864662"/>
                <a:gd name="connsiteY11" fmla="*/ 863600 h 1193800"/>
                <a:gd name="connsiteX12" fmla="*/ 261162 w 2864662"/>
                <a:gd name="connsiteY12" fmla="*/ 869950 h 1193800"/>
                <a:gd name="connsiteX13" fmla="*/ 280212 w 2864662"/>
                <a:gd name="connsiteY13" fmla="*/ 882650 h 1193800"/>
                <a:gd name="connsiteX14" fmla="*/ 343712 w 2864662"/>
                <a:gd name="connsiteY14" fmla="*/ 920750 h 1193800"/>
                <a:gd name="connsiteX15" fmla="*/ 362762 w 2864662"/>
                <a:gd name="connsiteY15" fmla="*/ 933450 h 1193800"/>
                <a:gd name="connsiteX16" fmla="*/ 426262 w 2864662"/>
                <a:gd name="connsiteY16" fmla="*/ 952500 h 1193800"/>
                <a:gd name="connsiteX17" fmla="*/ 464362 w 2864662"/>
                <a:gd name="connsiteY17" fmla="*/ 965200 h 1193800"/>
                <a:gd name="connsiteX18" fmla="*/ 489762 w 2864662"/>
                <a:gd name="connsiteY18" fmla="*/ 971550 h 1193800"/>
                <a:gd name="connsiteX19" fmla="*/ 540562 w 2864662"/>
                <a:gd name="connsiteY19" fmla="*/ 996950 h 1193800"/>
                <a:gd name="connsiteX20" fmla="*/ 623112 w 2864662"/>
                <a:gd name="connsiteY20" fmla="*/ 1016000 h 1193800"/>
                <a:gd name="connsiteX21" fmla="*/ 661212 w 2864662"/>
                <a:gd name="connsiteY21" fmla="*/ 1028700 h 1193800"/>
                <a:gd name="connsiteX22" fmla="*/ 680262 w 2864662"/>
                <a:gd name="connsiteY22" fmla="*/ 1041400 h 1193800"/>
                <a:gd name="connsiteX23" fmla="*/ 724712 w 2864662"/>
                <a:gd name="connsiteY23" fmla="*/ 1060450 h 1193800"/>
                <a:gd name="connsiteX24" fmla="*/ 743762 w 2864662"/>
                <a:gd name="connsiteY24" fmla="*/ 1073150 h 1193800"/>
                <a:gd name="connsiteX25" fmla="*/ 769162 w 2864662"/>
                <a:gd name="connsiteY25" fmla="*/ 1092200 h 1193800"/>
                <a:gd name="connsiteX26" fmla="*/ 788212 w 2864662"/>
                <a:gd name="connsiteY26" fmla="*/ 1098550 h 1193800"/>
                <a:gd name="connsiteX27" fmla="*/ 845362 w 2864662"/>
                <a:gd name="connsiteY27" fmla="*/ 1130300 h 1193800"/>
                <a:gd name="connsiteX28" fmla="*/ 877112 w 2864662"/>
                <a:gd name="connsiteY28" fmla="*/ 1136650 h 1193800"/>
                <a:gd name="connsiteX29" fmla="*/ 921562 w 2864662"/>
                <a:gd name="connsiteY29" fmla="*/ 1155700 h 1193800"/>
                <a:gd name="connsiteX30" fmla="*/ 953312 w 2864662"/>
                <a:gd name="connsiteY30" fmla="*/ 1162050 h 1193800"/>
                <a:gd name="connsiteX31" fmla="*/ 972362 w 2864662"/>
                <a:gd name="connsiteY31" fmla="*/ 1168400 h 1193800"/>
                <a:gd name="connsiteX32" fmla="*/ 1035862 w 2864662"/>
                <a:gd name="connsiteY32" fmla="*/ 1162050 h 1193800"/>
                <a:gd name="connsiteX33" fmla="*/ 1054912 w 2864662"/>
                <a:gd name="connsiteY33" fmla="*/ 1155700 h 1193800"/>
                <a:gd name="connsiteX34" fmla="*/ 1080312 w 2864662"/>
                <a:gd name="connsiteY34" fmla="*/ 1149350 h 1193800"/>
                <a:gd name="connsiteX35" fmla="*/ 1137462 w 2864662"/>
                <a:gd name="connsiteY35" fmla="*/ 1104900 h 1193800"/>
                <a:gd name="connsiteX36" fmla="*/ 1156512 w 2864662"/>
                <a:gd name="connsiteY36" fmla="*/ 1092200 h 1193800"/>
                <a:gd name="connsiteX37" fmla="*/ 1251762 w 2864662"/>
                <a:gd name="connsiteY37" fmla="*/ 1098550 h 1193800"/>
                <a:gd name="connsiteX38" fmla="*/ 1270812 w 2864662"/>
                <a:gd name="connsiteY38" fmla="*/ 1117600 h 1193800"/>
                <a:gd name="connsiteX39" fmla="*/ 1308912 w 2864662"/>
                <a:gd name="connsiteY39" fmla="*/ 1162050 h 1193800"/>
                <a:gd name="connsiteX40" fmla="*/ 1327962 w 2864662"/>
                <a:gd name="connsiteY40" fmla="*/ 1174750 h 1193800"/>
                <a:gd name="connsiteX41" fmla="*/ 1423212 w 2864662"/>
                <a:gd name="connsiteY41" fmla="*/ 1193800 h 1193800"/>
                <a:gd name="connsiteX42" fmla="*/ 1556562 w 2864662"/>
                <a:gd name="connsiteY42" fmla="*/ 1187450 h 1193800"/>
                <a:gd name="connsiteX43" fmla="*/ 1581962 w 2864662"/>
                <a:gd name="connsiteY43" fmla="*/ 1181100 h 1193800"/>
                <a:gd name="connsiteX44" fmla="*/ 1708962 w 2864662"/>
                <a:gd name="connsiteY44" fmla="*/ 1174750 h 1193800"/>
                <a:gd name="connsiteX45" fmla="*/ 1829612 w 2864662"/>
                <a:gd name="connsiteY45" fmla="*/ 1181100 h 1193800"/>
                <a:gd name="connsiteX46" fmla="*/ 1867712 w 2864662"/>
                <a:gd name="connsiteY46" fmla="*/ 1187450 h 1193800"/>
                <a:gd name="connsiteX47" fmla="*/ 2032812 w 2864662"/>
                <a:gd name="connsiteY47" fmla="*/ 1181100 h 1193800"/>
                <a:gd name="connsiteX48" fmla="*/ 2077262 w 2864662"/>
                <a:gd name="connsiteY48" fmla="*/ 1123950 h 1193800"/>
                <a:gd name="connsiteX49" fmla="*/ 2083612 w 2864662"/>
                <a:gd name="connsiteY49" fmla="*/ 1104900 h 1193800"/>
                <a:gd name="connsiteX50" fmla="*/ 2109012 w 2864662"/>
                <a:gd name="connsiteY50" fmla="*/ 1060450 h 1193800"/>
                <a:gd name="connsiteX51" fmla="*/ 2115362 w 2864662"/>
                <a:gd name="connsiteY51" fmla="*/ 1041400 h 1193800"/>
                <a:gd name="connsiteX52" fmla="*/ 2128062 w 2864662"/>
                <a:gd name="connsiteY52" fmla="*/ 1022350 h 1193800"/>
                <a:gd name="connsiteX53" fmla="*/ 2140762 w 2864662"/>
                <a:gd name="connsiteY53" fmla="*/ 996950 h 1193800"/>
                <a:gd name="connsiteX54" fmla="*/ 2147112 w 2864662"/>
                <a:gd name="connsiteY54" fmla="*/ 977900 h 1193800"/>
                <a:gd name="connsiteX55" fmla="*/ 2166162 w 2864662"/>
                <a:gd name="connsiteY55" fmla="*/ 958850 h 1193800"/>
                <a:gd name="connsiteX56" fmla="*/ 2172512 w 2864662"/>
                <a:gd name="connsiteY56" fmla="*/ 939800 h 1193800"/>
                <a:gd name="connsiteX57" fmla="*/ 2166162 w 2864662"/>
                <a:gd name="connsiteY57" fmla="*/ 876300 h 1193800"/>
                <a:gd name="connsiteX58" fmla="*/ 2159812 w 2864662"/>
                <a:gd name="connsiteY58" fmla="*/ 857250 h 1193800"/>
                <a:gd name="connsiteX59" fmla="*/ 2121712 w 2864662"/>
                <a:gd name="connsiteY59" fmla="*/ 825500 h 1193800"/>
                <a:gd name="connsiteX60" fmla="*/ 2102662 w 2864662"/>
                <a:gd name="connsiteY60" fmla="*/ 819150 h 1193800"/>
                <a:gd name="connsiteX61" fmla="*/ 2058212 w 2864662"/>
                <a:gd name="connsiteY61" fmla="*/ 800100 h 1193800"/>
                <a:gd name="connsiteX62" fmla="*/ 2039162 w 2864662"/>
                <a:gd name="connsiteY62" fmla="*/ 787400 h 1193800"/>
                <a:gd name="connsiteX63" fmla="*/ 2020112 w 2864662"/>
                <a:gd name="connsiteY63" fmla="*/ 781050 h 1193800"/>
                <a:gd name="connsiteX64" fmla="*/ 2007412 w 2864662"/>
                <a:gd name="connsiteY64" fmla="*/ 762000 h 1193800"/>
                <a:gd name="connsiteX65" fmla="*/ 1962962 w 2864662"/>
                <a:gd name="connsiteY65" fmla="*/ 730250 h 1193800"/>
                <a:gd name="connsiteX66" fmla="*/ 1962962 w 2864662"/>
                <a:gd name="connsiteY66" fmla="*/ 647700 h 1193800"/>
                <a:gd name="connsiteX67" fmla="*/ 1969312 w 2864662"/>
                <a:gd name="connsiteY67" fmla="*/ 628650 h 1193800"/>
                <a:gd name="connsiteX68" fmla="*/ 1988362 w 2864662"/>
                <a:gd name="connsiteY68" fmla="*/ 622300 h 1193800"/>
                <a:gd name="connsiteX69" fmla="*/ 2007412 w 2864662"/>
                <a:gd name="connsiteY69" fmla="*/ 603250 h 1193800"/>
                <a:gd name="connsiteX70" fmla="*/ 2083612 w 2864662"/>
                <a:gd name="connsiteY70" fmla="*/ 584200 h 1193800"/>
                <a:gd name="connsiteX71" fmla="*/ 2102662 w 2864662"/>
                <a:gd name="connsiteY71" fmla="*/ 577850 h 1193800"/>
                <a:gd name="connsiteX72" fmla="*/ 2140762 w 2864662"/>
                <a:gd name="connsiteY72" fmla="*/ 558800 h 1193800"/>
                <a:gd name="connsiteX73" fmla="*/ 2166162 w 2864662"/>
                <a:gd name="connsiteY73" fmla="*/ 533400 h 1193800"/>
                <a:gd name="connsiteX74" fmla="*/ 2204262 w 2864662"/>
                <a:gd name="connsiteY74" fmla="*/ 501650 h 1193800"/>
                <a:gd name="connsiteX75" fmla="*/ 2229662 w 2864662"/>
                <a:gd name="connsiteY75" fmla="*/ 469900 h 1193800"/>
                <a:gd name="connsiteX76" fmla="*/ 2248712 w 2864662"/>
                <a:gd name="connsiteY76" fmla="*/ 450850 h 1193800"/>
                <a:gd name="connsiteX77" fmla="*/ 2274112 w 2864662"/>
                <a:gd name="connsiteY77" fmla="*/ 438150 h 1193800"/>
                <a:gd name="connsiteX78" fmla="*/ 2293162 w 2864662"/>
                <a:gd name="connsiteY78" fmla="*/ 425450 h 1193800"/>
                <a:gd name="connsiteX79" fmla="*/ 2363012 w 2864662"/>
                <a:gd name="connsiteY79" fmla="*/ 412750 h 1193800"/>
                <a:gd name="connsiteX80" fmla="*/ 2382062 w 2864662"/>
                <a:gd name="connsiteY80" fmla="*/ 406400 h 1193800"/>
                <a:gd name="connsiteX81" fmla="*/ 2420162 w 2864662"/>
                <a:gd name="connsiteY81" fmla="*/ 387350 h 1193800"/>
                <a:gd name="connsiteX82" fmla="*/ 2674162 w 2864662"/>
                <a:gd name="connsiteY82" fmla="*/ 374650 h 1193800"/>
                <a:gd name="connsiteX83" fmla="*/ 2724962 w 2864662"/>
                <a:gd name="connsiteY83" fmla="*/ 361950 h 1193800"/>
                <a:gd name="connsiteX84" fmla="*/ 2750362 w 2864662"/>
                <a:gd name="connsiteY84" fmla="*/ 342900 h 1193800"/>
                <a:gd name="connsiteX85" fmla="*/ 2769412 w 2864662"/>
                <a:gd name="connsiteY85" fmla="*/ 330200 h 1193800"/>
                <a:gd name="connsiteX86" fmla="*/ 2788462 w 2864662"/>
                <a:gd name="connsiteY86" fmla="*/ 311150 h 1193800"/>
                <a:gd name="connsiteX87" fmla="*/ 2807512 w 2864662"/>
                <a:gd name="connsiteY87" fmla="*/ 304800 h 1193800"/>
                <a:gd name="connsiteX88" fmla="*/ 2826562 w 2864662"/>
                <a:gd name="connsiteY88" fmla="*/ 292100 h 1193800"/>
                <a:gd name="connsiteX89" fmla="*/ 2845612 w 2864662"/>
                <a:gd name="connsiteY89" fmla="*/ 254000 h 1193800"/>
                <a:gd name="connsiteX90" fmla="*/ 2864662 w 2864662"/>
                <a:gd name="connsiteY90" fmla="*/ 215900 h 1193800"/>
                <a:gd name="connsiteX91" fmla="*/ 2858312 w 2864662"/>
                <a:gd name="connsiteY91" fmla="*/ 101600 h 1193800"/>
                <a:gd name="connsiteX92" fmla="*/ 2839262 w 2864662"/>
                <a:gd name="connsiteY92" fmla="*/ 82550 h 1193800"/>
                <a:gd name="connsiteX93" fmla="*/ 2820212 w 2864662"/>
                <a:gd name="connsiteY93" fmla="*/ 44450 h 1193800"/>
                <a:gd name="connsiteX94" fmla="*/ 2782112 w 2864662"/>
                <a:gd name="connsiteY94" fmla="*/ 19050 h 1193800"/>
                <a:gd name="connsiteX95" fmla="*/ 2763062 w 2864662"/>
                <a:gd name="connsiteY95" fmla="*/ 0 h 1193800"/>
                <a:gd name="connsiteX96" fmla="*/ 2274112 w 2864662"/>
                <a:gd name="connsiteY96" fmla="*/ 6350 h 1193800"/>
                <a:gd name="connsiteX97" fmla="*/ 2159812 w 2864662"/>
                <a:gd name="connsiteY97" fmla="*/ 19050 h 1193800"/>
                <a:gd name="connsiteX98" fmla="*/ 2115362 w 2864662"/>
                <a:gd name="connsiteY98" fmla="*/ 31750 h 1193800"/>
                <a:gd name="connsiteX99" fmla="*/ 2039162 w 2864662"/>
                <a:gd name="connsiteY99" fmla="*/ 38100 h 1193800"/>
                <a:gd name="connsiteX100" fmla="*/ 1982012 w 2864662"/>
                <a:gd name="connsiteY100" fmla="*/ 44450 h 1193800"/>
                <a:gd name="connsiteX101" fmla="*/ 1778812 w 2864662"/>
                <a:gd name="connsiteY101" fmla="*/ 63500 h 1193800"/>
                <a:gd name="connsiteX102" fmla="*/ 1747062 w 2864662"/>
                <a:gd name="connsiteY102" fmla="*/ 69850 h 1193800"/>
                <a:gd name="connsiteX103" fmla="*/ 1404162 w 2864662"/>
                <a:gd name="connsiteY103" fmla="*/ 82550 h 1193800"/>
                <a:gd name="connsiteX104" fmla="*/ 1347012 w 2864662"/>
                <a:gd name="connsiteY104" fmla="*/ 95250 h 1193800"/>
                <a:gd name="connsiteX105" fmla="*/ 1289862 w 2864662"/>
                <a:gd name="connsiteY105" fmla="*/ 114300 h 1193800"/>
                <a:gd name="connsiteX106" fmla="*/ 1270812 w 2864662"/>
                <a:gd name="connsiteY106" fmla="*/ 120650 h 1193800"/>
                <a:gd name="connsiteX107" fmla="*/ 1245412 w 2864662"/>
                <a:gd name="connsiteY107" fmla="*/ 127000 h 1193800"/>
                <a:gd name="connsiteX108" fmla="*/ 1156512 w 2864662"/>
                <a:gd name="connsiteY108" fmla="*/ 139700 h 1193800"/>
                <a:gd name="connsiteX109" fmla="*/ 1124762 w 2864662"/>
                <a:gd name="connsiteY109" fmla="*/ 152400 h 1193800"/>
                <a:gd name="connsiteX110" fmla="*/ 1105712 w 2864662"/>
                <a:gd name="connsiteY110" fmla="*/ 165100 h 1193800"/>
                <a:gd name="connsiteX111" fmla="*/ 1073962 w 2864662"/>
                <a:gd name="connsiteY111" fmla="*/ 171450 h 1193800"/>
                <a:gd name="connsiteX112" fmla="*/ 991412 w 2864662"/>
                <a:gd name="connsiteY112" fmla="*/ 215900 h 1193800"/>
                <a:gd name="connsiteX113" fmla="*/ 934262 w 2864662"/>
                <a:gd name="connsiteY113" fmla="*/ 228600 h 1193800"/>
                <a:gd name="connsiteX114" fmla="*/ 915212 w 2864662"/>
                <a:gd name="connsiteY114" fmla="*/ 234950 h 1193800"/>
                <a:gd name="connsiteX115" fmla="*/ 858062 w 2864662"/>
                <a:gd name="connsiteY115" fmla="*/ 247650 h 1193800"/>
                <a:gd name="connsiteX116" fmla="*/ 819962 w 2864662"/>
                <a:gd name="connsiteY116" fmla="*/ 266700 h 1193800"/>
                <a:gd name="connsiteX117" fmla="*/ 800912 w 2864662"/>
                <a:gd name="connsiteY117" fmla="*/ 279400 h 1193800"/>
                <a:gd name="connsiteX118" fmla="*/ 762812 w 2864662"/>
                <a:gd name="connsiteY118" fmla="*/ 292100 h 1193800"/>
                <a:gd name="connsiteX119" fmla="*/ 743762 w 2864662"/>
                <a:gd name="connsiteY119" fmla="*/ 304800 h 1193800"/>
                <a:gd name="connsiteX120" fmla="*/ 661212 w 2864662"/>
                <a:gd name="connsiteY120" fmla="*/ 323850 h 1193800"/>
                <a:gd name="connsiteX121" fmla="*/ 604062 w 2864662"/>
                <a:gd name="connsiteY121" fmla="*/ 336550 h 1193800"/>
                <a:gd name="connsiteX122" fmla="*/ 546912 w 2864662"/>
                <a:gd name="connsiteY122" fmla="*/ 361950 h 1193800"/>
                <a:gd name="connsiteX123" fmla="*/ 515162 w 2864662"/>
                <a:gd name="connsiteY123" fmla="*/ 374650 h 1193800"/>
                <a:gd name="connsiteX124" fmla="*/ 419912 w 2864662"/>
                <a:gd name="connsiteY124" fmla="*/ 387350 h 1193800"/>
                <a:gd name="connsiteX125" fmla="*/ 362762 w 2864662"/>
                <a:gd name="connsiteY125" fmla="*/ 406400 h 1193800"/>
                <a:gd name="connsiteX126" fmla="*/ 343712 w 2864662"/>
                <a:gd name="connsiteY126" fmla="*/ 412750 h 1193800"/>
                <a:gd name="connsiteX127" fmla="*/ 324662 w 2864662"/>
                <a:gd name="connsiteY127" fmla="*/ 419100 h 1193800"/>
                <a:gd name="connsiteX128" fmla="*/ 299262 w 2864662"/>
                <a:gd name="connsiteY128" fmla="*/ 425450 h 1193800"/>
                <a:gd name="connsiteX129" fmla="*/ 235762 w 2864662"/>
                <a:gd name="connsiteY129" fmla="*/ 438150 h 1193800"/>
                <a:gd name="connsiteX130" fmla="*/ 216712 w 2864662"/>
                <a:gd name="connsiteY130" fmla="*/ 444500 h 1193800"/>
                <a:gd name="connsiteX131" fmla="*/ 165912 w 2864662"/>
                <a:gd name="connsiteY131" fmla="*/ 476250 h 1193800"/>
                <a:gd name="connsiteX132" fmla="*/ 127812 w 2864662"/>
                <a:gd name="connsiteY132" fmla="*/ 495300 h 1193800"/>
                <a:gd name="connsiteX133" fmla="*/ 102412 w 2864662"/>
                <a:gd name="connsiteY133" fmla="*/ 514350 h 1193800"/>
                <a:gd name="connsiteX134" fmla="*/ 77012 w 2864662"/>
                <a:gd name="connsiteY134" fmla="*/ 520700 h 1193800"/>
                <a:gd name="connsiteX135" fmla="*/ 38912 w 2864662"/>
                <a:gd name="connsiteY135" fmla="*/ 539750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864662" h="1193800">
                  <a:moveTo>
                    <a:pt x="38912" y="539750"/>
                  </a:moveTo>
                  <a:lnTo>
                    <a:pt x="38912" y="539750"/>
                  </a:lnTo>
                  <a:cubicBezTo>
                    <a:pt x="28329" y="554567"/>
                    <a:pt x="15881" y="568215"/>
                    <a:pt x="7162" y="584200"/>
                  </a:cubicBezTo>
                  <a:cubicBezTo>
                    <a:pt x="-8635" y="613161"/>
                    <a:pt x="6536" y="700467"/>
                    <a:pt x="7162" y="704850"/>
                  </a:cubicBezTo>
                  <a:cubicBezTo>
                    <a:pt x="12730" y="743827"/>
                    <a:pt x="14165" y="739152"/>
                    <a:pt x="38912" y="755650"/>
                  </a:cubicBezTo>
                  <a:cubicBezTo>
                    <a:pt x="43145" y="762000"/>
                    <a:pt x="45653" y="769932"/>
                    <a:pt x="51612" y="774700"/>
                  </a:cubicBezTo>
                  <a:cubicBezTo>
                    <a:pt x="56839" y="778881"/>
                    <a:pt x="64675" y="778057"/>
                    <a:pt x="70662" y="781050"/>
                  </a:cubicBezTo>
                  <a:cubicBezTo>
                    <a:pt x="77488" y="784463"/>
                    <a:pt x="83502" y="789314"/>
                    <a:pt x="89712" y="793750"/>
                  </a:cubicBezTo>
                  <a:cubicBezTo>
                    <a:pt x="98324" y="799901"/>
                    <a:pt x="105923" y="807549"/>
                    <a:pt x="115112" y="812800"/>
                  </a:cubicBezTo>
                  <a:cubicBezTo>
                    <a:pt x="123673" y="817692"/>
                    <a:pt x="152139" y="823026"/>
                    <a:pt x="159562" y="825500"/>
                  </a:cubicBezTo>
                  <a:cubicBezTo>
                    <a:pt x="170376" y="829105"/>
                    <a:pt x="180963" y="833423"/>
                    <a:pt x="191312" y="838200"/>
                  </a:cubicBezTo>
                  <a:cubicBezTo>
                    <a:pt x="208502" y="846134"/>
                    <a:pt x="224151" y="857613"/>
                    <a:pt x="242112" y="863600"/>
                  </a:cubicBezTo>
                  <a:cubicBezTo>
                    <a:pt x="248462" y="865717"/>
                    <a:pt x="255175" y="866957"/>
                    <a:pt x="261162" y="869950"/>
                  </a:cubicBezTo>
                  <a:cubicBezTo>
                    <a:pt x="267988" y="873363"/>
                    <a:pt x="273586" y="878864"/>
                    <a:pt x="280212" y="882650"/>
                  </a:cubicBezTo>
                  <a:cubicBezTo>
                    <a:pt x="348553" y="921702"/>
                    <a:pt x="250509" y="858614"/>
                    <a:pt x="343712" y="920750"/>
                  </a:cubicBezTo>
                  <a:cubicBezTo>
                    <a:pt x="350062" y="924983"/>
                    <a:pt x="355358" y="931599"/>
                    <a:pt x="362762" y="933450"/>
                  </a:cubicBezTo>
                  <a:cubicBezTo>
                    <a:pt x="401149" y="943047"/>
                    <a:pt x="379883" y="937040"/>
                    <a:pt x="426262" y="952500"/>
                  </a:cubicBezTo>
                  <a:cubicBezTo>
                    <a:pt x="438962" y="956733"/>
                    <a:pt x="451375" y="961953"/>
                    <a:pt x="464362" y="965200"/>
                  </a:cubicBezTo>
                  <a:cubicBezTo>
                    <a:pt x="472829" y="967317"/>
                    <a:pt x="481706" y="968193"/>
                    <a:pt x="489762" y="971550"/>
                  </a:cubicBezTo>
                  <a:cubicBezTo>
                    <a:pt x="507238" y="978832"/>
                    <a:pt x="522601" y="990963"/>
                    <a:pt x="540562" y="996950"/>
                  </a:cubicBezTo>
                  <a:cubicBezTo>
                    <a:pt x="567353" y="1005880"/>
                    <a:pt x="595802" y="1008813"/>
                    <a:pt x="623112" y="1016000"/>
                  </a:cubicBezTo>
                  <a:cubicBezTo>
                    <a:pt x="636058" y="1019407"/>
                    <a:pt x="650073" y="1021274"/>
                    <a:pt x="661212" y="1028700"/>
                  </a:cubicBezTo>
                  <a:cubicBezTo>
                    <a:pt x="667562" y="1032933"/>
                    <a:pt x="673436" y="1037987"/>
                    <a:pt x="680262" y="1041400"/>
                  </a:cubicBezTo>
                  <a:cubicBezTo>
                    <a:pt x="751502" y="1077020"/>
                    <a:pt x="632217" y="1007596"/>
                    <a:pt x="724712" y="1060450"/>
                  </a:cubicBezTo>
                  <a:cubicBezTo>
                    <a:pt x="731338" y="1064236"/>
                    <a:pt x="737552" y="1068714"/>
                    <a:pt x="743762" y="1073150"/>
                  </a:cubicBezTo>
                  <a:cubicBezTo>
                    <a:pt x="752374" y="1079301"/>
                    <a:pt x="759973" y="1086949"/>
                    <a:pt x="769162" y="1092200"/>
                  </a:cubicBezTo>
                  <a:cubicBezTo>
                    <a:pt x="774974" y="1095521"/>
                    <a:pt x="782225" y="1095557"/>
                    <a:pt x="788212" y="1098550"/>
                  </a:cubicBezTo>
                  <a:cubicBezTo>
                    <a:pt x="832652" y="1120770"/>
                    <a:pt x="775177" y="1104778"/>
                    <a:pt x="845362" y="1130300"/>
                  </a:cubicBezTo>
                  <a:cubicBezTo>
                    <a:pt x="855505" y="1133988"/>
                    <a:pt x="866641" y="1134032"/>
                    <a:pt x="877112" y="1136650"/>
                  </a:cubicBezTo>
                  <a:cubicBezTo>
                    <a:pt x="921500" y="1147747"/>
                    <a:pt x="867042" y="1137527"/>
                    <a:pt x="921562" y="1155700"/>
                  </a:cubicBezTo>
                  <a:cubicBezTo>
                    <a:pt x="931801" y="1159113"/>
                    <a:pt x="942841" y="1159432"/>
                    <a:pt x="953312" y="1162050"/>
                  </a:cubicBezTo>
                  <a:cubicBezTo>
                    <a:pt x="959806" y="1163673"/>
                    <a:pt x="966012" y="1166283"/>
                    <a:pt x="972362" y="1168400"/>
                  </a:cubicBezTo>
                  <a:cubicBezTo>
                    <a:pt x="993529" y="1166283"/>
                    <a:pt x="1014837" y="1165285"/>
                    <a:pt x="1035862" y="1162050"/>
                  </a:cubicBezTo>
                  <a:cubicBezTo>
                    <a:pt x="1042478" y="1161032"/>
                    <a:pt x="1048476" y="1157539"/>
                    <a:pt x="1054912" y="1155700"/>
                  </a:cubicBezTo>
                  <a:cubicBezTo>
                    <a:pt x="1063303" y="1153302"/>
                    <a:pt x="1071845" y="1151467"/>
                    <a:pt x="1080312" y="1149350"/>
                  </a:cubicBezTo>
                  <a:cubicBezTo>
                    <a:pt x="1111699" y="1102270"/>
                    <a:pt x="1090745" y="1114243"/>
                    <a:pt x="1137462" y="1104900"/>
                  </a:cubicBezTo>
                  <a:cubicBezTo>
                    <a:pt x="1143812" y="1100667"/>
                    <a:pt x="1148892" y="1092623"/>
                    <a:pt x="1156512" y="1092200"/>
                  </a:cubicBezTo>
                  <a:cubicBezTo>
                    <a:pt x="1188283" y="1090435"/>
                    <a:pt x="1220699" y="1091647"/>
                    <a:pt x="1251762" y="1098550"/>
                  </a:cubicBezTo>
                  <a:cubicBezTo>
                    <a:pt x="1260528" y="1100498"/>
                    <a:pt x="1264968" y="1110782"/>
                    <a:pt x="1270812" y="1117600"/>
                  </a:cubicBezTo>
                  <a:cubicBezTo>
                    <a:pt x="1291834" y="1142126"/>
                    <a:pt x="1285277" y="1142354"/>
                    <a:pt x="1308912" y="1162050"/>
                  </a:cubicBezTo>
                  <a:cubicBezTo>
                    <a:pt x="1314775" y="1166936"/>
                    <a:pt x="1320790" y="1172142"/>
                    <a:pt x="1327962" y="1174750"/>
                  </a:cubicBezTo>
                  <a:cubicBezTo>
                    <a:pt x="1359662" y="1186277"/>
                    <a:pt x="1390312" y="1189100"/>
                    <a:pt x="1423212" y="1193800"/>
                  </a:cubicBezTo>
                  <a:cubicBezTo>
                    <a:pt x="1467662" y="1191683"/>
                    <a:pt x="1512203" y="1190999"/>
                    <a:pt x="1556562" y="1187450"/>
                  </a:cubicBezTo>
                  <a:cubicBezTo>
                    <a:pt x="1565261" y="1186754"/>
                    <a:pt x="1573265" y="1181825"/>
                    <a:pt x="1581962" y="1181100"/>
                  </a:cubicBezTo>
                  <a:cubicBezTo>
                    <a:pt x="1624202" y="1177580"/>
                    <a:pt x="1666629" y="1176867"/>
                    <a:pt x="1708962" y="1174750"/>
                  </a:cubicBezTo>
                  <a:cubicBezTo>
                    <a:pt x="1749179" y="1176867"/>
                    <a:pt x="1789468" y="1177888"/>
                    <a:pt x="1829612" y="1181100"/>
                  </a:cubicBezTo>
                  <a:cubicBezTo>
                    <a:pt x="1842446" y="1182127"/>
                    <a:pt x="1854837" y="1187450"/>
                    <a:pt x="1867712" y="1187450"/>
                  </a:cubicBezTo>
                  <a:cubicBezTo>
                    <a:pt x="1922786" y="1187450"/>
                    <a:pt x="1977779" y="1183217"/>
                    <a:pt x="2032812" y="1181100"/>
                  </a:cubicBezTo>
                  <a:cubicBezTo>
                    <a:pt x="2049249" y="1164663"/>
                    <a:pt x="2069667" y="1146736"/>
                    <a:pt x="2077262" y="1123950"/>
                  </a:cubicBezTo>
                  <a:cubicBezTo>
                    <a:pt x="2079379" y="1117600"/>
                    <a:pt x="2080619" y="1110887"/>
                    <a:pt x="2083612" y="1104900"/>
                  </a:cubicBezTo>
                  <a:cubicBezTo>
                    <a:pt x="2115498" y="1041127"/>
                    <a:pt x="2075614" y="1138378"/>
                    <a:pt x="2109012" y="1060450"/>
                  </a:cubicBezTo>
                  <a:cubicBezTo>
                    <a:pt x="2111649" y="1054298"/>
                    <a:pt x="2112369" y="1047387"/>
                    <a:pt x="2115362" y="1041400"/>
                  </a:cubicBezTo>
                  <a:cubicBezTo>
                    <a:pt x="2118775" y="1034574"/>
                    <a:pt x="2124276" y="1028976"/>
                    <a:pt x="2128062" y="1022350"/>
                  </a:cubicBezTo>
                  <a:cubicBezTo>
                    <a:pt x="2132758" y="1014131"/>
                    <a:pt x="2137033" y="1005651"/>
                    <a:pt x="2140762" y="996950"/>
                  </a:cubicBezTo>
                  <a:cubicBezTo>
                    <a:pt x="2143399" y="990798"/>
                    <a:pt x="2143399" y="983469"/>
                    <a:pt x="2147112" y="977900"/>
                  </a:cubicBezTo>
                  <a:cubicBezTo>
                    <a:pt x="2152093" y="970428"/>
                    <a:pt x="2159812" y="965200"/>
                    <a:pt x="2166162" y="958850"/>
                  </a:cubicBezTo>
                  <a:cubicBezTo>
                    <a:pt x="2168279" y="952500"/>
                    <a:pt x="2172512" y="946493"/>
                    <a:pt x="2172512" y="939800"/>
                  </a:cubicBezTo>
                  <a:cubicBezTo>
                    <a:pt x="2172512" y="918528"/>
                    <a:pt x="2169397" y="897325"/>
                    <a:pt x="2166162" y="876300"/>
                  </a:cubicBezTo>
                  <a:cubicBezTo>
                    <a:pt x="2165144" y="869684"/>
                    <a:pt x="2163525" y="862819"/>
                    <a:pt x="2159812" y="857250"/>
                  </a:cubicBezTo>
                  <a:cubicBezTo>
                    <a:pt x="2152790" y="846717"/>
                    <a:pt x="2133426" y="831357"/>
                    <a:pt x="2121712" y="825500"/>
                  </a:cubicBezTo>
                  <a:cubicBezTo>
                    <a:pt x="2115725" y="822507"/>
                    <a:pt x="2108649" y="822143"/>
                    <a:pt x="2102662" y="819150"/>
                  </a:cubicBezTo>
                  <a:cubicBezTo>
                    <a:pt x="2058809" y="797224"/>
                    <a:pt x="2111075" y="813316"/>
                    <a:pt x="2058212" y="800100"/>
                  </a:cubicBezTo>
                  <a:cubicBezTo>
                    <a:pt x="2051862" y="795867"/>
                    <a:pt x="2045988" y="790813"/>
                    <a:pt x="2039162" y="787400"/>
                  </a:cubicBezTo>
                  <a:cubicBezTo>
                    <a:pt x="2033175" y="784407"/>
                    <a:pt x="2025339" y="785231"/>
                    <a:pt x="2020112" y="781050"/>
                  </a:cubicBezTo>
                  <a:cubicBezTo>
                    <a:pt x="2014153" y="776282"/>
                    <a:pt x="2012298" y="767863"/>
                    <a:pt x="2007412" y="762000"/>
                  </a:cubicBezTo>
                  <a:cubicBezTo>
                    <a:pt x="1989024" y="739934"/>
                    <a:pt x="1988641" y="743090"/>
                    <a:pt x="1962962" y="730250"/>
                  </a:cubicBezTo>
                  <a:cubicBezTo>
                    <a:pt x="1950698" y="693459"/>
                    <a:pt x="1953361" y="710106"/>
                    <a:pt x="1962962" y="647700"/>
                  </a:cubicBezTo>
                  <a:cubicBezTo>
                    <a:pt x="1963980" y="641084"/>
                    <a:pt x="1964579" y="633383"/>
                    <a:pt x="1969312" y="628650"/>
                  </a:cubicBezTo>
                  <a:cubicBezTo>
                    <a:pt x="1974045" y="623917"/>
                    <a:pt x="1982012" y="624417"/>
                    <a:pt x="1988362" y="622300"/>
                  </a:cubicBezTo>
                  <a:cubicBezTo>
                    <a:pt x="1994712" y="615950"/>
                    <a:pt x="2000104" y="608470"/>
                    <a:pt x="2007412" y="603250"/>
                  </a:cubicBezTo>
                  <a:cubicBezTo>
                    <a:pt x="2033289" y="584767"/>
                    <a:pt x="2050076" y="588392"/>
                    <a:pt x="2083612" y="584200"/>
                  </a:cubicBezTo>
                  <a:cubicBezTo>
                    <a:pt x="2089962" y="582083"/>
                    <a:pt x="2096675" y="580843"/>
                    <a:pt x="2102662" y="577850"/>
                  </a:cubicBezTo>
                  <a:cubicBezTo>
                    <a:pt x="2151901" y="553231"/>
                    <a:pt x="2092879" y="574761"/>
                    <a:pt x="2140762" y="558800"/>
                  </a:cubicBezTo>
                  <a:cubicBezTo>
                    <a:pt x="2149229" y="550333"/>
                    <a:pt x="2157071" y="541192"/>
                    <a:pt x="2166162" y="533400"/>
                  </a:cubicBezTo>
                  <a:cubicBezTo>
                    <a:pt x="2228047" y="480356"/>
                    <a:pt x="2138204" y="567708"/>
                    <a:pt x="2204262" y="501650"/>
                  </a:cubicBezTo>
                  <a:cubicBezTo>
                    <a:pt x="2214686" y="470377"/>
                    <a:pt x="2203149" y="491994"/>
                    <a:pt x="2229662" y="469900"/>
                  </a:cubicBezTo>
                  <a:cubicBezTo>
                    <a:pt x="2236561" y="464151"/>
                    <a:pt x="2241404" y="456070"/>
                    <a:pt x="2248712" y="450850"/>
                  </a:cubicBezTo>
                  <a:cubicBezTo>
                    <a:pt x="2256415" y="445348"/>
                    <a:pt x="2265893" y="442846"/>
                    <a:pt x="2274112" y="438150"/>
                  </a:cubicBezTo>
                  <a:cubicBezTo>
                    <a:pt x="2280738" y="434364"/>
                    <a:pt x="2286336" y="428863"/>
                    <a:pt x="2293162" y="425450"/>
                  </a:cubicBezTo>
                  <a:cubicBezTo>
                    <a:pt x="2312739" y="415661"/>
                    <a:pt x="2345500" y="414939"/>
                    <a:pt x="2363012" y="412750"/>
                  </a:cubicBezTo>
                  <a:cubicBezTo>
                    <a:pt x="2369362" y="410633"/>
                    <a:pt x="2376075" y="409393"/>
                    <a:pt x="2382062" y="406400"/>
                  </a:cubicBezTo>
                  <a:cubicBezTo>
                    <a:pt x="2404003" y="395429"/>
                    <a:pt x="2396221" y="391340"/>
                    <a:pt x="2420162" y="387350"/>
                  </a:cubicBezTo>
                  <a:cubicBezTo>
                    <a:pt x="2491970" y="375382"/>
                    <a:pt x="2631439" y="376028"/>
                    <a:pt x="2674162" y="374650"/>
                  </a:cubicBezTo>
                  <a:cubicBezTo>
                    <a:pt x="2691095" y="370417"/>
                    <a:pt x="2710998" y="372423"/>
                    <a:pt x="2724962" y="361950"/>
                  </a:cubicBezTo>
                  <a:cubicBezTo>
                    <a:pt x="2733429" y="355600"/>
                    <a:pt x="2741750" y="349051"/>
                    <a:pt x="2750362" y="342900"/>
                  </a:cubicBezTo>
                  <a:cubicBezTo>
                    <a:pt x="2756572" y="338464"/>
                    <a:pt x="2763549" y="335086"/>
                    <a:pt x="2769412" y="330200"/>
                  </a:cubicBezTo>
                  <a:cubicBezTo>
                    <a:pt x="2776311" y="324451"/>
                    <a:pt x="2780990" y="316131"/>
                    <a:pt x="2788462" y="311150"/>
                  </a:cubicBezTo>
                  <a:cubicBezTo>
                    <a:pt x="2794031" y="307437"/>
                    <a:pt x="2801525" y="307793"/>
                    <a:pt x="2807512" y="304800"/>
                  </a:cubicBezTo>
                  <a:cubicBezTo>
                    <a:pt x="2814338" y="301387"/>
                    <a:pt x="2820212" y="296333"/>
                    <a:pt x="2826562" y="292100"/>
                  </a:cubicBezTo>
                  <a:cubicBezTo>
                    <a:pt x="2862958" y="237505"/>
                    <a:pt x="2819322" y="306580"/>
                    <a:pt x="2845612" y="254000"/>
                  </a:cubicBezTo>
                  <a:cubicBezTo>
                    <a:pt x="2870231" y="204761"/>
                    <a:pt x="2848701" y="263783"/>
                    <a:pt x="2864662" y="215900"/>
                  </a:cubicBezTo>
                  <a:cubicBezTo>
                    <a:pt x="2862545" y="177800"/>
                    <a:pt x="2865452" y="139085"/>
                    <a:pt x="2858312" y="101600"/>
                  </a:cubicBezTo>
                  <a:cubicBezTo>
                    <a:pt x="2856632" y="92778"/>
                    <a:pt x="2844243" y="90022"/>
                    <a:pt x="2839262" y="82550"/>
                  </a:cubicBezTo>
                  <a:cubicBezTo>
                    <a:pt x="2823862" y="59449"/>
                    <a:pt x="2844192" y="65433"/>
                    <a:pt x="2820212" y="44450"/>
                  </a:cubicBezTo>
                  <a:cubicBezTo>
                    <a:pt x="2808725" y="34399"/>
                    <a:pt x="2792905" y="29843"/>
                    <a:pt x="2782112" y="19050"/>
                  </a:cubicBezTo>
                  <a:lnTo>
                    <a:pt x="2763062" y="0"/>
                  </a:lnTo>
                  <a:lnTo>
                    <a:pt x="2274112" y="6350"/>
                  </a:lnTo>
                  <a:cubicBezTo>
                    <a:pt x="2249623" y="6900"/>
                    <a:pt x="2190450" y="11980"/>
                    <a:pt x="2159812" y="19050"/>
                  </a:cubicBezTo>
                  <a:cubicBezTo>
                    <a:pt x="2144797" y="22515"/>
                    <a:pt x="2130583" y="29347"/>
                    <a:pt x="2115362" y="31750"/>
                  </a:cubicBezTo>
                  <a:cubicBezTo>
                    <a:pt x="2090186" y="35725"/>
                    <a:pt x="2064535" y="35684"/>
                    <a:pt x="2039162" y="38100"/>
                  </a:cubicBezTo>
                  <a:cubicBezTo>
                    <a:pt x="2020081" y="39917"/>
                    <a:pt x="2001062" y="42333"/>
                    <a:pt x="1982012" y="44450"/>
                  </a:cubicBezTo>
                  <a:cubicBezTo>
                    <a:pt x="1873094" y="71680"/>
                    <a:pt x="1974262" y="50021"/>
                    <a:pt x="1778812" y="63500"/>
                  </a:cubicBezTo>
                  <a:cubicBezTo>
                    <a:pt x="1768045" y="64243"/>
                    <a:pt x="1757841" y="69302"/>
                    <a:pt x="1747062" y="69850"/>
                  </a:cubicBezTo>
                  <a:cubicBezTo>
                    <a:pt x="1632831" y="75658"/>
                    <a:pt x="1518462" y="78317"/>
                    <a:pt x="1404162" y="82550"/>
                  </a:cubicBezTo>
                  <a:cubicBezTo>
                    <a:pt x="1387619" y="85859"/>
                    <a:pt x="1363666" y="90126"/>
                    <a:pt x="1347012" y="95250"/>
                  </a:cubicBezTo>
                  <a:cubicBezTo>
                    <a:pt x="1327820" y="101155"/>
                    <a:pt x="1308912" y="107950"/>
                    <a:pt x="1289862" y="114300"/>
                  </a:cubicBezTo>
                  <a:cubicBezTo>
                    <a:pt x="1283512" y="116417"/>
                    <a:pt x="1277306" y="119027"/>
                    <a:pt x="1270812" y="120650"/>
                  </a:cubicBezTo>
                  <a:cubicBezTo>
                    <a:pt x="1262345" y="122767"/>
                    <a:pt x="1253970" y="125288"/>
                    <a:pt x="1245412" y="127000"/>
                  </a:cubicBezTo>
                  <a:cubicBezTo>
                    <a:pt x="1214894" y="133104"/>
                    <a:pt x="1187728" y="135798"/>
                    <a:pt x="1156512" y="139700"/>
                  </a:cubicBezTo>
                  <a:cubicBezTo>
                    <a:pt x="1145929" y="143933"/>
                    <a:pt x="1134957" y="147302"/>
                    <a:pt x="1124762" y="152400"/>
                  </a:cubicBezTo>
                  <a:cubicBezTo>
                    <a:pt x="1117936" y="155813"/>
                    <a:pt x="1112858" y="162420"/>
                    <a:pt x="1105712" y="165100"/>
                  </a:cubicBezTo>
                  <a:cubicBezTo>
                    <a:pt x="1095606" y="168890"/>
                    <a:pt x="1084545" y="169333"/>
                    <a:pt x="1073962" y="171450"/>
                  </a:cubicBezTo>
                  <a:cubicBezTo>
                    <a:pt x="1043172" y="190694"/>
                    <a:pt x="1024762" y="206371"/>
                    <a:pt x="991412" y="215900"/>
                  </a:cubicBezTo>
                  <a:cubicBezTo>
                    <a:pt x="972648" y="221261"/>
                    <a:pt x="953194" y="223867"/>
                    <a:pt x="934262" y="228600"/>
                  </a:cubicBezTo>
                  <a:cubicBezTo>
                    <a:pt x="927768" y="230223"/>
                    <a:pt x="921746" y="233498"/>
                    <a:pt x="915212" y="234950"/>
                  </a:cubicBezTo>
                  <a:cubicBezTo>
                    <a:pt x="889403" y="240685"/>
                    <a:pt x="879504" y="238120"/>
                    <a:pt x="858062" y="247650"/>
                  </a:cubicBezTo>
                  <a:cubicBezTo>
                    <a:pt x="845087" y="253417"/>
                    <a:pt x="832374" y="259804"/>
                    <a:pt x="819962" y="266700"/>
                  </a:cubicBezTo>
                  <a:cubicBezTo>
                    <a:pt x="813291" y="270406"/>
                    <a:pt x="807886" y="276300"/>
                    <a:pt x="800912" y="279400"/>
                  </a:cubicBezTo>
                  <a:cubicBezTo>
                    <a:pt x="788679" y="284837"/>
                    <a:pt x="773951" y="284674"/>
                    <a:pt x="762812" y="292100"/>
                  </a:cubicBezTo>
                  <a:cubicBezTo>
                    <a:pt x="756462" y="296333"/>
                    <a:pt x="750934" y="302192"/>
                    <a:pt x="743762" y="304800"/>
                  </a:cubicBezTo>
                  <a:cubicBezTo>
                    <a:pt x="719308" y="313692"/>
                    <a:pt x="687312" y="318050"/>
                    <a:pt x="661212" y="323850"/>
                  </a:cubicBezTo>
                  <a:cubicBezTo>
                    <a:pt x="580503" y="341785"/>
                    <a:pt x="699821" y="317398"/>
                    <a:pt x="604062" y="336550"/>
                  </a:cubicBezTo>
                  <a:cubicBezTo>
                    <a:pt x="567411" y="360984"/>
                    <a:pt x="603587" y="339280"/>
                    <a:pt x="546912" y="361950"/>
                  </a:cubicBezTo>
                  <a:cubicBezTo>
                    <a:pt x="536329" y="366183"/>
                    <a:pt x="526159" y="371651"/>
                    <a:pt x="515162" y="374650"/>
                  </a:cubicBezTo>
                  <a:cubicBezTo>
                    <a:pt x="495566" y="379994"/>
                    <a:pt x="434166" y="385766"/>
                    <a:pt x="419912" y="387350"/>
                  </a:cubicBezTo>
                  <a:lnTo>
                    <a:pt x="362762" y="406400"/>
                  </a:lnTo>
                  <a:lnTo>
                    <a:pt x="343712" y="412750"/>
                  </a:lnTo>
                  <a:cubicBezTo>
                    <a:pt x="337362" y="414867"/>
                    <a:pt x="331156" y="417477"/>
                    <a:pt x="324662" y="419100"/>
                  </a:cubicBezTo>
                  <a:cubicBezTo>
                    <a:pt x="316195" y="421217"/>
                    <a:pt x="307796" y="423621"/>
                    <a:pt x="299262" y="425450"/>
                  </a:cubicBezTo>
                  <a:cubicBezTo>
                    <a:pt x="278155" y="429973"/>
                    <a:pt x="256240" y="431324"/>
                    <a:pt x="235762" y="438150"/>
                  </a:cubicBezTo>
                  <a:lnTo>
                    <a:pt x="216712" y="444500"/>
                  </a:lnTo>
                  <a:cubicBezTo>
                    <a:pt x="168147" y="480924"/>
                    <a:pt x="214724" y="448357"/>
                    <a:pt x="165912" y="476250"/>
                  </a:cubicBezTo>
                  <a:cubicBezTo>
                    <a:pt x="131445" y="495945"/>
                    <a:pt x="162739" y="483658"/>
                    <a:pt x="127812" y="495300"/>
                  </a:cubicBezTo>
                  <a:cubicBezTo>
                    <a:pt x="119345" y="501650"/>
                    <a:pt x="111878" y="509617"/>
                    <a:pt x="102412" y="514350"/>
                  </a:cubicBezTo>
                  <a:cubicBezTo>
                    <a:pt x="94606" y="518253"/>
                    <a:pt x="85291" y="517940"/>
                    <a:pt x="77012" y="520700"/>
                  </a:cubicBezTo>
                  <a:cubicBezTo>
                    <a:pt x="72522" y="522197"/>
                    <a:pt x="45262" y="536575"/>
                    <a:pt x="38912" y="539750"/>
                  </a:cubicBezTo>
                  <a:close/>
                </a:path>
              </a:pathLst>
            </a:cu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6376">
              <a:off x="-1877353" y="3101923"/>
              <a:ext cx="2880591" cy="228891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163">
            <a:off x="5769828" y="4403998"/>
            <a:ext cx="2029744" cy="14036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5225" y="2467284"/>
            <a:ext cx="2029744" cy="140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8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014 2.96296E-6 C 0.07795 2.96296E-6 0.125 0.05602 0.125 0.125 C 0.125 0.19398 0.07795 0.25 0.02014 0.25 C -0.03767 0.25 -0.08455 0.19398 -0.08455 0.125 C -0.08455 0.05602 -0.03767 2.96296E-6 0.02014 2.96296E-6 Z " pathEditMode="relative" rAng="0" ptsTypes="AAAAA">
                                      <p:cBhvr>
                                        <p:cTn id="12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72222E-6 -4.44444E-6 C 0.05295 -4.44444E-6 0.09618 0.05602 0.09618 0.125 C 0.09618 0.19399 0.05295 0.25 4.72222E-6 0.25 C -0.05313 0.25 -0.09601 0.19399 -0.09601 0.125 C -0.09601 0.05602 -0.05313 -4.44444E-6 4.72222E-6 -4.44444E-6 Z " pathEditMode="relative" rAng="0" ptsTypes="AAAAA">
                                      <p:cBhvr>
                                        <p:cTn id="20" dur="5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5"/>
          <a:stretch/>
        </p:blipFill>
        <p:spPr>
          <a:xfrm>
            <a:off x="2905124" y="2079541"/>
            <a:ext cx="6019801" cy="47784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dirty="0"/>
              <a:t>Bees in Decline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55650" y="1378525"/>
            <a:ext cx="763270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/>
              <a:t>Using your knowledge of plants, </a:t>
            </a:r>
            <a:r>
              <a:rPr lang="en-GB" altLang="en-US" sz="1600" dirty="0" smtClean="0"/>
              <a:t>what problems do you think we </a:t>
            </a:r>
            <a:r>
              <a:rPr lang="en-GB" altLang="en-US" sz="1600" dirty="0"/>
              <a:t>would face if our crops were not </a:t>
            </a:r>
            <a:r>
              <a:rPr lang="en-GB" altLang="en-US" sz="1600" dirty="0" smtClean="0"/>
              <a:t>pollinated</a:t>
            </a:r>
            <a:r>
              <a:rPr lang="en-GB" altLang="en-US" sz="1600" dirty="0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97" y="3822630"/>
            <a:ext cx="4006453" cy="184388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04611" y="2079541"/>
            <a:ext cx="6171144" cy="956773"/>
          </a:xfrm>
          <a:prstGeom prst="rect">
            <a:avLst/>
          </a:prstGeom>
          <a:solidFill>
            <a:srgbClr val="00572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If a plant is not pollinated, the flower will not grow seeds, fruits or vegetables. The crops will fail. Without </a:t>
            </a:r>
            <a:r>
              <a:rPr lang="en-GB" altLang="en-US" sz="1600" dirty="0" smtClean="0">
                <a:solidFill>
                  <a:schemeClr val="bg1"/>
                </a:solidFill>
              </a:rPr>
              <a:t>bees</a:t>
            </a:r>
            <a:r>
              <a:rPr lang="en-GB" altLang="en-US" sz="1600" dirty="0">
                <a:solidFill>
                  <a:schemeClr val="bg1"/>
                </a:solidFill>
              </a:rPr>
              <a:t>, it would be much harder and </a:t>
            </a:r>
            <a:r>
              <a:rPr lang="en-GB" altLang="en-US" sz="1600" dirty="0" smtClean="0">
                <a:solidFill>
                  <a:schemeClr val="bg1"/>
                </a:solidFill>
              </a:rPr>
              <a:t>more </a:t>
            </a:r>
            <a:r>
              <a:rPr lang="en-GB" altLang="en-US" sz="1600" dirty="0">
                <a:solidFill>
                  <a:schemeClr val="bg1"/>
                </a:solidFill>
              </a:rPr>
              <a:t>expensive to grow the </a:t>
            </a:r>
            <a:r>
              <a:rPr lang="en-GB" altLang="en-US" sz="1600" dirty="0" smtClean="0">
                <a:solidFill>
                  <a:schemeClr val="bg1"/>
                </a:solidFill>
              </a:rPr>
              <a:t>foods </a:t>
            </a:r>
            <a:r>
              <a:rPr lang="en-GB" altLang="en-US" sz="1600" dirty="0">
                <a:solidFill>
                  <a:schemeClr val="bg1"/>
                </a:solidFill>
              </a:rPr>
              <a:t>we like to eat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0" y="3765905"/>
            <a:ext cx="2444649" cy="30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8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53000" y="3804622"/>
            <a:ext cx="2243690" cy="2484917"/>
            <a:chOff x="2653000" y="3804622"/>
            <a:chExt cx="2243690" cy="248491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4601">
              <a:off x="2653000" y="3804622"/>
              <a:ext cx="2243690" cy="248491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73" t="6" r="13342" b="-6"/>
            <a:stretch/>
          </p:blipFill>
          <p:spPr>
            <a:xfrm rot="171800">
              <a:off x="2827055" y="3947537"/>
              <a:ext cx="1942525" cy="20191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smtClean="0"/>
              <a:t>What Did You Learn?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55650" y="1479853"/>
            <a:ext cx="76327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 smtClean="0">
                <a:solidFill>
                  <a:srgbClr val="FF0000"/>
                </a:solidFill>
              </a:rPr>
              <a:t>In your workbook, write about </a:t>
            </a:r>
            <a:r>
              <a:rPr lang="en-GB" altLang="en-US" sz="1600" dirty="0">
                <a:solidFill>
                  <a:srgbClr val="FF0000"/>
                </a:solidFill>
              </a:rPr>
              <a:t>three things you have </a:t>
            </a:r>
            <a:r>
              <a:rPr lang="en-GB" altLang="en-US" sz="1600">
                <a:solidFill>
                  <a:srgbClr val="FF0000"/>
                </a:solidFill>
              </a:rPr>
              <a:t>learnt </a:t>
            </a:r>
            <a:r>
              <a:rPr lang="en-GB" altLang="en-US" sz="1600" smtClean="0">
                <a:solidFill>
                  <a:srgbClr val="FF0000"/>
                </a:solidFill>
              </a:rPr>
              <a:t>today…</a:t>
            </a:r>
            <a:endParaRPr lang="en-GB" altLang="en-US" sz="16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5650" y="1984466"/>
            <a:ext cx="7632699" cy="464331"/>
          </a:xfrm>
          <a:prstGeom prst="rect">
            <a:avLst/>
          </a:prstGeom>
          <a:solidFill>
            <a:srgbClr val="087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one fact </a:t>
            </a:r>
            <a:r>
              <a:rPr lang="en-GB" altLang="en-US" sz="1600" dirty="0" smtClean="0">
                <a:solidFill>
                  <a:schemeClr val="bg1"/>
                </a:solidFill>
              </a:rPr>
              <a:t>about Eva </a:t>
            </a:r>
            <a:r>
              <a:rPr lang="en-GB" altLang="en-US" sz="1600" dirty="0">
                <a:solidFill>
                  <a:schemeClr val="bg1"/>
                </a:solidFill>
              </a:rPr>
              <a:t>Crane's </a:t>
            </a:r>
            <a:r>
              <a:rPr lang="en-GB" altLang="en-US" sz="1600" dirty="0" smtClean="0">
                <a:solidFill>
                  <a:schemeClr val="bg1"/>
                </a:solidFill>
              </a:rPr>
              <a:t>life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5649" y="2615180"/>
            <a:ext cx="7632699" cy="464331"/>
          </a:xfrm>
          <a:prstGeom prst="rect">
            <a:avLst/>
          </a:prstGeom>
          <a:solidFill>
            <a:srgbClr val="00572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one fact about </a:t>
            </a:r>
            <a:r>
              <a:rPr lang="en-GB" altLang="en-US" sz="1600" dirty="0" smtClean="0">
                <a:solidFill>
                  <a:schemeClr val="bg1"/>
                </a:solidFill>
              </a:rPr>
              <a:t>her </a:t>
            </a:r>
            <a:r>
              <a:rPr lang="en-GB" altLang="en-US" sz="1600" dirty="0">
                <a:solidFill>
                  <a:schemeClr val="bg1"/>
                </a:solidFill>
              </a:rPr>
              <a:t>work with </a:t>
            </a:r>
            <a:r>
              <a:rPr lang="en-GB" altLang="en-US" sz="1600" dirty="0" smtClean="0">
                <a:solidFill>
                  <a:schemeClr val="bg1"/>
                </a:solidFill>
              </a:rPr>
              <a:t>bees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3123" y="3245894"/>
            <a:ext cx="7632699" cy="464331"/>
          </a:xfrm>
          <a:prstGeom prst="rect">
            <a:avLst/>
          </a:prstGeom>
          <a:solidFill>
            <a:srgbClr val="003E1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one fact about </a:t>
            </a:r>
            <a:r>
              <a:rPr lang="en-GB" altLang="en-US" sz="1600" dirty="0" smtClean="0">
                <a:solidFill>
                  <a:schemeClr val="bg1"/>
                </a:solidFill>
              </a:rPr>
              <a:t>the </a:t>
            </a:r>
            <a:r>
              <a:rPr lang="en-GB" altLang="en-US" sz="1600" dirty="0">
                <a:solidFill>
                  <a:schemeClr val="bg1"/>
                </a:solidFill>
              </a:rPr>
              <a:t>life cycle of </a:t>
            </a:r>
            <a:r>
              <a:rPr lang="en-GB" altLang="en-US" sz="1600" dirty="0" smtClean="0">
                <a:solidFill>
                  <a:schemeClr val="bg1"/>
                </a:solidFill>
              </a:rPr>
              <a:t>bees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24174" y="3644627"/>
            <a:ext cx="2243690" cy="2484917"/>
            <a:chOff x="624174" y="3644627"/>
            <a:chExt cx="2243690" cy="2484917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92249">
              <a:off x="624174" y="3644627"/>
              <a:ext cx="2243690" cy="248491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849"/>
            <a:stretch/>
          </p:blipFill>
          <p:spPr>
            <a:xfrm rot="21329429">
              <a:off x="794209" y="3782244"/>
              <a:ext cx="1916458" cy="20180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Oval 8"/>
            <p:cNvSpPr/>
            <p:nvPr/>
          </p:nvSpPr>
          <p:spPr>
            <a:xfrm rot="21382774">
              <a:off x="1096347" y="5286662"/>
              <a:ext cx="1415909" cy="466104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8139">
              <a:off x="1055395" y="3975350"/>
              <a:ext cx="1423594" cy="173719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716821" y="3789261"/>
            <a:ext cx="2243690" cy="2484917"/>
            <a:chOff x="4716821" y="3789261"/>
            <a:chExt cx="2243690" cy="248491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92249">
              <a:off x="4716821" y="3789261"/>
              <a:ext cx="2243690" cy="248491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90"/>
            <a:stretch/>
          </p:blipFill>
          <p:spPr>
            <a:xfrm rot="21337098">
              <a:off x="4878584" y="3926560"/>
              <a:ext cx="1947020" cy="20234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7"/>
          <a:stretch/>
        </p:blipFill>
        <p:spPr>
          <a:xfrm>
            <a:off x="6057900" y="3483450"/>
            <a:ext cx="3086100" cy="337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1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accel="33333" decel="3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j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j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To describe Eva Crane and her work with bees</a:t>
            </a:r>
            <a:r>
              <a:rPr lang="en-GB" altLang="en-US" dirty="0" smtClean="0"/>
              <a:t>.</a:t>
            </a:r>
            <a:endParaRPr lang="en-GB" altLang="en-US" dirty="0"/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>
                <a:latin typeface="+mj-lt"/>
              </a:rPr>
              <a:t>I </a:t>
            </a:r>
            <a:r>
              <a:rPr lang="en-GB" altLang="en-US" dirty="0" smtClean="0">
                <a:latin typeface="+mj-lt"/>
              </a:rPr>
              <a:t>know some </a:t>
            </a:r>
            <a:r>
              <a:rPr lang="en-GB" altLang="en-US" dirty="0">
                <a:latin typeface="+mj-lt"/>
              </a:rPr>
              <a:t>facts about Eva Crane’s life.</a:t>
            </a:r>
          </a:p>
          <a:p>
            <a:r>
              <a:rPr lang="en-GB" altLang="en-US" dirty="0">
                <a:latin typeface="+mj-lt"/>
              </a:rPr>
              <a:t>I can describe Eva Crane’s research into the life cycle of bees.</a:t>
            </a:r>
          </a:p>
          <a:p>
            <a:r>
              <a:rPr lang="en-GB" altLang="en-US" dirty="0">
                <a:latin typeface="+mj-lt"/>
              </a:rPr>
              <a:t>I can describe the life cycle of bees. </a:t>
            </a:r>
          </a:p>
          <a:p>
            <a:r>
              <a:rPr lang="en-GB" altLang="en-US" dirty="0">
                <a:latin typeface="+mj-lt"/>
              </a:rPr>
              <a:t>I can consider the importance of bees</a:t>
            </a:r>
            <a:r>
              <a:rPr lang="en-GB" altLang="en-US" dirty="0" smtClean="0">
                <a:latin typeface="+mj-lt"/>
              </a:rPr>
              <a:t>.</a:t>
            </a:r>
            <a:endParaRPr lang="en-GB" altLang="en-US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2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To describe Eva Crane and her work with bees</a:t>
            </a:r>
            <a:r>
              <a:rPr lang="en-GB" altLang="en-US" dirty="0" smtClean="0"/>
              <a:t>.</a:t>
            </a:r>
            <a:endParaRPr lang="en-GB" altLang="en-US" dirty="0"/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>
                <a:latin typeface="+mj-lt"/>
              </a:rPr>
              <a:t>I </a:t>
            </a:r>
            <a:r>
              <a:rPr lang="en-GB" altLang="en-US" dirty="0" smtClean="0">
                <a:latin typeface="+mj-lt"/>
              </a:rPr>
              <a:t>know some facts </a:t>
            </a:r>
            <a:r>
              <a:rPr lang="en-GB" altLang="en-US" dirty="0">
                <a:latin typeface="+mj-lt"/>
              </a:rPr>
              <a:t>about Eva Crane’s life.</a:t>
            </a:r>
          </a:p>
          <a:p>
            <a:r>
              <a:rPr lang="en-GB" altLang="en-US" dirty="0">
                <a:latin typeface="+mj-lt"/>
              </a:rPr>
              <a:t>I can describe Eva Crane’s research into the life cycle of bees.</a:t>
            </a:r>
          </a:p>
          <a:p>
            <a:r>
              <a:rPr lang="en-GB" altLang="en-US" dirty="0">
                <a:latin typeface="+mj-lt"/>
              </a:rPr>
              <a:t>I can describe the life cycle of bees. </a:t>
            </a:r>
          </a:p>
          <a:p>
            <a:r>
              <a:rPr lang="en-GB" altLang="en-US" dirty="0">
                <a:latin typeface="+mj-lt"/>
              </a:rPr>
              <a:t>I can consider the importance of bees</a:t>
            </a:r>
            <a:r>
              <a:rPr lang="en-GB" altLang="en-US" dirty="0" smtClean="0">
                <a:latin typeface="+mj-lt"/>
              </a:rPr>
              <a:t>.</a:t>
            </a:r>
            <a:endParaRPr lang="en-GB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0477" y="-1665650"/>
            <a:ext cx="9144000" cy="52119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49" y="2094744"/>
            <a:ext cx="7632700" cy="464331"/>
          </a:xfrm>
          <a:prstGeom prst="rect">
            <a:avLst/>
          </a:prstGeom>
          <a:solidFill>
            <a:srgbClr val="009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altLang="en-US" sz="1600" dirty="0">
                <a:solidFill>
                  <a:schemeClr val="bg1"/>
                </a:solidFill>
              </a:rPr>
              <a:t>They can fly at around 25km an hour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5650" y="1513946"/>
            <a:ext cx="76327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600" dirty="0"/>
              <a:t>Can you work out which creature is being described</a:t>
            </a:r>
            <a:r>
              <a:rPr lang="en-GB" altLang="en-US" sz="1600" dirty="0" smtClean="0"/>
              <a:t>?</a:t>
            </a:r>
            <a:endParaRPr lang="en-GB" alt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dirty="0"/>
              <a:t>What Creature Is This?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755650" y="5600382"/>
            <a:ext cx="76327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GB" altLang="en-US" sz="1600" dirty="0"/>
              <a:t>Did you </a:t>
            </a:r>
            <a:r>
              <a:rPr lang="en-GB" altLang="en-US" sz="1600" dirty="0" smtClean="0"/>
              <a:t>work it </a:t>
            </a:r>
            <a:r>
              <a:rPr lang="en-GB" altLang="en-US" sz="1600" dirty="0"/>
              <a:t>out? </a:t>
            </a:r>
          </a:p>
          <a:p>
            <a:pPr algn="ctr">
              <a:defRPr/>
            </a:pPr>
            <a:r>
              <a:rPr lang="en-GB" altLang="en-US" sz="1600" dirty="0" smtClean="0"/>
              <a:t>All </a:t>
            </a:r>
            <a:r>
              <a:rPr lang="en-GB" altLang="en-US" sz="1600" dirty="0"/>
              <a:t>these facts describe </a:t>
            </a:r>
            <a:r>
              <a:rPr lang="en-GB" altLang="en-US" sz="1600" b="1" dirty="0"/>
              <a:t>bees</a:t>
            </a:r>
            <a:r>
              <a:rPr lang="en-GB" altLang="en-US" sz="1600" dirty="0" smtClean="0"/>
              <a:t>!</a:t>
            </a:r>
            <a:endParaRPr lang="en-GB" sz="1600" dirty="0"/>
          </a:p>
        </p:txBody>
      </p:sp>
      <p:sp>
        <p:nvSpPr>
          <p:cNvPr id="21" name="Rectangle 20"/>
          <p:cNvSpPr/>
          <p:nvPr/>
        </p:nvSpPr>
        <p:spPr>
          <a:xfrm>
            <a:off x="755649" y="2709649"/>
            <a:ext cx="7632700" cy="464331"/>
          </a:xfrm>
          <a:prstGeom prst="rect">
            <a:avLst/>
          </a:prstGeom>
          <a:solidFill>
            <a:srgbClr val="08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altLang="en-US" sz="1600" dirty="0">
                <a:solidFill>
                  <a:schemeClr val="bg1"/>
                </a:solidFill>
              </a:rPr>
              <a:t>They are venomous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5649" y="3314126"/>
            <a:ext cx="7632700" cy="464331"/>
          </a:xfrm>
          <a:prstGeom prst="rect">
            <a:avLst/>
          </a:prstGeom>
          <a:solidFill>
            <a:srgbClr val="08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altLang="en-US" sz="1600" dirty="0">
                <a:solidFill>
                  <a:schemeClr val="bg1"/>
                </a:solidFill>
              </a:rPr>
              <a:t>They communicate messages about food sources by performing a special dance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5649" y="3929031"/>
            <a:ext cx="7632700" cy="464331"/>
          </a:xfrm>
          <a:prstGeom prst="rect">
            <a:avLst/>
          </a:prstGeom>
          <a:solidFill>
            <a:srgbClr val="005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altLang="en-US" sz="1600" dirty="0">
                <a:solidFill>
                  <a:schemeClr val="bg1"/>
                </a:solidFill>
              </a:rPr>
              <a:t>They are the only insect to produce food eaten by humans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5649" y="4555253"/>
            <a:ext cx="7632700" cy="710552"/>
          </a:xfrm>
          <a:prstGeom prst="rect">
            <a:avLst/>
          </a:prstGeom>
          <a:solidFill>
            <a:srgbClr val="003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altLang="en-US" sz="1600" dirty="0">
                <a:solidFill>
                  <a:schemeClr val="bg1"/>
                </a:solidFill>
              </a:rPr>
              <a:t>They are extremely important pollinators of flowering plants. </a:t>
            </a:r>
            <a:r>
              <a:rPr lang="en-GB" altLang="en-US" sz="1600" dirty="0" smtClean="0">
                <a:solidFill>
                  <a:schemeClr val="bg1"/>
                </a:solidFill>
              </a:rPr>
              <a:t/>
            </a:r>
            <a:br>
              <a:rPr lang="en-GB" altLang="en-US" sz="1600" dirty="0" smtClean="0">
                <a:solidFill>
                  <a:schemeClr val="bg1"/>
                </a:solidFill>
              </a:rPr>
            </a:br>
            <a:r>
              <a:rPr lang="en-GB" altLang="en-US" sz="1600" dirty="0" smtClean="0">
                <a:solidFill>
                  <a:schemeClr val="bg1"/>
                </a:solidFill>
              </a:rPr>
              <a:t>It </a:t>
            </a:r>
            <a:r>
              <a:rPr lang="en-GB" altLang="en-US" sz="1600" dirty="0">
                <a:solidFill>
                  <a:schemeClr val="bg1"/>
                </a:solidFill>
              </a:rPr>
              <a:t>has been estimated that they pollinate at least 40% of our crops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5650" y="1390834"/>
            <a:ext cx="763270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600" dirty="0"/>
              <a:t>Today you are going to find out about Eva Crane, a scientist who spent decades researching bees and their behaviour, becoming a world expert on these insects</a:t>
            </a:r>
            <a:r>
              <a:rPr lang="en-GB" altLang="en-US" sz="1600" dirty="0" smtClean="0"/>
              <a:t>.</a:t>
            </a:r>
            <a:endParaRPr lang="en-GB" altLang="en-US" sz="16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7"/>
          <a:stretch/>
        </p:blipFill>
        <p:spPr>
          <a:xfrm>
            <a:off x="6057900" y="3483450"/>
            <a:ext cx="3086100" cy="337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2.96296E-6 L 2.04062 2.96296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21" grpId="0" animBg="1"/>
      <p:bldP spid="23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228725" y="2863562"/>
            <a:ext cx="6037446" cy="3810182"/>
            <a:chOff x="1228725" y="2863562"/>
            <a:chExt cx="6037446" cy="381018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827" y="2863562"/>
              <a:ext cx="5388344" cy="3810182"/>
            </a:xfrm>
            <a:prstGeom prst="roundRect">
              <a:avLst>
                <a:gd name="adj" fmla="val 9207"/>
              </a:avLst>
            </a:prstGeom>
            <a:ln>
              <a:solidFill>
                <a:schemeClr val="tx1"/>
              </a:solidFill>
            </a:ln>
          </p:spPr>
        </p:pic>
        <p:sp>
          <p:nvSpPr>
            <p:cNvPr id="31" name="Rectangle 30"/>
            <p:cNvSpPr/>
            <p:nvPr/>
          </p:nvSpPr>
          <p:spPr>
            <a:xfrm>
              <a:off x="1228725" y="4457700"/>
              <a:ext cx="649102" cy="7130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ectangle 7"/>
          <p:cNvSpPr/>
          <p:nvPr/>
        </p:nvSpPr>
        <p:spPr>
          <a:xfrm>
            <a:off x="755650" y="1349950"/>
            <a:ext cx="76327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600" dirty="0"/>
              <a:t>Eva Crane, born Eva </a:t>
            </a:r>
            <a:r>
              <a:rPr lang="en-GB" sz="1600" dirty="0" err="1"/>
              <a:t>Widdowson</a:t>
            </a:r>
            <a:r>
              <a:rPr lang="en-GB" sz="1600" dirty="0"/>
              <a:t>, was born in 1912 in London</a:t>
            </a:r>
            <a:r>
              <a:rPr lang="en-GB" sz="1600" dirty="0" smtClean="0"/>
              <a:t>. </a:t>
            </a:r>
            <a:r>
              <a:rPr lang="en-GB" altLang="en-US" sz="1600" dirty="0" smtClean="0"/>
              <a:t>She </a:t>
            </a:r>
            <a:r>
              <a:rPr lang="en-GB" altLang="en-US" sz="1600" dirty="0"/>
              <a:t>was originally a physicist, and completed a PhD in nuclear physics. She was working as a Lecturer of Physics </a:t>
            </a:r>
            <a:r>
              <a:rPr lang="en-GB" altLang="en-US" sz="1600" dirty="0" smtClean="0"/>
              <a:t>at </a:t>
            </a:r>
            <a:r>
              <a:rPr lang="en-GB" altLang="en-US" sz="1600" dirty="0"/>
              <a:t>Sheffield University when she married James Crane in 1942.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dirty="0"/>
              <a:t>Eva Crane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228725" y="2863562"/>
            <a:ext cx="6037447" cy="3810182"/>
            <a:chOff x="1228725" y="2863562"/>
            <a:chExt cx="6037447" cy="38101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827" y="2863562"/>
              <a:ext cx="5388345" cy="3810182"/>
            </a:xfrm>
            <a:prstGeom prst="roundRect">
              <a:avLst>
                <a:gd name="adj" fmla="val 9207"/>
              </a:avLst>
            </a:prstGeom>
            <a:ln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1228725" y="4457700"/>
              <a:ext cx="649102" cy="7130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228725" y="2863562"/>
            <a:ext cx="6037446" cy="3810182"/>
            <a:chOff x="1228725" y="2863562"/>
            <a:chExt cx="6037446" cy="381018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827" y="2863562"/>
              <a:ext cx="5388344" cy="3810182"/>
            </a:xfrm>
            <a:prstGeom prst="roundRect">
              <a:avLst>
                <a:gd name="adj" fmla="val 9207"/>
              </a:avLst>
            </a:prstGeom>
            <a:ln>
              <a:solidFill>
                <a:schemeClr val="tx1"/>
              </a:solidFill>
            </a:ln>
          </p:spPr>
        </p:pic>
        <p:sp>
          <p:nvSpPr>
            <p:cNvPr id="34" name="Rectangle 33"/>
            <p:cNvSpPr/>
            <p:nvPr/>
          </p:nvSpPr>
          <p:spPr>
            <a:xfrm>
              <a:off x="1228725" y="4457700"/>
              <a:ext cx="649102" cy="7130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7"/>
          <a:stretch/>
        </p:blipFill>
        <p:spPr>
          <a:xfrm>
            <a:off x="6057900" y="3483450"/>
            <a:ext cx="3086100" cy="337455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0526" y="2257015"/>
            <a:ext cx="6410324" cy="956773"/>
          </a:xfrm>
          <a:prstGeom prst="rect">
            <a:avLst/>
          </a:prstGeom>
          <a:solidFill>
            <a:srgbClr val="00572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sz="1600" dirty="0">
                <a:solidFill>
                  <a:schemeClr val="bg1"/>
                </a:solidFill>
              </a:rPr>
              <a:t>The newly-married Cranes were given a beehive as a wedding present. The person who gave them the present intended them to use the honey from the hive to supplement their wartime sugar rations.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90525" y="3332526"/>
            <a:ext cx="3505205" cy="1449216"/>
          </a:xfrm>
          <a:prstGeom prst="rect">
            <a:avLst/>
          </a:prstGeom>
          <a:solidFill>
            <a:srgbClr val="00572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Eva Crane became so interested in the bees that she started to research their behaviour and their life cycle. This began a lifetime of work and study of these special insects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3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33669" y="1906150"/>
            <a:ext cx="7079273" cy="4473781"/>
            <a:chOff x="-3859768" y="-651997"/>
            <a:chExt cx="5680110" cy="400389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021661" y="-1490104"/>
              <a:ext cx="4003896" cy="568011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9" t="5155" r="14580" b="25558"/>
            <a:stretch/>
          </p:blipFill>
          <p:spPr>
            <a:xfrm rot="5400000">
              <a:off x="-2719355" y="-1165699"/>
              <a:ext cx="3392045" cy="50530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"/>
          <a:stretch/>
        </p:blipFill>
        <p:spPr>
          <a:xfrm>
            <a:off x="1429474" y="2802084"/>
            <a:ext cx="3832096" cy="32470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5650" y="1321375"/>
            <a:ext cx="76327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600" dirty="0"/>
              <a:t>Between 1960 and 2000, Crane visited many countries to research different ways of caring for bees, and the differences between species of bees</a:t>
            </a:r>
            <a:r>
              <a:rPr lang="en-GB" altLang="en-US" sz="1600" dirty="0" smtClean="0"/>
              <a:t>.</a:t>
            </a:r>
            <a:endParaRPr lang="en-GB" alt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dirty="0"/>
              <a:t>Eva Crane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0274439" y="3734516"/>
            <a:ext cx="1955644" cy="2165902"/>
            <a:chOff x="1475875" y="0"/>
            <a:chExt cx="619225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75" y="0"/>
              <a:ext cx="619225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7" t="-47" r="20797" b="47"/>
            <a:stretch/>
          </p:blipFill>
          <p:spPr>
            <a:xfrm rot="21444849">
              <a:off x="1874266" y="304235"/>
              <a:ext cx="5476608" cy="54778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1" name="Group 10"/>
          <p:cNvGrpSpPr/>
          <p:nvPr/>
        </p:nvGrpSpPr>
        <p:grpSpPr>
          <a:xfrm rot="484536">
            <a:off x="9236766" y="2629791"/>
            <a:ext cx="1944702" cy="2153784"/>
            <a:chOff x="1543058" y="2046835"/>
            <a:chExt cx="3653220" cy="404599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058" y="2046835"/>
              <a:ext cx="3653220" cy="404599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36575" b="9747"/>
            <a:stretch/>
          </p:blipFill>
          <p:spPr>
            <a:xfrm rot="21444849">
              <a:off x="1780843" y="2239001"/>
              <a:ext cx="3231015" cy="3251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150" y="2902975"/>
              <a:ext cx="2667000" cy="1778345"/>
            </a:xfrm>
            <a:prstGeom prst="rect">
              <a:avLst/>
            </a:prstGeom>
          </p:spPr>
        </p:pic>
      </p:grpSp>
      <p:sp>
        <p:nvSpPr>
          <p:cNvPr id="35" name="Rectangle 34"/>
          <p:cNvSpPr/>
          <p:nvPr/>
        </p:nvSpPr>
        <p:spPr>
          <a:xfrm>
            <a:off x="390525" y="1906452"/>
            <a:ext cx="7200899" cy="956773"/>
          </a:xfrm>
          <a:prstGeom prst="rect">
            <a:avLst/>
          </a:prstGeom>
          <a:solidFill>
            <a:srgbClr val="00572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sz="1600" dirty="0">
                <a:solidFill>
                  <a:schemeClr val="bg1"/>
                </a:solidFill>
              </a:rPr>
              <a:t>She has been described as an intrepid adventurer in the pursuit of knowledge about bees. She travelled to a variety of places, including </a:t>
            </a:r>
            <a:r>
              <a:rPr lang="en-GB" altLang="en-US" sz="1600" dirty="0" smtClean="0">
                <a:solidFill>
                  <a:schemeClr val="bg1"/>
                </a:solidFill>
              </a:rPr>
              <a:t>a </a:t>
            </a:r>
            <a:r>
              <a:rPr lang="en-GB" altLang="en-US" sz="1600" dirty="0">
                <a:solidFill>
                  <a:schemeClr val="bg1"/>
                </a:solidFill>
              </a:rPr>
              <a:t>remote corner of Pakistan, the </a:t>
            </a:r>
            <a:r>
              <a:rPr lang="en-GB" altLang="en-US" sz="1600" dirty="0" smtClean="0">
                <a:solidFill>
                  <a:schemeClr val="bg1"/>
                </a:solidFill>
              </a:rPr>
              <a:t>Zagros </a:t>
            </a:r>
            <a:r>
              <a:rPr lang="en-GB" altLang="en-US" sz="1600" dirty="0">
                <a:solidFill>
                  <a:schemeClr val="bg1"/>
                </a:solidFill>
              </a:rPr>
              <a:t>mountains in Turkey, as well as Iraq and Iran.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90525" y="1906452"/>
            <a:ext cx="6657975" cy="956773"/>
          </a:xfrm>
          <a:prstGeom prst="rect">
            <a:avLst/>
          </a:prstGeom>
          <a:solidFill>
            <a:srgbClr val="00572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To get to these remote places, she travelled by different modes of transport, including dog sled, canoe and light aircraft. Crane </a:t>
            </a:r>
            <a:r>
              <a:rPr lang="en-GB" altLang="en-US" sz="1600" dirty="0" smtClean="0">
                <a:solidFill>
                  <a:schemeClr val="bg1"/>
                </a:solidFill>
              </a:rPr>
              <a:t>often travelled </a:t>
            </a:r>
            <a:r>
              <a:rPr lang="en-GB" altLang="en-US" sz="1600" dirty="0">
                <a:solidFill>
                  <a:schemeClr val="bg1"/>
                </a:solidFill>
              </a:rPr>
              <a:t>alone, and continued to </a:t>
            </a:r>
            <a:r>
              <a:rPr lang="en-GB" altLang="en-US" sz="1600" dirty="0" smtClean="0">
                <a:solidFill>
                  <a:schemeClr val="bg1"/>
                </a:solidFill>
              </a:rPr>
              <a:t>do </a:t>
            </a:r>
            <a:r>
              <a:rPr lang="en-GB" altLang="en-US" sz="1600" dirty="0">
                <a:solidFill>
                  <a:schemeClr val="bg1"/>
                </a:solidFill>
              </a:rPr>
              <a:t>so until </a:t>
            </a:r>
            <a:r>
              <a:rPr lang="en-GB" altLang="en-US" sz="1600" dirty="0" smtClean="0">
                <a:solidFill>
                  <a:schemeClr val="bg1"/>
                </a:solidFill>
              </a:rPr>
              <a:t>she was an advanced </a:t>
            </a:r>
            <a:r>
              <a:rPr lang="en-GB" altLang="en-US" sz="1600" dirty="0">
                <a:solidFill>
                  <a:schemeClr val="bg1"/>
                </a:solidFill>
              </a:rPr>
              <a:t>age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914775" y="5432010"/>
            <a:ext cx="4793686" cy="956773"/>
          </a:xfrm>
          <a:prstGeom prst="rect">
            <a:avLst/>
          </a:prstGeom>
          <a:solidFill>
            <a:srgbClr val="00572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Eva aimed to </a:t>
            </a:r>
            <a:r>
              <a:rPr lang="en-GB" altLang="en-US" sz="1600" dirty="0" smtClean="0">
                <a:solidFill>
                  <a:schemeClr val="bg1"/>
                </a:solidFill>
              </a:rPr>
              <a:t>learn more </a:t>
            </a:r>
            <a:r>
              <a:rPr lang="en-GB" altLang="en-US" sz="1600" dirty="0">
                <a:solidFill>
                  <a:schemeClr val="bg1"/>
                </a:solidFill>
              </a:rPr>
              <a:t>about bees and how they make honey, so </a:t>
            </a:r>
            <a:r>
              <a:rPr lang="en-GB" altLang="en-US" sz="1600" dirty="0" smtClean="0">
                <a:solidFill>
                  <a:schemeClr val="bg1"/>
                </a:solidFill>
              </a:rPr>
              <a:t>she could </a:t>
            </a:r>
            <a:r>
              <a:rPr lang="en-GB" altLang="en-US" sz="1600" dirty="0">
                <a:solidFill>
                  <a:schemeClr val="bg1"/>
                </a:solidFill>
              </a:rPr>
              <a:t>share her </a:t>
            </a:r>
            <a:r>
              <a:rPr lang="en-GB" altLang="en-US" sz="1600" dirty="0" smtClean="0">
                <a:solidFill>
                  <a:schemeClr val="bg1"/>
                </a:solidFill>
              </a:rPr>
              <a:t>beekeeping </a:t>
            </a:r>
            <a:r>
              <a:rPr lang="en-GB" altLang="en-US" sz="1600" dirty="0">
                <a:solidFill>
                  <a:schemeClr val="bg1"/>
                </a:solidFill>
              </a:rPr>
              <a:t>knowledge </a:t>
            </a:r>
            <a:r>
              <a:rPr lang="en-GB" altLang="en-US" sz="1600" dirty="0" smtClean="0">
                <a:solidFill>
                  <a:schemeClr val="bg1"/>
                </a:solidFill>
              </a:rPr>
              <a:t>with </a:t>
            </a:r>
            <a:r>
              <a:rPr lang="en-GB" altLang="en-US" sz="1600" dirty="0">
                <a:solidFill>
                  <a:schemeClr val="bg1"/>
                </a:solidFill>
              </a:rPr>
              <a:t>people around </a:t>
            </a:r>
            <a:r>
              <a:rPr lang="en-GB" altLang="en-US" sz="1600" dirty="0" smtClean="0">
                <a:solidFill>
                  <a:schemeClr val="bg1"/>
                </a:solidFill>
              </a:rPr>
              <a:t>the </a:t>
            </a:r>
            <a:r>
              <a:rPr lang="en-GB" altLang="en-US" sz="1600" dirty="0">
                <a:solidFill>
                  <a:schemeClr val="bg1"/>
                </a:solidFill>
              </a:rPr>
              <a:t>world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2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13698 0.04005 C -0.1658 0.04908 -0.20868 0.05394 -0.2533 0.05394 C -0.30434 0.05394 -0.34514 0.04908 -0.37396 0.04005 L -0.51077 -4.81481E-6 " pathEditMode="relative" rAng="0" ptsTypes="AAAAA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38" y="26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7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5.55556E-7 7.40741E-7 L -0.13594 0.04005 C -0.16458 0.04907 -0.20712 0.05393 -0.25156 0.05393 C -0.30226 0.05393 -0.34271 0.04907 -0.37135 0.04005 L -0.50712 7.40741E-7 " pathEditMode="relative" rAng="0" ptsTypes="AAAAA">
                                      <p:cBhvr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65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033669" y="1906150"/>
            <a:ext cx="7079273" cy="4473781"/>
            <a:chOff x="-3859768" y="-651997"/>
            <a:chExt cx="5680110" cy="400389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021661" y="-1490104"/>
              <a:ext cx="4003896" cy="568011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9" t="5155" r="14580" b="25558"/>
            <a:stretch/>
          </p:blipFill>
          <p:spPr>
            <a:xfrm rot="5400000">
              <a:off x="-2719355" y="-1165699"/>
              <a:ext cx="3392045" cy="50530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8" name="Rectangle 7"/>
          <p:cNvSpPr/>
          <p:nvPr/>
        </p:nvSpPr>
        <p:spPr>
          <a:xfrm>
            <a:off x="755650" y="1444570"/>
            <a:ext cx="76327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600" dirty="0"/>
              <a:t>On her travels, Crane made a number of discoveries about bees and their life cycles.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dirty="0"/>
              <a:t>Eva Crane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40" y="2280277"/>
            <a:ext cx="3475560" cy="376995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390525" y="1905388"/>
            <a:ext cx="7134225" cy="710552"/>
          </a:xfrm>
          <a:prstGeom prst="rect">
            <a:avLst/>
          </a:prstGeom>
          <a:solidFill>
            <a:srgbClr val="00572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She wrote several books about her discoveries, including two </a:t>
            </a:r>
            <a:r>
              <a:rPr lang="en-GB" altLang="en-US" sz="1600" dirty="0" smtClean="0">
                <a:solidFill>
                  <a:schemeClr val="bg1"/>
                </a:solidFill>
              </a:rPr>
              <a:t>encyclopaedias </a:t>
            </a:r>
            <a:r>
              <a:rPr lang="en-GB" altLang="en-US" sz="1600" dirty="0">
                <a:solidFill>
                  <a:schemeClr val="bg1"/>
                </a:solidFill>
              </a:rPr>
              <a:t>that are still considered to be the most important books about beekeeping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90525" y="2747292"/>
            <a:ext cx="6067426" cy="956773"/>
          </a:xfrm>
          <a:prstGeom prst="rect">
            <a:avLst/>
          </a:prstGeom>
          <a:solidFill>
            <a:srgbClr val="00572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Crane founded several groups to further the scientific understanding of bees throughout the world. One of these group was the Eva Crane Trust, which still funds new research today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7" b="12091"/>
          <a:stretch/>
        </p:blipFill>
        <p:spPr>
          <a:xfrm>
            <a:off x="5968680" y="3543300"/>
            <a:ext cx="317532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7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 rot="21389800">
            <a:off x="2274540" y="4392888"/>
            <a:ext cx="1993400" cy="2207718"/>
            <a:chOff x="4181419" y="4474993"/>
            <a:chExt cx="1944702" cy="215378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36">
              <a:off x="4181419" y="4474993"/>
              <a:ext cx="1944702" cy="215378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1329" b="29567"/>
            <a:stretch/>
          </p:blipFill>
          <p:spPr>
            <a:xfrm rot="346863">
              <a:off x="4344089" y="4589357"/>
              <a:ext cx="1669397" cy="17082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589" y="5079296"/>
              <a:ext cx="1399245" cy="921875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 rot="179926">
            <a:off x="3105196" y="5879217"/>
            <a:ext cx="1009650" cy="58744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GB" sz="2400" dirty="0" smtClean="0"/>
              <a:t>adult</a:t>
            </a:r>
            <a:endParaRPr lang="en-GB" sz="2400" dirty="0"/>
          </a:p>
        </p:txBody>
      </p:sp>
      <p:sp>
        <p:nvSpPr>
          <p:cNvPr id="45" name="Right Arrow 44"/>
          <p:cNvSpPr/>
          <p:nvPr/>
        </p:nvSpPr>
        <p:spPr>
          <a:xfrm rot="10800000">
            <a:off x="3952073" y="5090714"/>
            <a:ext cx="1167132" cy="562945"/>
          </a:xfrm>
          <a:prstGeom prst="rightArrow">
            <a:avLst>
              <a:gd name="adj1" fmla="val 50000"/>
              <a:gd name="adj2" fmla="val 68612"/>
            </a:avLst>
          </a:prstGeom>
          <a:solidFill>
            <a:srgbClr val="003E1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 rot="21157913">
            <a:off x="4847241" y="4380249"/>
            <a:ext cx="1993400" cy="2207718"/>
            <a:chOff x="5356181" y="2111855"/>
            <a:chExt cx="1944702" cy="215378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36">
              <a:off x="5356181" y="2111855"/>
              <a:ext cx="1944702" cy="215378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 rot="330228">
              <a:off x="5533507" y="2245796"/>
              <a:ext cx="1653363" cy="1665895"/>
            </a:xfrm>
            <a:prstGeom prst="rect">
              <a:avLst/>
            </a:prstGeom>
            <a:solidFill>
              <a:srgbClr val="08743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145">
              <a:off x="6043836" y="2400462"/>
              <a:ext cx="585294" cy="1372122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 rot="21430479">
            <a:off x="5723631" y="5844784"/>
            <a:ext cx="1009650" cy="58744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GB" sz="2400" dirty="0" smtClean="0"/>
              <a:t>pupa</a:t>
            </a:r>
            <a:endParaRPr lang="en-GB" sz="2400" dirty="0"/>
          </a:p>
        </p:txBody>
      </p:sp>
      <p:sp>
        <p:nvSpPr>
          <p:cNvPr id="46" name="Curved Left Arrow 45"/>
          <p:cNvSpPr/>
          <p:nvPr/>
        </p:nvSpPr>
        <p:spPr>
          <a:xfrm>
            <a:off x="6637461" y="3098947"/>
            <a:ext cx="1229398" cy="2573763"/>
          </a:xfrm>
          <a:prstGeom prst="curvedLeftArrow">
            <a:avLst>
              <a:gd name="adj1" fmla="val 25000"/>
              <a:gd name="adj2" fmla="val 50000"/>
              <a:gd name="adj3" fmla="val 33480"/>
            </a:avLst>
          </a:prstGeom>
          <a:solidFill>
            <a:srgbClr val="003E1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898838" y="2109229"/>
            <a:ext cx="1993400" cy="2207718"/>
            <a:chOff x="3194037" y="2134491"/>
            <a:chExt cx="1944702" cy="215378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36">
              <a:off x="3194037" y="2134491"/>
              <a:ext cx="1944702" cy="2153784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 rot="330228">
              <a:off x="3363560" y="2262057"/>
              <a:ext cx="1653363" cy="1665895"/>
            </a:xfrm>
            <a:prstGeom prst="rect">
              <a:avLst/>
            </a:prstGeom>
            <a:solidFill>
              <a:srgbClr val="00964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2686">
              <a:off x="3461586" y="2897003"/>
              <a:ext cx="1457308" cy="628759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 rot="339613">
            <a:off x="5615550" y="3611289"/>
            <a:ext cx="1072693" cy="58744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GB" sz="2400" dirty="0" smtClean="0"/>
              <a:t>larvae</a:t>
            </a:r>
            <a:endParaRPr lang="en-GB" sz="2400" dirty="0"/>
          </a:p>
        </p:txBody>
      </p:sp>
      <p:sp>
        <p:nvSpPr>
          <p:cNvPr id="40" name="Right Arrow 39"/>
          <p:cNvSpPr/>
          <p:nvPr/>
        </p:nvSpPr>
        <p:spPr>
          <a:xfrm>
            <a:off x="4062093" y="2767796"/>
            <a:ext cx="1167132" cy="562945"/>
          </a:xfrm>
          <a:prstGeom prst="rightArrow">
            <a:avLst>
              <a:gd name="adj1" fmla="val 50000"/>
              <a:gd name="adj2" fmla="val 68612"/>
            </a:avLst>
          </a:prstGeom>
          <a:solidFill>
            <a:srgbClr val="003E1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 rot="21007713">
            <a:off x="2285516" y="2071268"/>
            <a:ext cx="1993400" cy="2207718"/>
            <a:chOff x="1054635" y="2134492"/>
            <a:chExt cx="1944702" cy="215378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36">
              <a:off x="1054635" y="2134492"/>
              <a:ext cx="1944702" cy="215378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90"/>
            <a:stretch/>
          </p:blipFill>
          <p:spPr>
            <a:xfrm rot="329385">
              <a:off x="1213607" y="2261682"/>
              <a:ext cx="1667927" cy="17334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9" name="TextBox 38"/>
          <p:cNvSpPr txBox="1"/>
          <p:nvPr/>
        </p:nvSpPr>
        <p:spPr>
          <a:xfrm rot="21326465">
            <a:off x="3437734" y="3518496"/>
            <a:ext cx="770529" cy="58744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GB" sz="2400" dirty="0" smtClean="0"/>
              <a:t>egg</a:t>
            </a:r>
            <a:endParaRPr lang="en-GB" sz="2400" dirty="0"/>
          </a:p>
        </p:txBody>
      </p:sp>
      <p:sp>
        <p:nvSpPr>
          <p:cNvPr id="47" name="Curved Left Arrow 46"/>
          <p:cNvSpPr/>
          <p:nvPr/>
        </p:nvSpPr>
        <p:spPr>
          <a:xfrm rot="10800000">
            <a:off x="1137049" y="2887365"/>
            <a:ext cx="1229398" cy="2573763"/>
          </a:xfrm>
          <a:prstGeom prst="curvedLeftArrow">
            <a:avLst>
              <a:gd name="adj1" fmla="val 25000"/>
              <a:gd name="adj2" fmla="val 50000"/>
              <a:gd name="adj3" fmla="val 33480"/>
            </a:avLst>
          </a:prstGeom>
          <a:solidFill>
            <a:srgbClr val="003E1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5650" y="559436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dirty="0"/>
              <a:t>The Life Cycle of Bees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55650" y="1301509"/>
            <a:ext cx="763270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600" dirty="0"/>
              <a:t>Eva Crane studied the life cycle of bees, and explained </a:t>
            </a:r>
            <a:r>
              <a:rPr lang="en-GB" altLang="en-US" sz="1600" dirty="0" smtClean="0"/>
              <a:t/>
            </a:r>
            <a:br>
              <a:rPr lang="en-GB" altLang="en-US" sz="1600" dirty="0" smtClean="0"/>
            </a:br>
            <a:r>
              <a:rPr lang="en-GB" altLang="en-US" sz="1600" dirty="0" smtClean="0"/>
              <a:t>that </a:t>
            </a:r>
            <a:r>
              <a:rPr lang="en-GB" altLang="en-US" sz="1600" dirty="0"/>
              <a:t>their life cycle has </a:t>
            </a:r>
            <a:r>
              <a:rPr lang="en-GB" altLang="en-US" sz="1600" dirty="0" smtClean="0"/>
              <a:t>four </a:t>
            </a:r>
            <a:r>
              <a:rPr lang="en-GB" altLang="en-US" sz="1600" dirty="0"/>
              <a:t>main stages</a:t>
            </a:r>
            <a:r>
              <a:rPr lang="en-GB" altLang="en-US" sz="1600" dirty="0" smtClean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04755" y="579775"/>
            <a:ext cx="13509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altLang="en-US" sz="1600" dirty="0">
                <a:solidFill>
                  <a:srgbClr val="FF0000"/>
                </a:solidFill>
              </a:rPr>
              <a:t>Draw and label the </a:t>
            </a:r>
            <a:r>
              <a:rPr lang="en-GB" altLang="en-US" sz="1600" dirty="0" smtClean="0">
                <a:solidFill>
                  <a:srgbClr val="FF0000"/>
                </a:solidFill>
              </a:rPr>
              <a:t>life cycle </a:t>
            </a:r>
            <a:r>
              <a:rPr lang="en-GB" altLang="en-US" sz="1600" dirty="0">
                <a:solidFill>
                  <a:srgbClr val="FF0000"/>
                </a:solidFill>
              </a:rPr>
              <a:t>of a bee into your workbook or use the template to make a ‘Bee Life Cycle Spin Wheel’.</a:t>
            </a:r>
          </a:p>
        </p:txBody>
      </p:sp>
    </p:spTree>
    <p:extLst>
      <p:ext uri="{BB962C8B-B14F-4D97-AF65-F5344CB8AC3E}">
        <p14:creationId xmlns:p14="http://schemas.microsoft.com/office/powerpoint/2010/main" val="33957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 animBg="1"/>
      <p:bldP spid="44" grpId="0" animBg="1"/>
      <p:bldP spid="46" grpId="0" animBg="1"/>
      <p:bldP spid="41" grpId="0" animBg="1"/>
      <p:bldP spid="40" grpId="0" animBg="1"/>
      <p:bldP spid="39" grpId="0" animBg="1"/>
      <p:bldP spid="47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dirty="0"/>
              <a:t>The Life Cycle of Bees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55650" y="1437618"/>
            <a:ext cx="763270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600" dirty="0"/>
              <a:t>Crane also explained that there are </a:t>
            </a:r>
            <a:r>
              <a:rPr lang="en-GB" altLang="en-US" sz="1600" dirty="0" smtClean="0"/>
              <a:t>three </a:t>
            </a:r>
            <a:r>
              <a:rPr lang="en-GB" altLang="en-US" sz="1600" dirty="0"/>
              <a:t>different types of bee</a:t>
            </a:r>
            <a:r>
              <a:rPr lang="en-GB" altLang="en-US" sz="1600" dirty="0" smtClean="0"/>
              <a:t>.</a:t>
            </a:r>
            <a:endParaRPr lang="en-GB" altLang="en-US" sz="16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1026308" y="1844732"/>
            <a:ext cx="2076296" cy="2299526"/>
            <a:chOff x="750751" y="1924225"/>
            <a:chExt cx="1993400" cy="220771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92249">
              <a:off x="750751" y="1924225"/>
              <a:ext cx="1993400" cy="220771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5" t="8352" r="20183" b="17649"/>
            <a:stretch/>
          </p:blipFill>
          <p:spPr>
            <a:xfrm rot="21337098">
              <a:off x="901594" y="2060091"/>
              <a:ext cx="1709694" cy="16936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475" y="2828210"/>
              <a:ext cx="1558664" cy="70448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9" name="TextBox 38"/>
          <p:cNvSpPr txBox="1"/>
          <p:nvPr/>
        </p:nvSpPr>
        <p:spPr>
          <a:xfrm rot="21326465">
            <a:off x="1244717" y="3475001"/>
            <a:ext cx="1409271" cy="525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GB" sz="2000" dirty="0" smtClean="0"/>
              <a:t>The Queen</a:t>
            </a:r>
            <a:endParaRPr lang="en-GB" sz="20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6035179" y="1887150"/>
            <a:ext cx="2076296" cy="2299526"/>
            <a:chOff x="6469779" y="2016624"/>
            <a:chExt cx="1993400" cy="2207718"/>
          </a:xfrm>
        </p:grpSpPr>
        <p:grpSp>
          <p:nvGrpSpPr>
            <p:cNvPr id="23" name="Group 22"/>
            <p:cNvGrpSpPr/>
            <p:nvPr/>
          </p:nvGrpSpPr>
          <p:grpSpPr>
            <a:xfrm rot="469729">
              <a:off x="6469779" y="2016624"/>
              <a:ext cx="1993400" cy="2207718"/>
              <a:chOff x="6065700" y="1993358"/>
              <a:chExt cx="1993400" cy="2207718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92249">
                <a:off x="6065700" y="1993358"/>
                <a:ext cx="1993400" cy="2207718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95" t="8352" r="20183" b="17649"/>
              <a:stretch/>
            </p:blipFill>
            <p:spPr>
              <a:xfrm rot="21337098">
                <a:off x="6216543" y="2129224"/>
                <a:ext cx="1709694" cy="16936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551" y="2653670"/>
              <a:ext cx="1391856" cy="97132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up 29"/>
          <p:cNvGrpSpPr/>
          <p:nvPr/>
        </p:nvGrpSpPr>
        <p:grpSpPr>
          <a:xfrm>
            <a:off x="3539896" y="1800083"/>
            <a:ext cx="2076296" cy="2299526"/>
            <a:chOff x="3479011" y="1924225"/>
            <a:chExt cx="1993400" cy="22077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4336">
              <a:off x="3479011" y="1924225"/>
              <a:ext cx="1993400" cy="220771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058" b="1037"/>
            <a:stretch/>
          </p:blipFill>
          <p:spPr>
            <a:xfrm rot="136663">
              <a:off x="3644195" y="2068398"/>
              <a:ext cx="1701916" cy="17028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0665" y="2462097"/>
              <a:ext cx="1548192" cy="107067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4" name="TextBox 43"/>
          <p:cNvSpPr txBox="1"/>
          <p:nvPr/>
        </p:nvSpPr>
        <p:spPr>
          <a:xfrm rot="225896">
            <a:off x="6149275" y="3503662"/>
            <a:ext cx="1486830" cy="525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GB" sz="2000" dirty="0" smtClean="0"/>
              <a:t>The Drones</a:t>
            </a:r>
            <a:endParaRPr lang="en-GB" sz="2000" dirty="0"/>
          </a:p>
        </p:txBody>
      </p:sp>
      <p:sp>
        <p:nvSpPr>
          <p:cNvPr id="42" name="TextBox 41"/>
          <p:cNvSpPr txBox="1"/>
          <p:nvPr/>
        </p:nvSpPr>
        <p:spPr>
          <a:xfrm rot="163165">
            <a:off x="3669028" y="3414379"/>
            <a:ext cx="1606293" cy="525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GB" sz="2000" dirty="0" smtClean="0"/>
              <a:t>The Workers</a:t>
            </a:r>
            <a:endParaRPr lang="en-GB" sz="2000" dirty="0"/>
          </a:p>
        </p:txBody>
      </p:sp>
      <p:sp>
        <p:nvSpPr>
          <p:cNvPr id="48" name="Rectangle 47"/>
          <p:cNvSpPr/>
          <p:nvPr/>
        </p:nvSpPr>
        <p:spPr>
          <a:xfrm>
            <a:off x="755650" y="4356906"/>
            <a:ext cx="7632699" cy="710552"/>
          </a:xfrm>
          <a:prstGeom prst="rect">
            <a:avLst/>
          </a:prstGeom>
          <a:solidFill>
            <a:srgbClr val="087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The</a:t>
            </a:r>
            <a:r>
              <a:rPr lang="en-GB" altLang="en-US" sz="1600" b="1" dirty="0">
                <a:solidFill>
                  <a:schemeClr val="bg1"/>
                </a:solidFill>
              </a:rPr>
              <a:t> queen </a:t>
            </a:r>
            <a:r>
              <a:rPr lang="en-GB" altLang="en-US" sz="1600" dirty="0">
                <a:solidFill>
                  <a:schemeClr val="bg1"/>
                </a:solidFill>
              </a:rPr>
              <a:t>is the only female bee able to produce eggs. She can lay fertilised eggs, which become worker bees, or unfertilised eggs, which become drones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55649" y="5170036"/>
            <a:ext cx="7632699" cy="464331"/>
          </a:xfrm>
          <a:prstGeom prst="rect">
            <a:avLst/>
          </a:prstGeom>
          <a:solidFill>
            <a:srgbClr val="00572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The</a:t>
            </a:r>
            <a:r>
              <a:rPr lang="en-GB" altLang="en-US" sz="1600" b="1" dirty="0">
                <a:solidFill>
                  <a:schemeClr val="bg1"/>
                </a:solidFill>
              </a:rPr>
              <a:t> workers </a:t>
            </a:r>
            <a:r>
              <a:rPr lang="en-GB" altLang="en-US" sz="1600" dirty="0">
                <a:solidFill>
                  <a:schemeClr val="bg1"/>
                </a:solidFill>
              </a:rPr>
              <a:t>are all female, and they collect nectar for the colony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63123" y="5741444"/>
            <a:ext cx="7632699" cy="464331"/>
          </a:xfrm>
          <a:prstGeom prst="rect">
            <a:avLst/>
          </a:prstGeom>
          <a:solidFill>
            <a:srgbClr val="003E1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The </a:t>
            </a:r>
            <a:r>
              <a:rPr lang="en-GB" altLang="en-US" sz="1600" b="1" dirty="0">
                <a:solidFill>
                  <a:schemeClr val="bg1"/>
                </a:solidFill>
              </a:rPr>
              <a:t>drones</a:t>
            </a:r>
            <a:r>
              <a:rPr lang="en-GB" altLang="en-US" sz="1600" dirty="0">
                <a:solidFill>
                  <a:schemeClr val="bg1"/>
                </a:solidFill>
              </a:rPr>
              <a:t> are male, and their job is to mate with the queen to fertilise the eggs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accel="40000" de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9" grpId="0" animBg="1"/>
      <p:bldP spid="44" grpId="0" animBg="1"/>
      <p:bldP spid="42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dirty="0"/>
              <a:t>Bees in Decline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55650" y="1426150"/>
            <a:ext cx="7632700" cy="123110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/>
              <a:t>In 1989, Crane reported her discovery that some species of bees were dying out.</a:t>
            </a:r>
          </a:p>
          <a:p>
            <a:pPr algn="ctr">
              <a:spcBef>
                <a:spcPct val="0"/>
              </a:spcBef>
            </a:pPr>
            <a:r>
              <a:rPr lang="en-GB" altLang="en-US" sz="1600" dirty="0"/>
              <a:t>Since she reported this, bee populations have continued to decline. Scientists call this problem 'colony collapse disorder'. The adult bees from a hive disappear, leaving behind the queen, the eggs and the larvae. They cannot survive </a:t>
            </a:r>
            <a:r>
              <a:rPr lang="en-GB" altLang="en-US" sz="1600" dirty="0" smtClean="0"/>
              <a:t/>
            </a:r>
            <a:br>
              <a:rPr lang="en-GB" altLang="en-US" sz="1600" dirty="0" smtClean="0"/>
            </a:br>
            <a:r>
              <a:rPr lang="en-GB" altLang="en-US" sz="1600" dirty="0" smtClean="0"/>
              <a:t>without the </a:t>
            </a:r>
            <a:r>
              <a:rPr lang="en-GB" altLang="en-US" sz="1600" dirty="0"/>
              <a:t>adult bees to care for them, so the entire hive dies</a:t>
            </a:r>
            <a:r>
              <a:rPr lang="en-GB" altLang="en-US" sz="1600" dirty="0" smtClean="0"/>
              <a:t>.</a:t>
            </a:r>
            <a:endParaRPr lang="en-GB" alt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03225" y="2763298"/>
            <a:ext cx="6778625" cy="464331"/>
          </a:xfrm>
          <a:prstGeom prst="rect">
            <a:avLst/>
          </a:prstGeom>
          <a:solidFill>
            <a:srgbClr val="08743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More than 10 million beehives have been lost to colony collapse disorder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3224" y="3333841"/>
            <a:ext cx="6778626" cy="464331"/>
          </a:xfrm>
          <a:prstGeom prst="rect">
            <a:avLst/>
          </a:prstGeom>
          <a:solidFill>
            <a:srgbClr val="00572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What problems do you think this could cause</a:t>
            </a:r>
            <a:r>
              <a:rPr lang="en-GB" altLang="en-US" sz="1600" dirty="0" smtClean="0">
                <a:solidFill>
                  <a:schemeClr val="bg1"/>
                </a:solidFill>
              </a:rPr>
              <a:t>?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0698" y="3905249"/>
            <a:ext cx="6771151" cy="464331"/>
          </a:xfrm>
          <a:prstGeom prst="rect">
            <a:avLst/>
          </a:prstGeom>
          <a:solidFill>
            <a:srgbClr val="003E1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1600" spc="-20" dirty="0">
                <a:solidFill>
                  <a:schemeClr val="bg1"/>
                </a:solidFill>
              </a:rPr>
              <a:t>Think about what bees do and how they help us</a:t>
            </a:r>
            <a:r>
              <a:rPr lang="en-GB" altLang="en-US" sz="1600" spc="-20" dirty="0" smtClean="0">
                <a:solidFill>
                  <a:schemeClr val="bg1"/>
                </a:solidFill>
              </a:rPr>
              <a:t>.</a:t>
            </a:r>
            <a:endParaRPr lang="en-GB" altLang="en-US" sz="1600" spc="-2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97" y="3265729"/>
            <a:ext cx="2539452" cy="3098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7"/>
          <a:stretch/>
        </p:blipFill>
        <p:spPr>
          <a:xfrm>
            <a:off x="4186583" y="4526677"/>
            <a:ext cx="2680942" cy="2331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01"/>
          <a:stretch/>
        </p:blipFill>
        <p:spPr>
          <a:xfrm>
            <a:off x="85725" y="4405300"/>
            <a:ext cx="2276344" cy="24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7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1FB98A13-3E6D-4552-8BAA-C06EBDB8DC74}" vid="{BA148D82-8A68-4E5E-8549-B02389151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388</TotalTime>
  <Words>924</Words>
  <Application>Microsoft Office PowerPoint</Application>
  <PresentationFormat>On-screen Show (4:3)</PresentationFormat>
  <Paragraphs>72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Sassoon Infant Rg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Lydia Fay</dc:creator>
  <cp:lastModifiedBy>Rachel Richardson</cp:lastModifiedBy>
  <cp:revision>60</cp:revision>
  <dcterms:created xsi:type="dcterms:W3CDTF">2019-12-10T17:00:22Z</dcterms:created>
  <dcterms:modified xsi:type="dcterms:W3CDTF">2021-01-27T15:34:33Z</dcterms:modified>
</cp:coreProperties>
</file>