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6" r:id="rId2"/>
    <p:sldId id="258" r:id="rId3"/>
    <p:sldId id="263" r:id="rId4"/>
    <p:sldId id="264" r:id="rId5"/>
    <p:sldId id="284" r:id="rId6"/>
    <p:sldId id="285" r:id="rId7"/>
    <p:sldId id="286" r:id="rId8"/>
    <p:sldId id="287" r:id="rId9"/>
    <p:sldId id="288" r:id="rId10"/>
    <p:sldId id="289" r:id="rId11"/>
    <p:sldId id="290" r:id="rId12"/>
    <p:sldId id="283" r:id="rId13"/>
    <p:sldId id="267" r:id="rId14"/>
  </p:sldIdLst>
  <p:sldSz cx="9144000" cy="6858000" type="screen4x3"/>
  <p:notesSz cx="6858000" cy="9144000"/>
  <p:embeddedFontLst>
    <p:embeddedFont>
      <p:font typeface="Twinkl" panose="020B0604020202020204" charset="0"/>
      <p:regular r:id="rId17"/>
      <p:bold r:id="rId18"/>
    </p:embeddedFont>
    <p:embeddedFont>
      <p:font typeface="Tuffy" panose="020B0603060100000000" charset="0"/>
      <p:regular r:id="rId19"/>
      <p:bold r:id="rId20"/>
      <p:italic r:id="rId21"/>
      <p:boldItalic r:id="rId22"/>
    </p:embeddedFont>
    <p:embeddedFont>
      <p:font typeface="SimSun" panose="02010600030101010101" pitchFamily="2" charset="-122"/>
      <p:regular r:id="rId23"/>
    </p:embeddedFont>
    <p:embeddedFont>
      <p:font typeface="Tuffy-TTF" panose="020B0603060100000000"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Sassoon Infant Rg" panose="02000503030000020003"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722"/>
    <a:srgbClr val="003E15"/>
    <a:srgbClr val="BAD1BE"/>
    <a:srgbClr val="6C9E72"/>
    <a:srgbClr val="08743A"/>
    <a:srgbClr val="18A0DB"/>
    <a:srgbClr val="E9C501"/>
    <a:srgbClr val="32B3A2"/>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4" d="100"/>
          <a:sy n="74" d="100"/>
        </p:scale>
        <p:origin x="1290" y="72"/>
      </p:cViewPr>
      <p:guideLst>
        <p:guide orient="horz" pos="2160"/>
        <p:guide pos="2880"/>
        <p:guide pos="363"/>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5/planit-science-primary-teaching-resources-y5-scientists-and-inventor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5/planit-science-primary-teaching-resources-y5-scientists-and-invento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19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5" name="Rectangle 4">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70" r:id="rId5"/>
    <p:sldLayoutId id="2147483666" r:id="rId6"/>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jpeg"/><Relationship Id="rId3"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26.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8.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hyperlink" Target="https://creativecommons.org/licenses/by/2.0/uk/" TargetMode="External"/><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24.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12" name="Rectangle 11"/>
          <p:cNvSpPr/>
          <p:nvPr/>
        </p:nvSpPr>
        <p:spPr>
          <a:xfrm>
            <a:off x="0" y="6251423"/>
            <a:ext cx="9144000" cy="612000"/>
          </a:xfrm>
          <a:prstGeom prst="rect">
            <a:avLst/>
          </a:prstGeom>
          <a:solidFill>
            <a:srgbClr val="14B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smtClean="0">
                <a:solidFill>
                  <a:schemeClr val="bg1"/>
                </a:solidFill>
                <a:latin typeface="Tuffy-TTF" panose="020B0603060100000000" pitchFamily="34" charset="0"/>
                <a:cs typeface="Arial" panose="020B0604020202020204" pitchFamily="34" charset="0"/>
              </a:rPr>
              <a:t>Science</a:t>
            </a:r>
            <a:r>
              <a:rPr lang="en-GB" sz="800" dirty="0" smtClean="0">
                <a:solidFill>
                  <a:schemeClr val="bg1"/>
                </a:solidFill>
                <a:latin typeface="Tuffy-TTF" panose="020B0603060100000000" pitchFamily="34" charset="0"/>
                <a:cs typeface="Arial" panose="020B0604020202020204" pitchFamily="34" charset="0"/>
              </a:rPr>
              <a:t> </a:t>
            </a:r>
            <a:r>
              <a:rPr lang="en-GB" sz="800" dirty="0">
                <a:solidFill>
                  <a:schemeClr val="bg1"/>
                </a:solidFill>
                <a:latin typeface="Tuffy-TTF" panose="020B0603060100000000" pitchFamily="34" charset="0"/>
                <a:cs typeface="Arial" panose="020B0604020202020204" pitchFamily="34" charset="0"/>
              </a:rPr>
              <a:t>| Year 5</a:t>
            </a:r>
            <a:r>
              <a:rPr lang="en-GB" sz="800" dirty="0" smtClean="0">
                <a:solidFill>
                  <a:schemeClr val="bg1"/>
                </a:solidFill>
                <a:latin typeface="Tuffy-TTF" panose="020B0603060100000000" pitchFamily="34" charset="0"/>
                <a:cs typeface="Arial" panose="020B0604020202020204" pitchFamily="34" charset="0"/>
              </a:rPr>
              <a:t> </a:t>
            </a:r>
            <a:r>
              <a:rPr lang="en-GB" sz="800" dirty="0">
                <a:solidFill>
                  <a:schemeClr val="bg1"/>
                </a:solidFill>
                <a:latin typeface="Tuffy-TTF" panose="020B0603060100000000" pitchFamily="34" charset="0"/>
                <a:cs typeface="Arial" panose="020B0604020202020204" pitchFamily="34" charset="0"/>
              </a:rPr>
              <a:t>| </a:t>
            </a:r>
            <a:r>
              <a:rPr lang="en-GB" sz="800" dirty="0" smtClean="0">
                <a:solidFill>
                  <a:schemeClr val="bg1"/>
                </a:solidFill>
                <a:latin typeface="Tuffy-TTF" panose="020B0603060100000000" pitchFamily="34" charset="0"/>
                <a:cs typeface="Arial" panose="020B0604020202020204" pitchFamily="34" charset="0"/>
              </a:rPr>
              <a:t>Scientists and Inventors | Stonehenge </a:t>
            </a:r>
            <a:r>
              <a:rPr lang="en-GB" sz="800" dirty="0">
                <a:solidFill>
                  <a:schemeClr val="bg1"/>
                </a:solidFill>
                <a:latin typeface="Tuffy-TTF" panose="020B0603060100000000" pitchFamily="34" charset="0"/>
                <a:cs typeface="Arial" panose="020B0604020202020204" pitchFamily="34" charset="0"/>
              </a:rPr>
              <a:t>| Lesson 8</a:t>
            </a: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4294967295"/>
          </p:nvPr>
        </p:nvSpPr>
        <p:spPr>
          <a:xfrm>
            <a:off x="1654969" y="3048333"/>
            <a:ext cx="5834062" cy="543989"/>
          </a:xfrm>
        </p:spPr>
        <p:txBody>
          <a:bodyPr anchor="ctr">
            <a:noAutofit/>
          </a:bodyPr>
          <a:lstStyle/>
          <a:p>
            <a:pPr marL="0" indent="0" algn="ctr">
              <a:buNone/>
            </a:pPr>
            <a:r>
              <a:rPr lang="en-GB" sz="2800" dirty="0" smtClean="0">
                <a:solidFill>
                  <a:schemeClr val="bg1"/>
                </a:solidFill>
                <a:latin typeface="Tuffy-TTF" panose="020B0603060100000000" pitchFamily="34" charset="0"/>
                <a:cs typeface="Arial" panose="020B0604020202020204" pitchFamily="34" charset="0"/>
              </a:rPr>
              <a:t>Scientists and Inventors</a:t>
            </a:r>
            <a:endParaRPr lang="en-GB" sz="2800" dirty="0">
              <a:solidFill>
                <a:schemeClr val="bg1"/>
              </a:solidFill>
              <a:latin typeface="Tuffy-TTF" panose="020B0603060100000000" pitchFamily="34" charset="0"/>
              <a:cs typeface="Arial" panose="020B0604020202020204" pitchFamily="34" charset="0"/>
            </a:endParaRPr>
          </a:p>
        </p:txBody>
      </p:sp>
      <p:sp>
        <p:nvSpPr>
          <p:cNvPr id="18" name="Title 17"/>
          <p:cNvSpPr>
            <a:spLocks noGrp="1"/>
          </p:cNvSpPr>
          <p:nvPr>
            <p:ph type="title" idx="4294967295"/>
          </p:nvPr>
        </p:nvSpPr>
        <p:spPr>
          <a:xfrm>
            <a:off x="539750" y="2359034"/>
            <a:ext cx="8064500" cy="655294"/>
          </a:xfrm>
        </p:spPr>
        <p:txBody>
          <a:bodyPr>
            <a:noAutofit/>
          </a:bodyPr>
          <a:lstStyle/>
          <a:p>
            <a:r>
              <a:rPr lang="en-GB" sz="4800" dirty="0" smtClean="0">
                <a:solidFill>
                  <a:schemeClr val="bg1"/>
                </a:solidFill>
                <a:latin typeface="Tuffy-TTF" panose="020B0603060100000000" pitchFamily="34" charset="0"/>
                <a:cs typeface="Arial" panose="020B0604020202020204" pitchFamily="34" charset="0"/>
              </a:rPr>
              <a:t>Science</a:t>
            </a:r>
            <a:endParaRPr lang="en-GB" sz="4800" dirty="0">
              <a:solidFill>
                <a:schemeClr val="bg1"/>
              </a:solidFill>
              <a:latin typeface="Tuffy-TTF" panose="020B0603060100000000"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5023"/>
            <a:ext cx="9144000" cy="3812977"/>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Scientists' Theories</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503125"/>
            <a:ext cx="7632700" cy="738664"/>
          </a:xfrm>
          <a:prstGeom prst="rect">
            <a:avLst/>
          </a:prstGeom>
        </p:spPr>
        <p:txBody>
          <a:bodyPr wrap="square" lIns="0" tIns="0" rIns="0" bIns="0">
            <a:spAutoFit/>
          </a:bodyPr>
          <a:lstStyle/>
          <a:p>
            <a:pPr algn="ctr"/>
            <a:r>
              <a:rPr lang="en-GB" altLang="en-US" sz="1600" dirty="0">
                <a:latin typeface="+mj-lt"/>
              </a:rPr>
              <a:t>Many scientists have studied Stonehenge to explore the idea that it could have been used as an astronomical calendar. Some scientists have published evidence that supports this idea, whereas other scientists have found evidence that refutes it</a:t>
            </a:r>
            <a:r>
              <a:rPr lang="en-GB" altLang="en-US" sz="1600" dirty="0" smtClean="0">
                <a:latin typeface="+mj-lt"/>
              </a:rPr>
              <a:t>.</a:t>
            </a:r>
            <a:endParaRPr lang="en-GB" altLang="en-US" sz="1600" dirty="0">
              <a:latin typeface="+mj-lt"/>
            </a:endParaRPr>
          </a:p>
        </p:txBody>
      </p:sp>
      <p:grpSp>
        <p:nvGrpSpPr>
          <p:cNvPr id="3" name="Group 2"/>
          <p:cNvGrpSpPr/>
          <p:nvPr/>
        </p:nvGrpSpPr>
        <p:grpSpPr>
          <a:xfrm>
            <a:off x="-357457" y="2472291"/>
            <a:ext cx="6843066" cy="4435112"/>
            <a:chOff x="-357457" y="2472291"/>
            <a:chExt cx="6843066" cy="4435112"/>
          </a:xfrm>
        </p:grpSpPr>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1544" y="2472291"/>
              <a:ext cx="5444065" cy="3848711"/>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888360" flipH="1">
              <a:off x="118912" y="4890924"/>
              <a:ext cx="1540110" cy="2492848"/>
            </a:xfrm>
            <a:prstGeom prst="rect">
              <a:avLst/>
            </a:prstGeom>
          </p:spPr>
        </p:pic>
      </p:grpSp>
      <p:grpSp>
        <p:nvGrpSpPr>
          <p:cNvPr id="4" name="Group 3"/>
          <p:cNvGrpSpPr/>
          <p:nvPr/>
        </p:nvGrpSpPr>
        <p:grpSpPr>
          <a:xfrm>
            <a:off x="2290031" y="2814521"/>
            <a:ext cx="6843068" cy="4211489"/>
            <a:chOff x="2350191" y="3462578"/>
            <a:chExt cx="6843068" cy="421148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50191" y="3462578"/>
              <a:ext cx="5444065" cy="3848712"/>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711640">
              <a:off x="7176780" y="5657588"/>
              <a:ext cx="1540110" cy="2492848"/>
            </a:xfrm>
            <a:prstGeom prst="rect">
              <a:avLst/>
            </a:prstGeom>
          </p:spPr>
        </p:pic>
      </p:grpSp>
      <p:sp>
        <p:nvSpPr>
          <p:cNvPr id="26" name="Rectangle 25"/>
          <p:cNvSpPr/>
          <p:nvPr/>
        </p:nvSpPr>
        <p:spPr>
          <a:xfrm>
            <a:off x="5050564" y="2426528"/>
            <a:ext cx="3776745" cy="2403323"/>
          </a:xfrm>
          <a:prstGeom prst="rect">
            <a:avLst/>
          </a:prstGeom>
          <a:solidFill>
            <a:schemeClr val="bg1"/>
          </a:solidFill>
          <a:ln w="28575">
            <a:solidFill>
              <a:srgbClr val="0057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rgbClr val="FF0000"/>
                </a:solidFill>
                <a:latin typeface="+mj-lt"/>
              </a:rPr>
              <a:t>Look at </a:t>
            </a:r>
            <a:r>
              <a:rPr lang="en-GB" altLang="en-US" sz="1600" dirty="0" smtClean="0">
                <a:solidFill>
                  <a:srgbClr val="FF0000"/>
                </a:solidFill>
                <a:latin typeface="+mj-lt"/>
              </a:rPr>
              <a:t>the evidence </a:t>
            </a:r>
            <a:r>
              <a:rPr lang="en-GB" altLang="en-US" sz="1600" dirty="0">
                <a:solidFill>
                  <a:srgbClr val="FF0000"/>
                </a:solidFill>
                <a:latin typeface="+mj-lt"/>
              </a:rPr>
              <a:t>on your </a:t>
            </a:r>
            <a:r>
              <a:rPr lang="en-GB" altLang="en-US" sz="1600" b="1" dirty="0">
                <a:solidFill>
                  <a:srgbClr val="FF0000"/>
                </a:solidFill>
                <a:latin typeface="+mj-lt"/>
              </a:rPr>
              <a:t>Scientists' Theories Activity </a:t>
            </a:r>
            <a:r>
              <a:rPr lang="en-GB" altLang="en-US" sz="1600" b="1" dirty="0" smtClean="0">
                <a:solidFill>
                  <a:srgbClr val="FF0000"/>
                </a:solidFill>
                <a:latin typeface="+mj-lt"/>
              </a:rPr>
              <a:t>Sheet </a:t>
            </a:r>
            <a:r>
              <a:rPr lang="en-GB" altLang="en-US" sz="1400" b="1" dirty="0" smtClean="0">
                <a:solidFill>
                  <a:srgbClr val="FF0000"/>
                </a:solidFill>
                <a:latin typeface="+mj-lt"/>
              </a:rPr>
              <a:t>(There are two differing levels of detail that you can choose from)</a:t>
            </a:r>
            <a:r>
              <a:rPr lang="en-GB" altLang="en-US" sz="1400" dirty="0" smtClean="0">
                <a:solidFill>
                  <a:srgbClr val="FF0000"/>
                </a:solidFill>
                <a:latin typeface="+mj-lt"/>
              </a:rPr>
              <a:t>. </a:t>
            </a:r>
            <a:r>
              <a:rPr lang="en-GB" altLang="en-US" sz="1600" dirty="0" smtClean="0">
                <a:solidFill>
                  <a:srgbClr val="FF0000"/>
                </a:solidFill>
                <a:latin typeface="+mj-lt"/>
              </a:rPr>
              <a:t>Make a table with two columns in your workbook (label them ‘support’ and ‘refute’). Cut </a:t>
            </a:r>
            <a:r>
              <a:rPr lang="en-GB" altLang="en-US" sz="1600" dirty="0">
                <a:solidFill>
                  <a:srgbClr val="FF0000"/>
                </a:solidFill>
                <a:latin typeface="+mj-lt"/>
              </a:rPr>
              <a:t>out each box of evidence and stick it </a:t>
            </a:r>
            <a:r>
              <a:rPr lang="en-GB" altLang="en-US" sz="1600" dirty="0" smtClean="0">
                <a:solidFill>
                  <a:srgbClr val="FF0000"/>
                </a:solidFill>
                <a:latin typeface="+mj-lt"/>
              </a:rPr>
              <a:t>into </a:t>
            </a:r>
            <a:r>
              <a:rPr lang="en-GB" altLang="en-US" sz="1600" dirty="0">
                <a:solidFill>
                  <a:srgbClr val="FF0000"/>
                </a:solidFill>
                <a:latin typeface="+mj-lt"/>
              </a:rPr>
              <a:t>one of the columns </a:t>
            </a:r>
            <a:r>
              <a:rPr lang="en-GB" altLang="en-US" sz="1600" dirty="0" smtClean="0">
                <a:solidFill>
                  <a:srgbClr val="FF0000"/>
                </a:solidFill>
                <a:latin typeface="+mj-lt"/>
              </a:rPr>
              <a:t>in your workbook. </a:t>
            </a:r>
            <a:endParaRPr lang="en-US" altLang="en-US" sz="1600" dirty="0">
              <a:solidFill>
                <a:srgbClr val="FF0000"/>
              </a:solidFill>
              <a:latin typeface="+mj-lt"/>
            </a:endParaRPr>
          </a:p>
        </p:txBody>
      </p:sp>
    </p:spTree>
    <p:extLst>
      <p:ext uri="{BB962C8B-B14F-4D97-AF65-F5344CB8AC3E}">
        <p14:creationId xmlns:p14="http://schemas.microsoft.com/office/powerpoint/2010/main" val="4052102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4"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750" fill="hold"/>
                                        <p:tgtEl>
                                          <p:spTgt spid="4"/>
                                        </p:tgtEl>
                                        <p:attrNameLst>
                                          <p:attrName>ppt_x</p:attrName>
                                        </p:attrNameLst>
                                      </p:cBhvr>
                                      <p:tavLst>
                                        <p:tav tm="0">
                                          <p:val>
                                            <p:strVal val="#ppt_x"/>
                                          </p:val>
                                        </p:tav>
                                        <p:tav tm="100000">
                                          <p:val>
                                            <p:strVal val="#ppt_x"/>
                                          </p:val>
                                        </p:tav>
                                      </p:tavLst>
                                    </p:anim>
                                    <p:anim calcmode="lin" valueType="num">
                                      <p:cBhvr additive="base">
                                        <p:cTn id="17"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What Do You Think?</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393220"/>
            <a:ext cx="7632700" cy="984885"/>
          </a:xfrm>
          <a:prstGeom prst="rect">
            <a:avLst/>
          </a:prstGeom>
        </p:spPr>
        <p:txBody>
          <a:bodyPr wrap="square" lIns="0" tIns="0" rIns="0" bIns="0">
            <a:spAutoFit/>
          </a:bodyPr>
          <a:lstStyle/>
          <a:p>
            <a:pPr algn="ctr"/>
            <a:r>
              <a:rPr lang="en-GB" altLang="en-US" sz="1600" dirty="0">
                <a:latin typeface="+mj-lt"/>
              </a:rPr>
              <a:t>You have looked at some of the scientists' theories and their evidence for </a:t>
            </a:r>
            <a:r>
              <a:rPr lang="en-GB" altLang="en-US" sz="1600" dirty="0" smtClean="0">
                <a:latin typeface="+mj-lt"/>
              </a:rPr>
              <a:t/>
            </a:r>
            <a:br>
              <a:rPr lang="en-GB" altLang="en-US" sz="1600" dirty="0" smtClean="0">
                <a:latin typeface="+mj-lt"/>
              </a:rPr>
            </a:br>
            <a:r>
              <a:rPr lang="en-GB" altLang="en-US" sz="1600" dirty="0" smtClean="0">
                <a:latin typeface="+mj-lt"/>
              </a:rPr>
              <a:t>or against </a:t>
            </a:r>
            <a:r>
              <a:rPr lang="en-GB" altLang="en-US" sz="1600" dirty="0">
                <a:latin typeface="+mj-lt"/>
              </a:rPr>
              <a:t>the idea that Stonehenge was used as an astronomical calendar. </a:t>
            </a:r>
            <a:r>
              <a:rPr lang="en-GB" altLang="en-US" sz="1600" dirty="0" smtClean="0">
                <a:latin typeface="+mj-lt"/>
              </a:rPr>
              <a:t/>
            </a:r>
            <a:br>
              <a:rPr lang="en-GB" altLang="en-US" sz="1600" dirty="0" smtClean="0">
                <a:latin typeface="+mj-lt"/>
              </a:rPr>
            </a:br>
            <a:endParaRPr lang="en-GB" altLang="en-US" sz="1600" dirty="0" smtClean="0">
              <a:latin typeface="+mj-lt"/>
            </a:endParaRPr>
          </a:p>
          <a:p>
            <a:pPr algn="ctr"/>
            <a:r>
              <a:rPr lang="en-GB" altLang="en-US" sz="1600" b="1" dirty="0" smtClean="0">
                <a:latin typeface="+mj-lt"/>
              </a:rPr>
              <a:t>Now </a:t>
            </a:r>
            <a:r>
              <a:rPr lang="en-GB" altLang="en-US" sz="1600" b="1" dirty="0">
                <a:latin typeface="+mj-lt"/>
              </a:rPr>
              <a:t>it's over to you</a:t>
            </a:r>
            <a:r>
              <a:rPr lang="en-GB" altLang="en-US" sz="1600" b="1" dirty="0" smtClean="0">
                <a:latin typeface="+mj-lt"/>
              </a:rPr>
              <a:t>!</a:t>
            </a:r>
            <a:endParaRPr lang="en-GB" altLang="en-US" sz="1600" b="1" dirty="0">
              <a:latin typeface="+mj-lt"/>
            </a:endParaRPr>
          </a:p>
        </p:txBody>
      </p:sp>
      <p:sp>
        <p:nvSpPr>
          <p:cNvPr id="27" name="Rectangle 26"/>
          <p:cNvSpPr/>
          <p:nvPr/>
        </p:nvSpPr>
        <p:spPr>
          <a:xfrm>
            <a:off x="-1" y="2825499"/>
            <a:ext cx="9144000" cy="710552"/>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dirty="0">
                <a:latin typeface="+mj-lt"/>
              </a:rPr>
              <a:t>What do you think? Could Stonehenge have been used to track astronomical events such as the sunrise and sunset, eclipses or the passing of the year</a:t>
            </a:r>
            <a:r>
              <a:rPr lang="en-GB" altLang="en-US" sz="1600" dirty="0" smtClean="0">
                <a:latin typeface="+mj-lt"/>
              </a:rPr>
              <a:t>? What evidence makes you think this? </a:t>
            </a: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b="28681"/>
          <a:stretch/>
        </p:blipFill>
        <p:spPr>
          <a:xfrm>
            <a:off x="5522630" y="3983445"/>
            <a:ext cx="3153812" cy="2874555"/>
          </a:xfrm>
          <a:prstGeom prst="rect">
            <a:avLst/>
          </a:prstGeom>
        </p:spPr>
      </p:pic>
      <p:sp>
        <p:nvSpPr>
          <p:cNvPr id="2" name="TextBox 1"/>
          <p:cNvSpPr txBox="1"/>
          <p:nvPr/>
        </p:nvSpPr>
        <p:spPr>
          <a:xfrm>
            <a:off x="991673" y="3983445"/>
            <a:ext cx="5512158" cy="369332"/>
          </a:xfrm>
          <a:prstGeom prst="rect">
            <a:avLst/>
          </a:prstGeom>
          <a:noFill/>
        </p:spPr>
        <p:txBody>
          <a:bodyPr wrap="square" rtlCol="0">
            <a:spAutoFit/>
          </a:bodyPr>
          <a:lstStyle/>
          <a:p>
            <a:pPr algn="ctr"/>
            <a:r>
              <a:rPr lang="en-GB" altLang="en-US" dirty="0">
                <a:solidFill>
                  <a:srgbClr val="FF0000"/>
                </a:solidFill>
              </a:rPr>
              <a:t>Make a note of your conclusions in your workbook</a:t>
            </a:r>
            <a:r>
              <a:rPr lang="en-GB" altLang="en-US" dirty="0"/>
              <a:t>. </a:t>
            </a:r>
          </a:p>
        </p:txBody>
      </p:sp>
    </p:spTree>
    <p:extLst>
      <p:ext uri="{BB962C8B-B14F-4D97-AF65-F5344CB8AC3E}">
        <p14:creationId xmlns:p14="http://schemas.microsoft.com/office/powerpoint/2010/main" val="2396048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Aim</a:t>
            </a:r>
          </a:p>
        </p:txBody>
      </p:sp>
      <p:sp>
        <p:nvSpPr>
          <p:cNvPr id="16" name="Content Placeholder 15"/>
          <p:cNvSpPr>
            <a:spLocks noGrp="1"/>
          </p:cNvSpPr>
          <p:nvPr>
            <p:ph idx="1"/>
          </p:nvPr>
        </p:nvSpPr>
        <p:spPr/>
        <p:txBody>
          <a:bodyPr>
            <a:normAutofit/>
          </a:bodyPr>
          <a:lstStyle/>
          <a:p>
            <a:r>
              <a:rPr lang="en-US" altLang="zh-CN" dirty="0">
                <a:ea typeface="SimSun" panose="02010600030101010101" pitchFamily="2" charset="-122"/>
              </a:rPr>
              <a:t>To identify evidence that supports or refutes scientific theories </a:t>
            </a:r>
            <a:br>
              <a:rPr lang="en-US" altLang="zh-CN" dirty="0">
                <a:ea typeface="SimSun" panose="02010600030101010101" pitchFamily="2" charset="-122"/>
              </a:rPr>
            </a:br>
            <a:r>
              <a:rPr lang="en-US" altLang="zh-CN" dirty="0">
                <a:ea typeface="SimSun" panose="02010600030101010101" pitchFamily="2" charset="-122"/>
              </a:rPr>
              <a:t>about Stonehenge</a:t>
            </a:r>
            <a:r>
              <a:rPr lang="en-US" altLang="zh-CN" dirty="0" smtClean="0">
                <a:ea typeface="SimSun" panose="02010600030101010101" pitchFamily="2" charset="-122"/>
              </a:rPr>
              <a:t>.</a:t>
            </a:r>
            <a:endParaRPr lang="en-US" altLang="zh-CN" dirty="0">
              <a:ea typeface="SimSun" panose="02010600030101010101" pitchFamily="2" charset="-122"/>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j-lt"/>
                <a:ea typeface="SimSun" panose="02010600030101010101" pitchFamily="2" charset="-122"/>
              </a:rPr>
              <a:t>I can discuss why Stonehenge is special.</a:t>
            </a:r>
          </a:p>
          <a:p>
            <a:r>
              <a:rPr lang="en-US" altLang="zh-CN" dirty="0">
                <a:latin typeface="+mj-lt"/>
                <a:ea typeface="SimSun" panose="02010600030101010101" pitchFamily="2" charset="-122"/>
              </a:rPr>
              <a:t>I can identify evidence that supports or refutes the theory that Stonehenge was used as an astronomical calendar.</a:t>
            </a:r>
          </a:p>
          <a:p>
            <a:r>
              <a:rPr lang="en-US" altLang="zh-CN" dirty="0">
                <a:latin typeface="+mj-lt"/>
                <a:ea typeface="SimSun" panose="02010600030101010101" pitchFamily="2" charset="-122"/>
              </a:rPr>
              <a:t>I can explain my own theories, and describe the evidence that supports my ideas</a:t>
            </a:r>
            <a:r>
              <a:rPr lang="en-US" altLang="zh-CN" dirty="0" smtClean="0">
                <a:latin typeface="+mj-lt"/>
                <a:ea typeface="SimSun" panose="02010600030101010101" pitchFamily="2" charset="-122"/>
              </a:rPr>
              <a:t>.</a:t>
            </a:r>
            <a:endParaRPr lang="en-US" altLang="zh-CN" dirty="0">
              <a:latin typeface="+mj-lt"/>
              <a:ea typeface="SimSun" panose="02010600030101010101" pitchFamily="2" charset="-122"/>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US" altLang="zh-CN" dirty="0">
                <a:latin typeface="+mj-lt"/>
                <a:ea typeface="SimSun" panose="02010600030101010101" pitchFamily="2" charset="-122"/>
              </a:rPr>
              <a:t>To identify evidence that supports or refutes scientific theories </a:t>
            </a:r>
            <a:r>
              <a:rPr lang="en-US" altLang="zh-CN" dirty="0" smtClean="0">
                <a:latin typeface="+mj-lt"/>
                <a:ea typeface="SimSun" panose="02010600030101010101" pitchFamily="2" charset="-122"/>
              </a:rPr>
              <a:t/>
            </a:r>
            <a:br>
              <a:rPr lang="en-US" altLang="zh-CN" dirty="0" smtClean="0">
                <a:latin typeface="+mj-lt"/>
                <a:ea typeface="SimSun" panose="02010600030101010101" pitchFamily="2" charset="-122"/>
              </a:rPr>
            </a:br>
            <a:r>
              <a:rPr lang="en-US" altLang="zh-CN" dirty="0" smtClean="0">
                <a:latin typeface="+mj-lt"/>
                <a:ea typeface="SimSun" panose="02010600030101010101" pitchFamily="2" charset="-122"/>
              </a:rPr>
              <a:t>about </a:t>
            </a:r>
            <a:r>
              <a:rPr lang="en-US" altLang="zh-CN" dirty="0">
                <a:latin typeface="+mj-lt"/>
                <a:ea typeface="SimSun" panose="02010600030101010101" pitchFamily="2" charset="-122"/>
              </a:rPr>
              <a:t>Stonehenge</a:t>
            </a:r>
            <a:r>
              <a:rPr lang="en-US" altLang="zh-CN" dirty="0" smtClean="0">
                <a:latin typeface="+mj-lt"/>
                <a:ea typeface="SimSun" panose="02010600030101010101" pitchFamily="2" charset="-122"/>
              </a:rPr>
              <a:t>.</a:t>
            </a:r>
            <a:endParaRPr lang="en-US" altLang="zh-CN" dirty="0">
              <a:latin typeface="+mj-lt"/>
              <a:ea typeface="SimSun" panose="02010600030101010101" pitchFamily="2" charset="-122"/>
            </a:endParaRP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j-lt"/>
                <a:ea typeface="SimSun" panose="02010600030101010101" pitchFamily="2" charset="-122"/>
              </a:rPr>
              <a:t>I can discuss why Stonehenge is special.</a:t>
            </a:r>
          </a:p>
          <a:p>
            <a:r>
              <a:rPr lang="en-US" altLang="zh-CN" dirty="0">
                <a:latin typeface="+mj-lt"/>
                <a:ea typeface="SimSun" panose="02010600030101010101" pitchFamily="2" charset="-122"/>
              </a:rPr>
              <a:t>I can identify evidence that supports or refutes the theory that Stonehenge was used as an astronomical calendar.</a:t>
            </a:r>
          </a:p>
          <a:p>
            <a:r>
              <a:rPr lang="en-US" altLang="zh-CN" dirty="0">
                <a:latin typeface="+mj-lt"/>
                <a:ea typeface="SimSun" panose="02010600030101010101" pitchFamily="2" charset="-122"/>
              </a:rPr>
              <a:t>I can explain my own theories, and describe the evidence that supports my ideas</a:t>
            </a:r>
            <a:r>
              <a:rPr lang="en-US" altLang="zh-CN" dirty="0" smtClean="0">
                <a:latin typeface="+mj-lt"/>
                <a:ea typeface="SimSun" panose="02010600030101010101" pitchFamily="2" charset="-122"/>
              </a:rPr>
              <a:t>.</a:t>
            </a:r>
            <a:endParaRPr lang="en-US" altLang="zh-CN" dirty="0">
              <a:latin typeface="+mj-lt"/>
              <a:ea typeface="SimSun" panose="02010600030101010101" pitchFamily="2" charset="-122"/>
            </a:endParaRPr>
          </a:p>
        </p:txBody>
      </p:sp>
    </p:spTree>
    <p:extLst>
      <p:ext uri="{BB962C8B-B14F-4D97-AF65-F5344CB8AC3E}">
        <p14:creationId xmlns:p14="http://schemas.microsoft.com/office/powerpoint/2010/main" val="44728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669452"/>
            <a:ext cx="9144000" cy="710552"/>
          </a:xfrm>
          <a:prstGeom prst="rect">
            <a:avLst/>
          </a:prstGeom>
          <a:solidFill>
            <a:srgbClr val="0057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dirty="0">
                <a:latin typeface="+mj-lt"/>
              </a:rPr>
              <a:t>Stonehenge stands on Salisbury Plain in Wiltshire. It is one of the world's most famous and recognisable monuments, and is estimated to be around 5000 years old</a:t>
            </a:r>
            <a:r>
              <a:rPr lang="en-GB" altLang="en-US" sz="1600" dirty="0" smtClean="0">
                <a:latin typeface="+mj-lt"/>
              </a:rPr>
              <a:t>!</a:t>
            </a:r>
            <a:endParaRPr lang="en-GB"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Stonehenge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5023"/>
            <a:ext cx="9144000" cy="3812977"/>
          </a:xfrm>
          <a:prstGeom prst="rect">
            <a:avLst/>
          </a:prstGeom>
        </p:spPr>
      </p:pic>
    </p:spTree>
    <p:extLst>
      <p:ext uri="{BB962C8B-B14F-4D97-AF65-F5344CB8AC3E}">
        <p14:creationId xmlns:p14="http://schemas.microsoft.com/office/powerpoint/2010/main" val="1286237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09" y="1553671"/>
            <a:ext cx="8068489" cy="4745725"/>
          </a:xfrm>
          <a:prstGeom prst="rect">
            <a:avLst/>
          </a:prstGeom>
        </p:spPr>
      </p:pic>
      <p:sp>
        <p:nvSpPr>
          <p:cNvPr id="8" name="Rectangle 7"/>
          <p:cNvSpPr/>
          <p:nvPr/>
        </p:nvSpPr>
        <p:spPr>
          <a:xfrm>
            <a:off x="755650" y="1397771"/>
            <a:ext cx="7632700" cy="492443"/>
          </a:xfrm>
          <a:prstGeom prst="rect">
            <a:avLst/>
          </a:prstGeom>
        </p:spPr>
        <p:txBody>
          <a:bodyPr wrap="square" lIns="0" tIns="0" rIns="0" bIns="0">
            <a:spAutoFit/>
          </a:bodyPr>
          <a:lstStyle/>
          <a:p>
            <a:pPr algn="ctr"/>
            <a:r>
              <a:rPr lang="en-GB" altLang="en-US" sz="1600" dirty="0">
                <a:latin typeface="+mj-lt"/>
              </a:rPr>
              <a:t>This is how Stonehenge would have looked around </a:t>
            </a:r>
            <a:r>
              <a:rPr lang="en-GB" altLang="en-US" sz="1600" dirty="0" smtClean="0">
                <a:latin typeface="+mj-lt"/>
              </a:rPr>
              <a:t>2000 BC</a:t>
            </a:r>
            <a:r>
              <a:rPr lang="en-GB" altLang="en-US" sz="1600" dirty="0">
                <a:latin typeface="+mj-lt"/>
              </a:rPr>
              <a:t>. </a:t>
            </a:r>
            <a:r>
              <a:rPr lang="en-GB" sz="1600" dirty="0" smtClean="0"/>
              <a:t>Think </a:t>
            </a:r>
            <a:r>
              <a:rPr lang="en-GB" sz="1600" dirty="0"/>
              <a:t>about </a:t>
            </a:r>
            <a:r>
              <a:rPr lang="en-GB" sz="1600" dirty="0" smtClean="0"/>
              <a:t/>
            </a:r>
            <a:br>
              <a:rPr lang="en-GB" sz="1600" dirty="0" smtClean="0"/>
            </a:br>
            <a:r>
              <a:rPr lang="en-GB" sz="1600" dirty="0" smtClean="0"/>
              <a:t>what </a:t>
            </a:r>
            <a:r>
              <a:rPr lang="en-GB" sz="1600" dirty="0"/>
              <a:t>each feature might be. Click on the feature to find out more about it.</a:t>
            </a:r>
            <a:endParaRPr lang="en-US"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smtClean="0">
                <a:latin typeface="+mj-lt"/>
              </a:rPr>
              <a:t>Features of Stonehenge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grpSp>
        <p:nvGrpSpPr>
          <p:cNvPr id="9" name="Group 8"/>
          <p:cNvGrpSpPr/>
          <p:nvPr/>
        </p:nvGrpSpPr>
        <p:grpSpPr>
          <a:xfrm>
            <a:off x="0" y="2127037"/>
            <a:ext cx="3899139" cy="1457588"/>
            <a:chOff x="0" y="2127037"/>
            <a:chExt cx="3899139" cy="1457588"/>
          </a:xfrm>
        </p:grpSpPr>
        <p:sp>
          <p:nvSpPr>
            <p:cNvPr id="5" name="Right Arrow 4"/>
            <p:cNvSpPr/>
            <p:nvPr/>
          </p:nvSpPr>
          <p:spPr>
            <a:xfrm rot="3010547">
              <a:off x="3185744" y="2871231"/>
              <a:ext cx="1174789" cy="252000"/>
            </a:xfrm>
            <a:prstGeom prst="rightArrow">
              <a:avLst>
                <a:gd name="adj1" fmla="val 50000"/>
                <a:gd name="adj2" fmla="val 73733"/>
              </a:avLst>
            </a:prstGeom>
            <a:solidFill>
              <a:srgbClr val="0057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2127037"/>
              <a:ext cx="3621616" cy="1202994"/>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b="1" dirty="0">
                  <a:solidFill>
                    <a:schemeClr val="tx1"/>
                  </a:solidFill>
                  <a:latin typeface="+mj-lt"/>
                  <a:ea typeface="SimSun" panose="02010600030101010101" pitchFamily="2" charset="-122"/>
                </a:rPr>
                <a:t>Outer circle</a:t>
              </a:r>
            </a:p>
            <a:p>
              <a:pPr>
                <a:spcBef>
                  <a:spcPct val="0"/>
                </a:spcBef>
              </a:pPr>
              <a:r>
                <a:rPr lang="en-GB" altLang="en-US" sz="1600" dirty="0">
                  <a:solidFill>
                    <a:schemeClr val="tx1"/>
                  </a:solidFill>
                  <a:latin typeface="+mj-lt"/>
                  <a:ea typeface="SimSun" panose="02010600030101010101" pitchFamily="2" charset="-122"/>
                </a:rPr>
                <a:t>The outer circle was made from 30 standing stones. A continuous ring of horizontal stones sat on top of them</a:t>
              </a:r>
              <a:r>
                <a:rPr lang="en-GB" altLang="en-US" sz="1600" dirty="0" smtClean="0">
                  <a:solidFill>
                    <a:schemeClr val="tx1"/>
                  </a:solidFill>
                  <a:latin typeface="+mj-lt"/>
                  <a:ea typeface="SimSun" panose="02010600030101010101" pitchFamily="2" charset="-122"/>
                </a:rPr>
                <a:t>.</a:t>
              </a:r>
              <a:endParaRPr lang="en-US" altLang="en-US" sz="1600" dirty="0">
                <a:solidFill>
                  <a:schemeClr val="tx1"/>
                </a:solidFill>
                <a:latin typeface="+mj-lt"/>
                <a:ea typeface="SimSun" panose="02010600030101010101" pitchFamily="2" charset="-122"/>
              </a:endParaRPr>
            </a:p>
          </p:txBody>
        </p:sp>
      </p:grpSp>
      <p:grpSp>
        <p:nvGrpSpPr>
          <p:cNvPr id="35" name="Group 34"/>
          <p:cNvGrpSpPr/>
          <p:nvPr/>
        </p:nvGrpSpPr>
        <p:grpSpPr>
          <a:xfrm>
            <a:off x="3269056" y="2177655"/>
            <a:ext cx="304975" cy="304975"/>
            <a:chOff x="3256428" y="2177655"/>
            <a:chExt cx="306383" cy="306383"/>
          </a:xfrm>
        </p:grpSpPr>
        <p:sp>
          <p:nvSpPr>
            <p:cNvPr id="34" name="Rectangle 33"/>
            <p:cNvSpPr/>
            <p:nvPr/>
          </p:nvSpPr>
          <p:spPr>
            <a:xfrm>
              <a:off x="3256428" y="2177655"/>
              <a:ext cx="306383" cy="306383"/>
            </a:xfrm>
            <a:prstGeom prst="rect">
              <a:avLst/>
            </a:prstGeom>
            <a:solidFill>
              <a:srgbClr val="08743A"/>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Multiply 32"/>
            <p:cNvSpPr/>
            <p:nvPr/>
          </p:nvSpPr>
          <p:spPr>
            <a:xfrm>
              <a:off x="3280866" y="2206643"/>
              <a:ext cx="257509" cy="257509"/>
            </a:xfrm>
            <a:prstGeom prst="mathMultiply">
              <a:avLst>
                <a:gd name="adj1" fmla="val 9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47" name="Group 46"/>
          <p:cNvGrpSpPr/>
          <p:nvPr/>
        </p:nvGrpSpPr>
        <p:grpSpPr>
          <a:xfrm>
            <a:off x="0" y="3503506"/>
            <a:ext cx="3452204" cy="1202994"/>
            <a:chOff x="0" y="3503506"/>
            <a:chExt cx="3452204" cy="1202994"/>
          </a:xfrm>
        </p:grpSpPr>
        <p:sp>
          <p:nvSpPr>
            <p:cNvPr id="46" name="Right Arrow 45"/>
            <p:cNvSpPr/>
            <p:nvPr/>
          </p:nvSpPr>
          <p:spPr>
            <a:xfrm rot="20980931">
              <a:off x="2586803" y="3936574"/>
              <a:ext cx="865401" cy="252000"/>
            </a:xfrm>
            <a:prstGeom prst="rightArrow">
              <a:avLst>
                <a:gd name="adj1" fmla="val 50000"/>
                <a:gd name="adj2" fmla="val 73733"/>
              </a:avLst>
            </a:prstGeom>
            <a:solidFill>
              <a:srgbClr val="0057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0" y="3503506"/>
              <a:ext cx="2930506" cy="1202994"/>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b="1" dirty="0">
                  <a:solidFill>
                    <a:schemeClr val="tx1"/>
                  </a:solidFill>
                  <a:latin typeface="+mj-lt"/>
                  <a:ea typeface="SimSun" panose="02010600030101010101" pitchFamily="2" charset="-122"/>
                </a:rPr>
                <a:t>Horseshoe</a:t>
              </a:r>
            </a:p>
            <a:p>
              <a:pPr>
                <a:spcBef>
                  <a:spcPct val="0"/>
                </a:spcBef>
              </a:pPr>
              <a:r>
                <a:rPr lang="en-GB" altLang="en-US" sz="1600" dirty="0">
                  <a:solidFill>
                    <a:schemeClr val="tx1"/>
                  </a:solidFill>
                  <a:latin typeface="+mj-lt"/>
                  <a:ea typeface="SimSun" panose="02010600030101010101" pitchFamily="2" charset="-122"/>
                </a:rPr>
                <a:t>F</a:t>
              </a:r>
              <a:r>
                <a:rPr lang="en-GB" altLang="en-US" sz="1600" dirty="0" smtClean="0">
                  <a:solidFill>
                    <a:schemeClr val="tx1"/>
                  </a:solidFill>
                  <a:latin typeface="+mj-lt"/>
                  <a:ea typeface="SimSun" panose="02010600030101010101" pitchFamily="2" charset="-122"/>
                </a:rPr>
                <a:t>ive </a:t>
              </a:r>
              <a:r>
                <a:rPr lang="en-GB" altLang="en-US" sz="1600" dirty="0">
                  <a:solidFill>
                    <a:schemeClr val="tx1"/>
                  </a:solidFill>
                  <a:latin typeface="+mj-lt"/>
                  <a:ea typeface="SimSun" panose="02010600030101010101" pitchFamily="2" charset="-122"/>
                </a:rPr>
                <a:t>stone arches make up the horseshoe. These stones are around </a:t>
              </a:r>
              <a:r>
                <a:rPr lang="en-GB" altLang="en-US" sz="1600" dirty="0" smtClean="0">
                  <a:solidFill>
                    <a:schemeClr val="tx1"/>
                  </a:solidFill>
                  <a:latin typeface="+mj-lt"/>
                  <a:ea typeface="SimSun" panose="02010600030101010101" pitchFamily="2" charset="-122"/>
                </a:rPr>
                <a:t>seven </a:t>
              </a:r>
              <a:r>
                <a:rPr lang="en-GB" altLang="en-US" sz="1600" dirty="0">
                  <a:solidFill>
                    <a:schemeClr val="tx1"/>
                  </a:solidFill>
                  <a:latin typeface="+mj-lt"/>
                  <a:ea typeface="SimSun" panose="02010600030101010101" pitchFamily="2" charset="-122"/>
                </a:rPr>
                <a:t>metres high.</a:t>
              </a:r>
              <a:endParaRPr lang="en-US" altLang="en-US" sz="1600" dirty="0">
                <a:solidFill>
                  <a:schemeClr val="tx1"/>
                </a:solidFill>
                <a:latin typeface="+mj-lt"/>
                <a:ea typeface="SimSun" panose="02010600030101010101" pitchFamily="2" charset="-122"/>
              </a:endParaRPr>
            </a:p>
          </p:txBody>
        </p:sp>
      </p:grpSp>
      <p:grpSp>
        <p:nvGrpSpPr>
          <p:cNvPr id="43" name="Group 42"/>
          <p:cNvGrpSpPr/>
          <p:nvPr/>
        </p:nvGrpSpPr>
        <p:grpSpPr>
          <a:xfrm>
            <a:off x="2558624" y="3560914"/>
            <a:ext cx="304975" cy="304975"/>
            <a:chOff x="3256428" y="2177655"/>
            <a:chExt cx="306383" cy="306383"/>
          </a:xfrm>
        </p:grpSpPr>
        <p:sp>
          <p:nvSpPr>
            <p:cNvPr id="44" name="Rectangle 43"/>
            <p:cNvSpPr/>
            <p:nvPr/>
          </p:nvSpPr>
          <p:spPr>
            <a:xfrm>
              <a:off x="3256428" y="2177655"/>
              <a:ext cx="306383" cy="306383"/>
            </a:xfrm>
            <a:prstGeom prst="rect">
              <a:avLst/>
            </a:prstGeom>
            <a:solidFill>
              <a:srgbClr val="08743A"/>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Multiply 44"/>
            <p:cNvSpPr/>
            <p:nvPr/>
          </p:nvSpPr>
          <p:spPr>
            <a:xfrm>
              <a:off x="3280866" y="2206643"/>
              <a:ext cx="257509" cy="257509"/>
            </a:xfrm>
            <a:prstGeom prst="mathMultiply">
              <a:avLst>
                <a:gd name="adj1" fmla="val 9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55" name="Group 54"/>
          <p:cNvGrpSpPr/>
          <p:nvPr/>
        </p:nvGrpSpPr>
        <p:grpSpPr>
          <a:xfrm>
            <a:off x="0" y="4895364"/>
            <a:ext cx="3277988" cy="1202994"/>
            <a:chOff x="0" y="4895364"/>
            <a:chExt cx="3277988" cy="1202994"/>
          </a:xfrm>
        </p:grpSpPr>
        <p:sp>
          <p:nvSpPr>
            <p:cNvPr id="51" name="Right Arrow 50"/>
            <p:cNvSpPr/>
            <p:nvPr/>
          </p:nvSpPr>
          <p:spPr>
            <a:xfrm rot="19567520">
              <a:off x="1978655" y="5092455"/>
              <a:ext cx="1299333" cy="252000"/>
            </a:xfrm>
            <a:prstGeom prst="rightArrow">
              <a:avLst>
                <a:gd name="adj1" fmla="val 50000"/>
                <a:gd name="adj2" fmla="val 73733"/>
              </a:avLst>
            </a:prstGeom>
            <a:solidFill>
              <a:srgbClr val="0057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0" y="4895364"/>
              <a:ext cx="2243667" cy="1202994"/>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b="1" dirty="0">
                  <a:solidFill>
                    <a:schemeClr val="tx1"/>
                  </a:solidFill>
                  <a:latin typeface="+mj-lt"/>
                  <a:ea typeface="SimSun" panose="02010600030101010101" pitchFamily="2" charset="-122"/>
                </a:rPr>
                <a:t>Aubrey Holes</a:t>
              </a:r>
            </a:p>
            <a:p>
              <a:pPr>
                <a:spcBef>
                  <a:spcPct val="0"/>
                </a:spcBef>
              </a:pPr>
              <a:r>
                <a:rPr lang="en-GB" altLang="en-US" sz="1600" dirty="0">
                  <a:solidFill>
                    <a:schemeClr val="tx1"/>
                  </a:solidFill>
                  <a:latin typeface="+mj-lt"/>
                  <a:ea typeface="SimSun" panose="02010600030101010101" pitchFamily="2" charset="-122"/>
                </a:rPr>
                <a:t>A ring of 56 chalk pits has been discovered around the stones</a:t>
              </a:r>
              <a:r>
                <a:rPr lang="en-GB" altLang="en-US" sz="1600" dirty="0" smtClean="0">
                  <a:solidFill>
                    <a:schemeClr val="tx1"/>
                  </a:solidFill>
                  <a:latin typeface="+mj-lt"/>
                  <a:ea typeface="SimSun" panose="02010600030101010101" pitchFamily="2" charset="-122"/>
                </a:rPr>
                <a:t>.</a:t>
              </a:r>
              <a:endParaRPr lang="en-GB" altLang="en-US" sz="1600" dirty="0">
                <a:solidFill>
                  <a:schemeClr val="tx1"/>
                </a:solidFill>
                <a:latin typeface="+mj-lt"/>
                <a:ea typeface="SimSun" panose="02010600030101010101" pitchFamily="2" charset="-122"/>
              </a:endParaRPr>
            </a:p>
          </p:txBody>
        </p:sp>
      </p:grpSp>
      <p:grpSp>
        <p:nvGrpSpPr>
          <p:cNvPr id="59" name="Group 58"/>
          <p:cNvGrpSpPr/>
          <p:nvPr/>
        </p:nvGrpSpPr>
        <p:grpSpPr>
          <a:xfrm>
            <a:off x="4147913" y="2261660"/>
            <a:ext cx="4996086" cy="1695437"/>
            <a:chOff x="4147913" y="2436791"/>
            <a:chExt cx="4996086" cy="1695437"/>
          </a:xfrm>
        </p:grpSpPr>
        <p:sp>
          <p:nvSpPr>
            <p:cNvPr id="58" name="Right Arrow 57"/>
            <p:cNvSpPr/>
            <p:nvPr/>
          </p:nvSpPr>
          <p:spPr>
            <a:xfrm rot="9036769">
              <a:off x="4147913" y="3183193"/>
              <a:ext cx="2600032" cy="252000"/>
            </a:xfrm>
            <a:prstGeom prst="rightArrow">
              <a:avLst>
                <a:gd name="adj1" fmla="val 50000"/>
                <a:gd name="adj2" fmla="val 73733"/>
              </a:avLst>
            </a:prstGeom>
            <a:solidFill>
              <a:srgbClr val="0057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515534" y="2436791"/>
              <a:ext cx="2628465" cy="1695437"/>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b="1" dirty="0">
                  <a:solidFill>
                    <a:schemeClr val="tx1"/>
                  </a:solidFill>
                  <a:latin typeface="+mj-lt"/>
                  <a:ea typeface="SimSun" panose="02010600030101010101" pitchFamily="2" charset="-122"/>
                </a:rPr>
                <a:t>Bluestones</a:t>
              </a:r>
            </a:p>
            <a:p>
              <a:pPr>
                <a:spcBef>
                  <a:spcPct val="0"/>
                </a:spcBef>
              </a:pPr>
              <a:r>
                <a:rPr lang="en-GB" altLang="en-US" sz="1600" dirty="0">
                  <a:solidFill>
                    <a:schemeClr val="tx1"/>
                  </a:solidFill>
                  <a:latin typeface="+mj-lt"/>
                  <a:ea typeface="SimSun" panose="02010600030101010101" pitchFamily="2" charset="-122"/>
                </a:rPr>
                <a:t>These are the oldest stones at Stonehenge. They form one circle inside the outer circle and another inside the horseshoe</a:t>
              </a:r>
              <a:r>
                <a:rPr lang="en-GB" altLang="en-US" sz="1600" dirty="0" smtClean="0">
                  <a:solidFill>
                    <a:schemeClr val="tx1"/>
                  </a:solidFill>
                  <a:latin typeface="+mj-lt"/>
                  <a:ea typeface="SimSun" panose="02010600030101010101" pitchFamily="2" charset="-122"/>
                </a:rPr>
                <a:t>.</a:t>
              </a:r>
              <a:endParaRPr lang="en-US" altLang="en-US" sz="1600" dirty="0">
                <a:solidFill>
                  <a:schemeClr val="tx1"/>
                </a:solidFill>
                <a:latin typeface="+mj-lt"/>
                <a:ea typeface="SimSun" panose="02010600030101010101" pitchFamily="2" charset="-122"/>
              </a:endParaRPr>
            </a:p>
          </p:txBody>
        </p:sp>
      </p:grpSp>
      <p:grpSp>
        <p:nvGrpSpPr>
          <p:cNvPr id="60" name="Group 59"/>
          <p:cNvGrpSpPr/>
          <p:nvPr/>
        </p:nvGrpSpPr>
        <p:grpSpPr>
          <a:xfrm>
            <a:off x="8767541" y="2338431"/>
            <a:ext cx="304975" cy="304975"/>
            <a:chOff x="3256428" y="2177655"/>
            <a:chExt cx="306383" cy="306383"/>
          </a:xfrm>
        </p:grpSpPr>
        <p:sp>
          <p:nvSpPr>
            <p:cNvPr id="61" name="Rectangle 60"/>
            <p:cNvSpPr/>
            <p:nvPr/>
          </p:nvSpPr>
          <p:spPr>
            <a:xfrm>
              <a:off x="3256428" y="2177655"/>
              <a:ext cx="306383" cy="306383"/>
            </a:xfrm>
            <a:prstGeom prst="rect">
              <a:avLst/>
            </a:prstGeom>
            <a:solidFill>
              <a:srgbClr val="08743A"/>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Multiply 61"/>
            <p:cNvSpPr/>
            <p:nvPr/>
          </p:nvSpPr>
          <p:spPr>
            <a:xfrm>
              <a:off x="3280866" y="2206643"/>
              <a:ext cx="257509" cy="257509"/>
            </a:xfrm>
            <a:prstGeom prst="mathMultiply">
              <a:avLst>
                <a:gd name="adj1" fmla="val 9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68" name="Group 67"/>
          <p:cNvGrpSpPr/>
          <p:nvPr/>
        </p:nvGrpSpPr>
        <p:grpSpPr>
          <a:xfrm>
            <a:off x="5895834" y="3181940"/>
            <a:ext cx="3253674" cy="2360692"/>
            <a:chOff x="5887125" y="3259280"/>
            <a:chExt cx="3253674" cy="2360692"/>
          </a:xfrm>
        </p:grpSpPr>
        <p:sp>
          <p:nvSpPr>
            <p:cNvPr id="67" name="Right Arrow 66"/>
            <p:cNvSpPr/>
            <p:nvPr/>
          </p:nvSpPr>
          <p:spPr>
            <a:xfrm rot="14667983">
              <a:off x="5343676" y="4012464"/>
              <a:ext cx="1758367" cy="252000"/>
            </a:xfrm>
            <a:prstGeom prst="rightArrow">
              <a:avLst>
                <a:gd name="adj1" fmla="val 50000"/>
                <a:gd name="adj2" fmla="val 73733"/>
              </a:avLst>
            </a:prstGeom>
            <a:solidFill>
              <a:srgbClr val="0057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887125" y="4170756"/>
              <a:ext cx="3253674" cy="1449216"/>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b="1" dirty="0">
                  <a:solidFill>
                    <a:schemeClr val="tx1"/>
                  </a:solidFill>
                  <a:latin typeface="+mj-lt"/>
                  <a:ea typeface="SimSun" panose="02010600030101010101" pitchFamily="2" charset="-122"/>
                </a:rPr>
                <a:t>Heel Stone</a:t>
              </a:r>
            </a:p>
            <a:p>
              <a:pPr>
                <a:spcBef>
                  <a:spcPct val="0"/>
                </a:spcBef>
              </a:pPr>
              <a:r>
                <a:rPr lang="en-GB" altLang="en-US" sz="1600" dirty="0">
                  <a:solidFill>
                    <a:schemeClr val="tx1"/>
                  </a:solidFill>
                  <a:latin typeface="+mj-lt"/>
                  <a:ea typeface="SimSun" panose="02010600030101010101" pitchFamily="2" charset="-122"/>
                </a:rPr>
                <a:t>The Heel Stone stands at the entrance to Stonehenge. Evidence suggests that there was a second Heel Stone next to it</a:t>
              </a:r>
              <a:r>
                <a:rPr lang="en-GB" altLang="en-US" sz="1600" dirty="0" smtClean="0">
                  <a:solidFill>
                    <a:schemeClr val="tx1"/>
                  </a:solidFill>
                  <a:latin typeface="+mj-lt"/>
                  <a:ea typeface="SimSun" panose="02010600030101010101" pitchFamily="2" charset="-122"/>
                </a:rPr>
                <a:t>.</a:t>
              </a:r>
            </a:p>
          </p:txBody>
        </p:sp>
      </p:grpSp>
      <p:grpSp>
        <p:nvGrpSpPr>
          <p:cNvPr id="69" name="Group 68"/>
          <p:cNvGrpSpPr/>
          <p:nvPr/>
        </p:nvGrpSpPr>
        <p:grpSpPr>
          <a:xfrm>
            <a:off x="8778436" y="4171040"/>
            <a:ext cx="304975" cy="304975"/>
            <a:chOff x="3256428" y="2177655"/>
            <a:chExt cx="306383" cy="306383"/>
          </a:xfrm>
        </p:grpSpPr>
        <p:sp>
          <p:nvSpPr>
            <p:cNvPr id="70" name="Rectangle 69"/>
            <p:cNvSpPr/>
            <p:nvPr/>
          </p:nvSpPr>
          <p:spPr>
            <a:xfrm>
              <a:off x="3256428" y="2177655"/>
              <a:ext cx="306383" cy="306383"/>
            </a:xfrm>
            <a:prstGeom prst="rect">
              <a:avLst/>
            </a:prstGeom>
            <a:solidFill>
              <a:srgbClr val="08743A"/>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Multiply 70"/>
            <p:cNvSpPr/>
            <p:nvPr/>
          </p:nvSpPr>
          <p:spPr>
            <a:xfrm>
              <a:off x="3280866" y="2206643"/>
              <a:ext cx="257509" cy="257509"/>
            </a:xfrm>
            <a:prstGeom prst="mathMultiply">
              <a:avLst>
                <a:gd name="adj1" fmla="val 9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84" name="Group 83"/>
          <p:cNvGrpSpPr/>
          <p:nvPr/>
        </p:nvGrpSpPr>
        <p:grpSpPr>
          <a:xfrm>
            <a:off x="4110445" y="2850746"/>
            <a:ext cx="5043233" cy="3791205"/>
            <a:chOff x="4110445" y="2850746"/>
            <a:chExt cx="5043233" cy="3791205"/>
          </a:xfrm>
        </p:grpSpPr>
        <p:sp>
          <p:nvSpPr>
            <p:cNvPr id="75" name="Right Arrow 74"/>
            <p:cNvSpPr/>
            <p:nvPr/>
          </p:nvSpPr>
          <p:spPr>
            <a:xfrm rot="18145779">
              <a:off x="3740391" y="4458869"/>
              <a:ext cx="3468245" cy="252000"/>
            </a:xfrm>
            <a:prstGeom prst="rightArrow">
              <a:avLst>
                <a:gd name="adj1" fmla="val 50000"/>
                <a:gd name="adj2" fmla="val 73733"/>
              </a:avLst>
            </a:prstGeom>
            <a:solidFill>
              <a:srgbClr val="0057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110445" y="5685178"/>
              <a:ext cx="5043233" cy="956773"/>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b="1" dirty="0">
                  <a:solidFill>
                    <a:schemeClr val="tx1"/>
                  </a:solidFill>
                  <a:latin typeface="+mj-lt"/>
                  <a:ea typeface="SimSun" panose="02010600030101010101" pitchFamily="2" charset="-122"/>
                </a:rPr>
                <a:t>Avenue</a:t>
              </a:r>
            </a:p>
            <a:p>
              <a:pPr>
                <a:spcBef>
                  <a:spcPct val="0"/>
                </a:spcBef>
              </a:pPr>
              <a:r>
                <a:rPr lang="en-GB" altLang="en-US" sz="1600" dirty="0">
                  <a:solidFill>
                    <a:schemeClr val="tx1"/>
                  </a:solidFill>
                  <a:latin typeface="+mj-lt"/>
                  <a:ea typeface="SimSun" panose="02010600030101010101" pitchFamily="2" charset="-122"/>
                </a:rPr>
                <a:t>The avenue leads from the River Avon to Stonehenge, and is the entrance to the monument</a:t>
              </a:r>
              <a:r>
                <a:rPr lang="en-GB" altLang="en-US" sz="1600" dirty="0" smtClean="0">
                  <a:solidFill>
                    <a:schemeClr val="tx1"/>
                  </a:solidFill>
                  <a:latin typeface="+mj-lt"/>
                  <a:ea typeface="SimSun" panose="02010600030101010101" pitchFamily="2" charset="-122"/>
                </a:rPr>
                <a:t>.</a:t>
              </a:r>
              <a:endParaRPr lang="en-GB" altLang="en-US" sz="1600" dirty="0">
                <a:solidFill>
                  <a:schemeClr val="tx1"/>
                </a:solidFill>
                <a:latin typeface="+mj-lt"/>
                <a:ea typeface="SimSun" panose="02010600030101010101" pitchFamily="2" charset="-122"/>
              </a:endParaRPr>
            </a:p>
          </p:txBody>
        </p:sp>
      </p:grpSp>
      <p:grpSp>
        <p:nvGrpSpPr>
          <p:cNvPr id="72" name="Group 71"/>
          <p:cNvGrpSpPr/>
          <p:nvPr/>
        </p:nvGrpSpPr>
        <p:grpSpPr>
          <a:xfrm>
            <a:off x="8774449" y="5765340"/>
            <a:ext cx="304975" cy="304975"/>
            <a:chOff x="3256428" y="2177655"/>
            <a:chExt cx="306383" cy="306383"/>
          </a:xfrm>
        </p:grpSpPr>
        <p:sp>
          <p:nvSpPr>
            <p:cNvPr id="73" name="Rectangle 72"/>
            <p:cNvSpPr/>
            <p:nvPr/>
          </p:nvSpPr>
          <p:spPr>
            <a:xfrm>
              <a:off x="3256428" y="2177655"/>
              <a:ext cx="306383" cy="306383"/>
            </a:xfrm>
            <a:prstGeom prst="rect">
              <a:avLst/>
            </a:prstGeom>
            <a:solidFill>
              <a:srgbClr val="08743A"/>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Multiply 73"/>
            <p:cNvSpPr/>
            <p:nvPr/>
          </p:nvSpPr>
          <p:spPr>
            <a:xfrm>
              <a:off x="3280866" y="2206643"/>
              <a:ext cx="257509" cy="257509"/>
            </a:xfrm>
            <a:prstGeom prst="mathMultiply">
              <a:avLst>
                <a:gd name="adj1" fmla="val 9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3" name="Oval 2"/>
          <p:cNvSpPr/>
          <p:nvPr/>
        </p:nvSpPr>
        <p:spPr>
          <a:xfrm>
            <a:off x="4158070" y="3742515"/>
            <a:ext cx="153920" cy="153920"/>
          </a:xfrm>
          <a:prstGeom prst="ellipse">
            <a:avLst/>
          </a:prstGeom>
          <a:solidFill>
            <a:srgbClr val="003E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3458236" y="3883875"/>
            <a:ext cx="153920" cy="153920"/>
          </a:xfrm>
          <a:prstGeom prst="ellipse">
            <a:avLst/>
          </a:prstGeom>
          <a:solidFill>
            <a:srgbClr val="003E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4108917" y="3427545"/>
            <a:ext cx="153920" cy="153920"/>
          </a:xfrm>
          <a:prstGeom prst="ellipse">
            <a:avLst/>
          </a:prstGeom>
          <a:solidFill>
            <a:srgbClr val="003E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a:off x="5733333" y="3108228"/>
            <a:ext cx="153920" cy="153920"/>
          </a:xfrm>
          <a:prstGeom prst="ellipse">
            <a:avLst/>
          </a:prstGeom>
          <a:solidFill>
            <a:srgbClr val="003E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6344338" y="2979822"/>
            <a:ext cx="153920" cy="153920"/>
          </a:xfrm>
          <a:prstGeom prst="ellipse">
            <a:avLst/>
          </a:prstGeom>
          <a:solidFill>
            <a:srgbClr val="003E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3143922" y="4731414"/>
            <a:ext cx="153920" cy="153920"/>
          </a:xfrm>
          <a:prstGeom prst="ellipse">
            <a:avLst/>
          </a:prstGeom>
          <a:solidFill>
            <a:srgbClr val="003E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90"/>
          <p:cNvGrpSpPr/>
          <p:nvPr/>
        </p:nvGrpSpPr>
        <p:grpSpPr>
          <a:xfrm>
            <a:off x="1899589" y="4951851"/>
            <a:ext cx="304975" cy="304975"/>
            <a:chOff x="3256428" y="2177655"/>
            <a:chExt cx="306383" cy="306383"/>
          </a:xfrm>
        </p:grpSpPr>
        <p:sp>
          <p:nvSpPr>
            <p:cNvPr id="92" name="Rectangle 91"/>
            <p:cNvSpPr/>
            <p:nvPr/>
          </p:nvSpPr>
          <p:spPr>
            <a:xfrm>
              <a:off x="3256428" y="2177655"/>
              <a:ext cx="306383" cy="306383"/>
            </a:xfrm>
            <a:prstGeom prst="rect">
              <a:avLst/>
            </a:prstGeom>
            <a:solidFill>
              <a:srgbClr val="08743A"/>
            </a:solidFill>
            <a:ln w="19050">
              <a:solidFill>
                <a:srgbClr val="003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Multiply 92"/>
            <p:cNvSpPr/>
            <p:nvPr/>
          </p:nvSpPr>
          <p:spPr>
            <a:xfrm>
              <a:off x="3280866" y="2206643"/>
              <a:ext cx="257509" cy="257509"/>
            </a:xfrm>
            <a:prstGeom prst="mathMultiply">
              <a:avLst>
                <a:gd name="adj1" fmla="val 9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Tree>
    <p:extLst>
      <p:ext uri="{BB962C8B-B14F-4D97-AF65-F5344CB8AC3E}">
        <p14:creationId xmlns:p14="http://schemas.microsoft.com/office/powerpoint/2010/main" val="3588564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nextCondLst>
                <p:cond evt="onClick" delay="0">
                  <p:tgtEl>
                    <p:spTgt spid="86"/>
                  </p:tgtEl>
                </p:cond>
              </p:nextCondLst>
            </p:seq>
            <p:seq concurrent="1" nextAc="seek">
              <p:cTn id="11" restart="whenNotActive" fill="hold" evtFilter="cancelBubble" nodeType="interactiveSeq">
                <p:stCondLst>
                  <p:cond evt="onClick" delay="0">
                    <p:tgtEl>
                      <p:spTgt spid="3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8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nextCondLst>
                <p:cond evt="onClick" delay="0">
                  <p:tgtEl>
                    <p:spTgt spid="85"/>
                  </p:tgtEl>
                </p:cond>
              </p:nextCondLst>
            </p:seq>
            <p:seq concurrent="1" nextAc="seek">
              <p:cTn id="29" restart="whenNotActive" fill="hold" evtFilter="cancelBubble" nodeType="interactiveSeq">
                <p:stCondLst>
                  <p:cond evt="onClick" delay="0">
                    <p:tgtEl>
                      <p:spTgt spid="9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childTnLst>
                          </p:cTn>
                        </p:par>
                      </p:childTnLst>
                    </p:cTn>
                  </p:par>
                </p:childTnLst>
              </p:cTn>
              <p:nextCondLst>
                <p:cond evt="onClick" delay="0">
                  <p:tgtEl>
                    <p:spTgt spid="90"/>
                  </p:tgtEl>
                </p:cond>
              </p:nextCondLst>
            </p:seq>
            <p:seq concurrent="1" nextAc="seek">
              <p:cTn id="38" restart="whenNotActive" fill="hold" evtFilter="cancelBubble" nodeType="interactiveSeq">
                <p:stCondLst>
                  <p:cond evt="onClick" delay="0">
                    <p:tgtEl>
                      <p:spTgt spid="9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1"/>
                                        </p:tgtEl>
                                      </p:cBhvr>
                                    </p:animEffect>
                                    <p:set>
                                      <p:cBhvr>
                                        <p:cTn id="4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9"/>
                                        </p:tgtEl>
                                      </p:cBhvr>
                                    </p:animEffect>
                                    <p:set>
                                      <p:cBhvr>
                                        <p:cTn id="61" dur="1" fill="hold">
                                          <p:stCondLst>
                                            <p:cond delay="499"/>
                                          </p:stCondLst>
                                        </p:cTn>
                                        <p:tgtEl>
                                          <p:spTgt spid="5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0"/>
                                        </p:tgtEl>
                                      </p:cBhvr>
                                    </p:animEffect>
                                    <p:set>
                                      <p:cBhvr>
                                        <p:cTn id="64"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65" restart="whenNotActive" fill="hold" evtFilter="cancelBubble" nodeType="interactiveSeq">
                <p:stCondLst>
                  <p:cond evt="onClick" delay="0">
                    <p:tgtEl>
                      <p:spTgt spid="88"/>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500"/>
                                        <p:tgtEl>
                                          <p:spTgt spid="69"/>
                                        </p:tgtEl>
                                      </p:cBhvr>
                                    </p:animEffect>
                                  </p:childTnLst>
                                </p:cTn>
                              </p:par>
                              <p:par>
                                <p:cTn id="71" presetID="10"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childTnLst>
                    </p:cTn>
                  </p:par>
                </p:childTnLst>
              </p:cTn>
              <p:nextCondLst>
                <p:cond evt="onClick" delay="0">
                  <p:tgtEl>
                    <p:spTgt spid="88"/>
                  </p:tgtEl>
                </p:cond>
              </p:nextCondLst>
            </p:seq>
            <p:seq concurrent="1" nextAc="seek">
              <p:cTn id="74" restart="whenNotActive" fill="hold" evtFilter="cancelBubble" nodeType="interactiveSeq">
                <p:stCondLst>
                  <p:cond evt="onClick" delay="0">
                    <p:tgtEl>
                      <p:spTgt spid="6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68"/>
                                        </p:tgtEl>
                                      </p:cBhvr>
                                    </p:animEffect>
                                    <p:set>
                                      <p:cBhvr>
                                        <p:cTn id="8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3" restart="whenNotActive" fill="hold" evtFilter="cancelBubble" nodeType="interactiveSeq">
                <p:stCondLst>
                  <p:cond evt="onClick" delay="0">
                    <p:tgtEl>
                      <p:spTgt spid="89"/>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4"/>
                                        </p:tgtEl>
                                        <p:attrNameLst>
                                          <p:attrName>style.visibility</p:attrName>
                                        </p:attrNameLst>
                                      </p:cBhvr>
                                      <p:to>
                                        <p:strVal val="visible"/>
                                      </p:to>
                                    </p:set>
                                    <p:animEffect transition="in" filter="fade">
                                      <p:cBhvr>
                                        <p:cTn id="88" dur="500"/>
                                        <p:tgtEl>
                                          <p:spTgt spid="84"/>
                                        </p:tgtEl>
                                      </p:cBhvr>
                                    </p:animEffect>
                                  </p:childTnLst>
                                </p:cTn>
                              </p:par>
                              <p:par>
                                <p:cTn id="89" presetID="10" presetClass="entr" presetSubtype="0"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childTnLst>
                          </p:cTn>
                        </p:par>
                      </p:childTnLst>
                    </p:cTn>
                  </p:par>
                </p:childTnLst>
              </p:cTn>
              <p:nextCondLst>
                <p:cond evt="onClick" delay="0">
                  <p:tgtEl>
                    <p:spTgt spid="89"/>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84"/>
                                        </p:tgtEl>
                                      </p:cBhvr>
                                    </p:animEffect>
                                    <p:set>
                                      <p:cBhvr>
                                        <p:cTn id="97" dur="1" fill="hold">
                                          <p:stCondLst>
                                            <p:cond delay="499"/>
                                          </p:stCondLst>
                                        </p:cTn>
                                        <p:tgtEl>
                                          <p:spTgt spid="8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72"/>
                                        </p:tgtEl>
                                      </p:cBhvr>
                                    </p:animEffect>
                                    <p:set>
                                      <p:cBhvr>
                                        <p:cTn id="100"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01" restart="whenNotActive" fill="hold" evtFilter="cancelBubble" nodeType="interactiveSeq">
                <p:stCondLst>
                  <p:cond evt="onClick" delay="0">
                    <p:tgtEl>
                      <p:spTgt spid="43"/>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47"/>
                                        </p:tgtEl>
                                      </p:cBhvr>
                                    </p:animEffect>
                                    <p:set>
                                      <p:cBhvr>
                                        <p:cTn id="106" dur="1" fill="hold">
                                          <p:stCondLst>
                                            <p:cond delay="499"/>
                                          </p:stCondLst>
                                        </p:cTn>
                                        <p:tgtEl>
                                          <p:spTgt spid="4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3"/>
                                        </p:tgtEl>
                                      </p:cBhvr>
                                    </p:animEffect>
                                    <p:set>
                                      <p:cBhvr>
                                        <p:cTn id="10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5023"/>
            <a:ext cx="9144000" cy="3812977"/>
          </a:xfrm>
          <a:prstGeom prst="rect">
            <a:avLst/>
          </a:prstGeom>
        </p:spPr>
      </p:pic>
      <p:grpSp>
        <p:nvGrpSpPr>
          <p:cNvPr id="8" name="Group 7"/>
          <p:cNvGrpSpPr/>
          <p:nvPr/>
        </p:nvGrpSpPr>
        <p:grpSpPr>
          <a:xfrm rot="21442658">
            <a:off x="2642719" y="2293201"/>
            <a:ext cx="2089544" cy="5890638"/>
            <a:chOff x="3024140" y="2081348"/>
            <a:chExt cx="2089544" cy="589063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140" y="2081348"/>
              <a:ext cx="2089544" cy="5890638"/>
            </a:xfrm>
            <a:prstGeom prst="rect">
              <a:avLst/>
            </a:prstGeom>
          </p:spPr>
        </p:pic>
        <p:sp>
          <p:nvSpPr>
            <p:cNvPr id="21" name="Rectangle 20"/>
            <p:cNvSpPr/>
            <p:nvPr/>
          </p:nvSpPr>
          <p:spPr>
            <a:xfrm>
              <a:off x="3082940" y="2331478"/>
              <a:ext cx="1974581" cy="1723549"/>
            </a:xfrm>
            <a:prstGeom prst="rect">
              <a:avLst/>
            </a:prstGeom>
          </p:spPr>
          <p:txBody>
            <a:bodyPr wrap="square" lIns="0" tIns="0" rIns="0" bIns="0">
              <a:spAutoFit/>
            </a:bodyPr>
            <a:lstStyle/>
            <a:p>
              <a:pPr algn="ctr"/>
              <a:r>
                <a:rPr lang="en-GB" altLang="en-US" sz="1600" dirty="0">
                  <a:latin typeface="+mj-lt"/>
                </a:rPr>
                <a:t>The bluestones came from an area in South Wales. Each stone weighs around </a:t>
              </a:r>
              <a:r>
                <a:rPr lang="en-GB" altLang="en-US" sz="1600" dirty="0" smtClean="0">
                  <a:latin typeface="+mj-lt"/>
                </a:rPr>
                <a:t>four </a:t>
              </a:r>
              <a:r>
                <a:rPr lang="en-GB" altLang="en-US" sz="1600" dirty="0">
                  <a:latin typeface="+mj-lt"/>
                </a:rPr>
                <a:t>tonnes, and was dragged 240 miles over land and water</a:t>
              </a:r>
              <a:r>
                <a:rPr lang="en-GB" altLang="en-US" sz="1600" dirty="0" smtClean="0">
                  <a:latin typeface="+mj-lt"/>
                </a:rPr>
                <a:t>.</a:t>
              </a:r>
              <a:endParaRPr lang="en-GB" altLang="en-US" sz="1600" dirty="0">
                <a:latin typeface="+mj-lt"/>
              </a:endParaRPr>
            </a:p>
          </p:txBody>
        </p:sp>
      </p:grpSp>
      <p:grpSp>
        <p:nvGrpSpPr>
          <p:cNvPr id="23" name="Group 22"/>
          <p:cNvGrpSpPr/>
          <p:nvPr/>
        </p:nvGrpSpPr>
        <p:grpSpPr>
          <a:xfrm rot="164682">
            <a:off x="193804" y="1961925"/>
            <a:ext cx="1914118" cy="5396094"/>
            <a:chOff x="3032849" y="1968135"/>
            <a:chExt cx="1914118" cy="5396094"/>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2849" y="1968135"/>
              <a:ext cx="1914118" cy="5396094"/>
            </a:xfrm>
            <a:prstGeom prst="rect">
              <a:avLst/>
            </a:prstGeom>
          </p:spPr>
        </p:pic>
        <p:sp>
          <p:nvSpPr>
            <p:cNvPr id="26" name="Rectangle 25"/>
            <p:cNvSpPr/>
            <p:nvPr/>
          </p:nvSpPr>
          <p:spPr>
            <a:xfrm>
              <a:off x="3124750" y="2244299"/>
              <a:ext cx="1725965" cy="1477328"/>
            </a:xfrm>
            <a:prstGeom prst="rect">
              <a:avLst/>
            </a:prstGeom>
          </p:spPr>
          <p:txBody>
            <a:bodyPr wrap="square" lIns="0" tIns="0" rIns="0" bIns="0">
              <a:spAutoFit/>
            </a:bodyPr>
            <a:lstStyle/>
            <a:p>
              <a:pPr algn="ctr"/>
              <a:r>
                <a:rPr lang="en-GB" altLang="en-US" sz="1600" dirty="0">
                  <a:latin typeface="+mj-lt"/>
                </a:rPr>
                <a:t>Some of the stones in the outer circle weigh 20 tonnes. This is equivalent to around 10 average-sized cars</a:t>
              </a:r>
              <a:r>
                <a:rPr lang="en-GB" altLang="en-US" sz="1600" dirty="0" smtClean="0">
                  <a:latin typeface="+mj-lt"/>
                </a:rPr>
                <a:t>.</a:t>
              </a:r>
              <a:endParaRPr lang="en-GB" altLang="en-US" sz="1600" dirty="0">
                <a:latin typeface="+mj-lt"/>
              </a:endParaRPr>
            </a:p>
          </p:txBody>
        </p:sp>
      </p:grpSp>
      <p:grpSp>
        <p:nvGrpSpPr>
          <p:cNvPr id="27" name="Group 26"/>
          <p:cNvGrpSpPr/>
          <p:nvPr/>
        </p:nvGrpSpPr>
        <p:grpSpPr>
          <a:xfrm>
            <a:off x="4912857" y="2006487"/>
            <a:ext cx="1951188" cy="5500597"/>
            <a:chOff x="3032849" y="1929370"/>
            <a:chExt cx="1951188" cy="5500597"/>
          </a:xfrm>
        </p:grpSpPr>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2849" y="1929370"/>
              <a:ext cx="1951188" cy="5500597"/>
            </a:xfrm>
            <a:prstGeom prst="rect">
              <a:avLst/>
            </a:prstGeom>
          </p:spPr>
        </p:pic>
        <p:sp>
          <p:nvSpPr>
            <p:cNvPr id="29" name="Rectangle 28"/>
            <p:cNvSpPr/>
            <p:nvPr/>
          </p:nvSpPr>
          <p:spPr>
            <a:xfrm>
              <a:off x="3122256" y="2263647"/>
              <a:ext cx="1762098" cy="1477328"/>
            </a:xfrm>
            <a:prstGeom prst="rect">
              <a:avLst/>
            </a:prstGeom>
          </p:spPr>
          <p:txBody>
            <a:bodyPr wrap="square" lIns="0" tIns="0" rIns="0" bIns="0">
              <a:spAutoFit/>
            </a:bodyPr>
            <a:lstStyle/>
            <a:p>
              <a:pPr algn="ctr"/>
              <a:r>
                <a:rPr lang="en-GB" altLang="en-US" sz="1600" dirty="0">
                  <a:latin typeface="+mj-lt"/>
                </a:rPr>
                <a:t>It is estimated that the construction of Stonehenge would have taken around 30 million hours </a:t>
              </a:r>
              <a:r>
                <a:rPr lang="en-GB" altLang="en-US" sz="1600" dirty="0" smtClean="0">
                  <a:latin typeface="+mj-lt"/>
                </a:rPr>
                <a:t/>
              </a:r>
              <a:br>
                <a:rPr lang="en-GB" altLang="en-US" sz="1600" dirty="0" smtClean="0">
                  <a:latin typeface="+mj-lt"/>
                </a:rPr>
              </a:br>
              <a:r>
                <a:rPr lang="en-GB" altLang="en-US" sz="1600" dirty="0" smtClean="0">
                  <a:latin typeface="+mj-lt"/>
                </a:rPr>
                <a:t>of </a:t>
              </a:r>
              <a:r>
                <a:rPr lang="en-GB" altLang="en-US" sz="1600" dirty="0">
                  <a:latin typeface="+mj-lt"/>
                </a:rPr>
                <a:t>work</a:t>
              </a:r>
              <a:r>
                <a:rPr lang="en-GB" altLang="en-US" sz="1600" dirty="0" smtClean="0">
                  <a:latin typeface="+mj-lt"/>
                </a:rPr>
                <a:t>.</a:t>
              </a:r>
              <a:endParaRPr lang="en-GB" altLang="en-US" sz="1600" dirty="0">
                <a:latin typeface="+mj-lt"/>
              </a:endParaRPr>
            </a:p>
          </p:txBody>
        </p:sp>
      </p:grpSp>
      <p:grpSp>
        <p:nvGrpSpPr>
          <p:cNvPr id="30" name="Group 29"/>
          <p:cNvGrpSpPr/>
          <p:nvPr/>
        </p:nvGrpSpPr>
        <p:grpSpPr>
          <a:xfrm rot="209707">
            <a:off x="7123087" y="1970226"/>
            <a:ext cx="1642677" cy="4630873"/>
            <a:chOff x="3032849" y="1968135"/>
            <a:chExt cx="1642677" cy="4630873"/>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2849" y="1968135"/>
              <a:ext cx="1642677" cy="4630873"/>
            </a:xfrm>
            <a:prstGeom prst="rect">
              <a:avLst/>
            </a:prstGeom>
          </p:spPr>
        </p:pic>
        <p:sp>
          <p:nvSpPr>
            <p:cNvPr id="32" name="Rectangle 31"/>
            <p:cNvSpPr/>
            <p:nvPr/>
          </p:nvSpPr>
          <p:spPr>
            <a:xfrm>
              <a:off x="3156612" y="2103830"/>
              <a:ext cx="1342896" cy="1477328"/>
            </a:xfrm>
            <a:prstGeom prst="rect">
              <a:avLst/>
            </a:prstGeom>
          </p:spPr>
          <p:txBody>
            <a:bodyPr wrap="square" lIns="0" tIns="0" rIns="0" bIns="0">
              <a:spAutoFit/>
            </a:bodyPr>
            <a:lstStyle/>
            <a:p>
              <a:pPr algn="ctr"/>
              <a:r>
                <a:rPr lang="en-GB" altLang="en-US" sz="1600" dirty="0">
                  <a:latin typeface="+mj-lt"/>
                </a:rPr>
                <a:t>The stones were cut to shape using tools made from wood and stone</a:t>
              </a:r>
              <a:r>
                <a:rPr lang="en-GB" altLang="en-US" sz="1600" dirty="0" smtClean="0">
                  <a:latin typeface="+mj-lt"/>
                </a:rPr>
                <a:t>.</a:t>
              </a:r>
              <a:endParaRPr lang="en-GB" altLang="en-US" sz="1600" dirty="0">
                <a:latin typeface="+mj-lt"/>
              </a:endParaRPr>
            </a:p>
          </p:txBody>
        </p:sp>
      </p:gr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Why Is It Impressive?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755650" y="1371287"/>
            <a:ext cx="7632700" cy="246221"/>
          </a:xfrm>
          <a:prstGeom prst="rect">
            <a:avLst/>
          </a:prstGeom>
        </p:spPr>
        <p:txBody>
          <a:bodyPr wrap="square" lIns="0" tIns="0" rIns="0" bIns="0">
            <a:spAutoFit/>
          </a:bodyPr>
          <a:lstStyle/>
          <a:p>
            <a:pPr algn="ctr"/>
            <a:r>
              <a:rPr lang="en-GB" altLang="en-US" sz="1600" dirty="0">
                <a:latin typeface="+mj-lt"/>
              </a:rPr>
              <a:t>Look at these facts about Stonehenge. </a:t>
            </a:r>
            <a:endParaRPr lang="en-GB" altLang="en-US" sz="1600" dirty="0">
              <a:solidFill>
                <a:srgbClr val="FF0000"/>
              </a:solidFill>
              <a:latin typeface="+mj-lt"/>
            </a:endParaRPr>
          </a:p>
        </p:txBody>
      </p:sp>
      <p:sp>
        <p:nvSpPr>
          <p:cNvPr id="2" name="TextBox 1"/>
          <p:cNvSpPr txBox="1"/>
          <p:nvPr/>
        </p:nvSpPr>
        <p:spPr>
          <a:xfrm>
            <a:off x="354822" y="1537488"/>
            <a:ext cx="8551573" cy="584775"/>
          </a:xfrm>
          <a:prstGeom prst="rect">
            <a:avLst/>
          </a:prstGeom>
          <a:noFill/>
        </p:spPr>
        <p:txBody>
          <a:bodyPr wrap="square" rtlCol="0">
            <a:spAutoFit/>
          </a:bodyPr>
          <a:lstStyle/>
          <a:p>
            <a:pPr lvl="0" algn="ctr"/>
            <a:r>
              <a:rPr lang="en-GB" altLang="en-US" sz="1600" dirty="0">
                <a:solidFill>
                  <a:srgbClr val="FF0000"/>
                </a:solidFill>
              </a:rPr>
              <a:t>Make a note in your workbook about which </a:t>
            </a:r>
            <a:br>
              <a:rPr lang="en-GB" altLang="en-US" sz="1600" dirty="0">
                <a:solidFill>
                  <a:srgbClr val="FF0000"/>
                </a:solidFill>
              </a:rPr>
            </a:br>
            <a:r>
              <a:rPr lang="en-GB" altLang="en-US" sz="1600" dirty="0">
                <a:solidFill>
                  <a:srgbClr val="FF0000"/>
                </a:solidFill>
              </a:rPr>
              <a:t>of these facts you consider to be most impressive, and why.</a:t>
            </a:r>
            <a:endParaRPr lang="en-GB" altLang="en-US" sz="1600" dirty="0">
              <a:solidFill>
                <a:srgbClr val="FF0000"/>
              </a:solidFill>
            </a:endParaRPr>
          </a:p>
        </p:txBody>
      </p:sp>
    </p:spTree>
    <p:extLst>
      <p:ext uri="{BB962C8B-B14F-4D97-AF65-F5344CB8AC3E}">
        <p14:creationId xmlns:p14="http://schemas.microsoft.com/office/powerpoint/2010/main" val="837250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ppt_x"/>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ppt_x"/>
                                          </p:val>
                                        </p:tav>
                                        <p:tav tm="100000">
                                          <p:val>
                                            <p:strVal val="#ppt_x"/>
                                          </p:val>
                                        </p:tav>
                                      </p:tavLst>
                                    </p:anim>
                                    <p:anim calcmode="lin" valueType="num">
                                      <p:cBhvr additive="base">
                                        <p:cTn id="20"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750" fill="hold"/>
                                        <p:tgtEl>
                                          <p:spTgt spid="30"/>
                                        </p:tgtEl>
                                        <p:attrNameLst>
                                          <p:attrName>ppt_x</p:attrName>
                                        </p:attrNameLst>
                                      </p:cBhvr>
                                      <p:tavLst>
                                        <p:tav tm="0">
                                          <p:val>
                                            <p:strVal val="#ppt_x"/>
                                          </p:val>
                                        </p:tav>
                                        <p:tav tm="100000">
                                          <p:val>
                                            <p:strVal val="#ppt_x"/>
                                          </p:val>
                                        </p:tav>
                                      </p:tavLst>
                                    </p:anim>
                                    <p:anim calcmode="lin" valueType="num">
                                      <p:cBhvr additive="base">
                                        <p:cTn id="26"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755650" y="765175"/>
            <a:ext cx="7632699" cy="584775"/>
          </a:xfrm>
          <a:prstGeom prst="rect">
            <a:avLst/>
          </a:prstGeom>
        </p:spPr>
        <p:txBody>
          <a:bodyPr wrap="square">
            <a:spAutoFit/>
          </a:bodyPr>
          <a:lstStyle/>
          <a:p>
            <a:pPr algn="ctr"/>
            <a:r>
              <a:rPr lang="en-GB" sz="3200" b="1" dirty="0"/>
              <a:t>Ideas and Evidence</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755650" y="1440956"/>
            <a:ext cx="7632700" cy="738664"/>
          </a:xfrm>
          <a:prstGeom prst="rect">
            <a:avLst/>
          </a:prstGeom>
        </p:spPr>
        <p:txBody>
          <a:bodyPr wrap="square" lIns="0" tIns="0" rIns="0" bIns="0">
            <a:spAutoFit/>
          </a:bodyPr>
          <a:lstStyle/>
          <a:p>
            <a:pPr algn="ctr"/>
            <a:r>
              <a:rPr lang="en-GB" altLang="en-US" sz="1600" dirty="0">
                <a:latin typeface="+mj-lt"/>
              </a:rPr>
              <a:t>There are many theories about what Stonehenge was for. Some people believe that it was a place of healing for the ancient Britons, while others think the ancient people may have used it for religious ceremonies</a:t>
            </a:r>
            <a:r>
              <a:rPr lang="en-GB" altLang="en-US" sz="1600" dirty="0" smtClean="0">
                <a:latin typeface="+mj-lt"/>
              </a:rPr>
              <a:t>.</a:t>
            </a:r>
            <a:endParaRPr lang="en-GB" altLang="en-US" sz="1600" dirty="0">
              <a:latin typeface="+mj-lt"/>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5023"/>
            <a:ext cx="9144000" cy="3812977"/>
          </a:xfrm>
          <a:prstGeom prst="rect">
            <a:avLst/>
          </a:prstGeom>
        </p:spPr>
      </p:pic>
      <p:sp>
        <p:nvSpPr>
          <p:cNvPr id="21" name="Rectangle 20"/>
          <p:cNvSpPr/>
          <p:nvPr/>
        </p:nvSpPr>
        <p:spPr>
          <a:xfrm>
            <a:off x="397932" y="2418960"/>
            <a:ext cx="3920067" cy="956773"/>
          </a:xfrm>
          <a:prstGeom prst="rect">
            <a:avLst/>
          </a:prstGeom>
          <a:solidFill>
            <a:srgbClr val="00572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latin typeface="+mj-lt"/>
              </a:rPr>
              <a:t>Many scientists have studied Stonehenge and have developed scientific theories about what it was used for</a:t>
            </a:r>
            <a:r>
              <a:rPr lang="en-GB" altLang="en-US" sz="1600" dirty="0" smtClean="0">
                <a:latin typeface="+mj-lt"/>
              </a:rPr>
              <a:t>.</a:t>
            </a:r>
            <a:endParaRPr lang="en-GB" altLang="en-US" sz="1600" dirty="0">
              <a:latin typeface="+mj-lt"/>
            </a:endParaRPr>
          </a:p>
        </p:txBody>
      </p:sp>
      <p:sp>
        <p:nvSpPr>
          <p:cNvPr id="23" name="Rectangle 22"/>
          <p:cNvSpPr/>
          <p:nvPr/>
        </p:nvSpPr>
        <p:spPr>
          <a:xfrm>
            <a:off x="440267" y="5070806"/>
            <a:ext cx="8255000" cy="1202994"/>
          </a:xfrm>
          <a:prstGeom prst="rect">
            <a:avLst/>
          </a:prstGeom>
          <a:solidFill>
            <a:schemeClr val="bg1"/>
          </a:solidFill>
          <a:ln w="28575">
            <a:solidFill>
              <a:srgbClr val="00572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1600" dirty="0">
                <a:solidFill>
                  <a:schemeClr val="tx1"/>
                </a:solidFill>
                <a:latin typeface="+mj-lt"/>
              </a:rPr>
              <a:t>By exploring Stonehenge </a:t>
            </a:r>
            <a:r>
              <a:rPr lang="en-GB" altLang="en-US" sz="1600" dirty="0" smtClean="0">
                <a:solidFill>
                  <a:schemeClr val="tx1"/>
                </a:solidFill>
                <a:latin typeface="+mj-lt"/>
              </a:rPr>
              <a:t>carefully, </a:t>
            </a:r>
            <a:r>
              <a:rPr lang="en-GB" altLang="en-US" sz="1600" dirty="0">
                <a:solidFill>
                  <a:schemeClr val="tx1"/>
                </a:solidFill>
                <a:latin typeface="+mj-lt"/>
              </a:rPr>
              <a:t>some scientists believe they have found evidence that it was used as an astronomical clock or calendar. An astronomical calendar tracks the sunrise and sunset over the year, as well as other astronomical occurrences such as eclipses. However, other scientists think that there is not enough evidence to prove this</a:t>
            </a:r>
            <a:r>
              <a:rPr lang="en-GB" altLang="en-US" sz="1600" dirty="0" smtClean="0">
                <a:solidFill>
                  <a:schemeClr val="tx1"/>
                </a:solidFill>
                <a:latin typeface="+mj-lt"/>
              </a:rPr>
              <a:t>.</a:t>
            </a:r>
            <a:endParaRPr lang="en-US" altLang="en-US" sz="1600" dirty="0">
              <a:solidFill>
                <a:schemeClr val="tx1"/>
              </a:solidFill>
              <a:latin typeface="+mj-lt"/>
            </a:endParaRPr>
          </a:p>
        </p:txBody>
      </p:sp>
      <p:grpSp>
        <p:nvGrpSpPr>
          <p:cNvPr id="6" name="Group 5"/>
          <p:cNvGrpSpPr/>
          <p:nvPr/>
        </p:nvGrpSpPr>
        <p:grpSpPr>
          <a:xfrm>
            <a:off x="9144000" y="2179620"/>
            <a:ext cx="2493389" cy="2761462"/>
            <a:chOff x="1475875" y="0"/>
            <a:chExt cx="6192250" cy="6858000"/>
          </a:xfrm>
        </p:grpSpPr>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5875" y="0"/>
              <a:ext cx="6192250" cy="6858000"/>
            </a:xfrm>
            <a:prstGeom prst="rect">
              <a:avLst/>
            </a:prstGeom>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12470" t="286" r="19639" b="-286"/>
            <a:stretch/>
          </p:blipFill>
          <p:spPr>
            <a:xfrm rot="21440774">
              <a:off x="1901976" y="334943"/>
              <a:ext cx="5426470" cy="5475261"/>
            </a:xfrm>
            <a:prstGeom prst="rect">
              <a:avLst/>
            </a:prstGeom>
          </p:spPr>
        </p:pic>
      </p:grpSp>
    </p:spTree>
    <p:extLst>
      <p:ext uri="{BB962C8B-B14F-4D97-AF65-F5344CB8AC3E}">
        <p14:creationId xmlns:p14="http://schemas.microsoft.com/office/powerpoint/2010/main" val="4486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37" presetClass="path" presetSubtype="0" accel="50000" decel="50000" fill="hold" nodeType="afterEffect">
                                  <p:stCondLst>
                                    <p:cond delay="0"/>
                                  </p:stCondLst>
                                  <p:childTnLst>
                                    <p:animMotion origin="layout" path="M -4.72222E-6 -1.48148E-6 L -0.08697 0.04005 C -0.10538 0.04908 -0.13263 0.05394 -0.16093 0.05394 C -0.1934 0.05394 -0.21927 0.04908 -0.23767 0.04005 L -0.32447 -1.48148E-6 " pathEditMode="relative" rAng="0" ptsTypes="AAAAA">
                                      <p:cBhvr>
                                        <p:cTn id="15" dur="1500" fill="hold"/>
                                        <p:tgtEl>
                                          <p:spTgt spid="6"/>
                                        </p:tgtEl>
                                        <p:attrNameLst>
                                          <p:attrName>ppt_x</p:attrName>
                                          <p:attrName>ppt_y</p:attrName>
                                        </p:attrNameLst>
                                      </p:cBhvr>
                                      <p:rCtr x="-16233"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92" y="1109434"/>
            <a:ext cx="6703483" cy="3942856"/>
          </a:xfrm>
          <a:prstGeom prst="rect">
            <a:avLst/>
          </a:prstGeom>
        </p:spPr>
      </p:pic>
      <p:sp>
        <p:nvSpPr>
          <p:cNvPr id="21" name="Rectangle 20"/>
          <p:cNvSpPr/>
          <p:nvPr/>
        </p:nvSpPr>
        <p:spPr>
          <a:xfrm>
            <a:off x="751948" y="4067459"/>
            <a:ext cx="3740540" cy="1202994"/>
          </a:xfrm>
          <a:prstGeom prst="rect">
            <a:avLst/>
          </a:prstGeom>
          <a:solidFill>
            <a:srgbClr val="005722"/>
          </a:solidFill>
          <a:ln w="28575">
            <a:solidFill>
              <a:srgbClr val="00572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dirty="0"/>
              <a:t>Midsummer's Day </a:t>
            </a:r>
            <a:r>
              <a:rPr lang="en-GB" sz="1600" dirty="0"/>
              <a:t>is also known as the summer solstice. This is the longest day of the year, marking the end of Spring and the start of Summer.</a:t>
            </a:r>
            <a:endParaRPr lang="en-GB" altLang="en-US" sz="1600" dirty="0">
              <a:latin typeface="+mj-lt"/>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Astronomical Calendar</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4" name="Right Arrow 33"/>
          <p:cNvSpPr/>
          <p:nvPr/>
        </p:nvSpPr>
        <p:spPr>
          <a:xfrm rot="9377131">
            <a:off x="3644794" y="2218227"/>
            <a:ext cx="3981963" cy="252000"/>
          </a:xfrm>
          <a:prstGeom prst="rightArrow">
            <a:avLst>
              <a:gd name="adj1" fmla="val 50000"/>
              <a:gd name="adj2" fmla="val 73733"/>
            </a:avLst>
          </a:prstGeom>
          <a:solidFill>
            <a:srgbClr val="E9C501">
              <a:alpha val="75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9235253" y="409531"/>
            <a:ext cx="2168283" cy="2401402"/>
            <a:chOff x="6053667" y="353196"/>
            <a:chExt cx="2903007" cy="3215119"/>
          </a:xfrm>
        </p:grpSpPr>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3667" y="353196"/>
              <a:ext cx="2903007" cy="3215119"/>
            </a:xfrm>
            <a:prstGeom prst="rect">
              <a:avLst/>
            </a:prstGeom>
          </p:spPr>
        </p:pic>
        <p:pic>
          <p:nvPicPr>
            <p:cNvPr id="32" name="Picture 31"/>
            <p:cNvPicPr>
              <a:picLocks noChangeAspect="1"/>
            </p:cNvPicPr>
            <p:nvPr/>
          </p:nvPicPr>
          <p:blipFill rotWithShape="1">
            <a:blip r:embed="rId12" cstate="print">
              <a:extLst>
                <a:ext uri="{28A0092B-C50C-407E-A947-70E740481C1C}">
                  <a14:useLocalDpi xmlns:a14="http://schemas.microsoft.com/office/drawing/2010/main" val="0"/>
                </a:ext>
              </a:extLst>
            </a:blip>
            <a:srcRect l="14187" t="930" r="15065" b="-930"/>
            <a:stretch/>
          </p:blipFill>
          <p:spPr>
            <a:xfrm rot="21440774">
              <a:off x="6277863" y="535849"/>
              <a:ext cx="2488580" cy="2487301"/>
            </a:xfrm>
            <a:prstGeom prst="rect">
              <a:avLst/>
            </a:prstGeom>
          </p:spPr>
        </p:pic>
      </p:grpSp>
      <p:sp>
        <p:nvSpPr>
          <p:cNvPr id="16" name="Rectangle 15"/>
          <p:cNvSpPr/>
          <p:nvPr/>
        </p:nvSpPr>
        <p:spPr>
          <a:xfrm>
            <a:off x="755650" y="5250352"/>
            <a:ext cx="7632700" cy="956773"/>
          </a:xfrm>
          <a:prstGeom prst="rect">
            <a:avLst/>
          </a:prstGeom>
          <a:solidFill>
            <a:schemeClr val="bg1"/>
          </a:solidFill>
          <a:ln w="28575">
            <a:solidFill>
              <a:srgbClr val="005722"/>
            </a:solidFill>
          </a:ln>
          <a:effectLst>
            <a:outerShdw blurRad="50800" dist="38100" dir="18900000" algn="bl" rotWithShape="0">
              <a:prstClr val="black">
                <a:alpha val="40000"/>
              </a:prstClr>
            </a:outerShdw>
          </a:effectLst>
        </p:spPr>
        <p:txBody>
          <a:bodyPr wrap="square" lIns="108000" tIns="108000" rIns="108000" bIns="108000">
            <a:spAutoFit/>
          </a:bodyPr>
          <a:lstStyle/>
          <a:p>
            <a:pPr algn="ctr"/>
            <a:r>
              <a:rPr lang="en-GB" altLang="en-US" sz="1600" dirty="0">
                <a:latin typeface="+mj-lt"/>
              </a:rPr>
              <a:t>Some scientists suggest that the site of Stonehenge is arranged so that, </a:t>
            </a:r>
            <a:r>
              <a:rPr lang="en-GB" altLang="en-US" sz="1600" dirty="0" smtClean="0">
                <a:latin typeface="+mj-lt"/>
              </a:rPr>
              <a:t>on </a:t>
            </a:r>
            <a:r>
              <a:rPr lang="en-GB" altLang="en-US" sz="1600" b="1" dirty="0" smtClean="0">
                <a:latin typeface="+mj-lt"/>
              </a:rPr>
              <a:t>midsummer</a:t>
            </a:r>
            <a:r>
              <a:rPr lang="en-GB" altLang="en-US" sz="1600" dirty="0">
                <a:latin typeface="+mj-lt"/>
              </a:rPr>
              <a:t>, the Sun rises near to the Heel Stone, or between the two </a:t>
            </a:r>
            <a:r>
              <a:rPr lang="en-GB" altLang="en-US" sz="1600" dirty="0" smtClean="0">
                <a:latin typeface="+mj-lt"/>
              </a:rPr>
              <a:t/>
            </a:r>
            <a:br>
              <a:rPr lang="en-GB" altLang="en-US" sz="1600" dirty="0" smtClean="0">
                <a:latin typeface="+mj-lt"/>
              </a:rPr>
            </a:br>
            <a:r>
              <a:rPr lang="en-GB" altLang="en-US" sz="1600" dirty="0" smtClean="0">
                <a:latin typeface="+mj-lt"/>
              </a:rPr>
              <a:t>Heel Stones</a:t>
            </a:r>
            <a:r>
              <a:rPr lang="en-GB" altLang="en-US" sz="1600" dirty="0">
                <a:latin typeface="+mj-lt"/>
              </a:rPr>
              <a:t>, and then shines straight into the centre of the horseshoe</a:t>
            </a:r>
            <a:r>
              <a:rPr lang="en-GB" altLang="en-US" sz="1600" dirty="0" smtClean="0">
                <a:latin typeface="+mj-lt"/>
              </a:rPr>
              <a:t>.</a:t>
            </a:r>
            <a:endParaRPr lang="en-GB" altLang="en-US" sz="1600" dirty="0">
              <a:latin typeface="+mj-lt"/>
            </a:endParaRPr>
          </a:p>
        </p:txBody>
      </p:sp>
      <p:sp>
        <p:nvSpPr>
          <p:cNvPr id="3" name="TextBox 2"/>
          <p:cNvSpPr txBox="1"/>
          <p:nvPr/>
        </p:nvSpPr>
        <p:spPr>
          <a:xfrm>
            <a:off x="1198490" y="5559461"/>
            <a:ext cx="1571293" cy="338554"/>
          </a:xfrm>
          <a:prstGeom prst="rect">
            <a:avLst/>
          </a:prstGeom>
          <a:noFill/>
        </p:spPr>
        <p:txBody>
          <a:bodyPr wrap="square" rtlCol="0">
            <a:spAutoFit/>
          </a:bodyPr>
          <a:lstStyle/>
          <a:p>
            <a:pPr algn="ctr"/>
            <a:r>
              <a:rPr lang="en-GB" sz="1600" b="1" dirty="0" smtClean="0"/>
              <a:t>midsummer</a:t>
            </a:r>
            <a:endParaRPr lang="en-GB" sz="1600" b="1" dirty="0"/>
          </a:p>
        </p:txBody>
      </p:sp>
      <p:sp>
        <p:nvSpPr>
          <p:cNvPr id="23" name="Rectangle 22"/>
          <p:cNvSpPr/>
          <p:nvPr/>
        </p:nvSpPr>
        <p:spPr>
          <a:xfrm>
            <a:off x="4817535" y="3847131"/>
            <a:ext cx="3922796" cy="1202994"/>
          </a:xfrm>
          <a:prstGeom prst="rect">
            <a:avLst/>
          </a:prstGeom>
          <a:solidFill>
            <a:srgbClr val="005722"/>
          </a:solidFill>
          <a:ln w="28575">
            <a:solidFill>
              <a:srgbClr val="00572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dirty="0"/>
              <a:t>Midwinter's Day </a:t>
            </a:r>
            <a:r>
              <a:rPr lang="en-GB" sz="1600" dirty="0"/>
              <a:t>is also known as the winter solstice. This is the day with the shortest period of daylight and the longest night of the year.</a:t>
            </a:r>
            <a:endParaRPr lang="en-GB" altLang="en-US" sz="1600" dirty="0">
              <a:latin typeface="+mj-lt"/>
            </a:endParaRPr>
          </a:p>
        </p:txBody>
      </p:sp>
      <p:sp>
        <p:nvSpPr>
          <p:cNvPr id="26" name="Rectangle 25"/>
          <p:cNvSpPr/>
          <p:nvPr/>
        </p:nvSpPr>
        <p:spPr>
          <a:xfrm>
            <a:off x="4817535" y="3134414"/>
            <a:ext cx="3920067" cy="710552"/>
          </a:xfrm>
          <a:prstGeom prst="rect">
            <a:avLst/>
          </a:prstGeom>
          <a:solidFill>
            <a:schemeClr val="bg1"/>
          </a:solidFill>
          <a:ln w="28575">
            <a:solidFill>
              <a:srgbClr val="00572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1600" dirty="0">
                <a:solidFill>
                  <a:schemeClr val="tx1"/>
                </a:solidFill>
                <a:latin typeface="+mj-lt"/>
              </a:rPr>
              <a:t>This alignment is repeated with the </a:t>
            </a:r>
            <a:r>
              <a:rPr lang="en-GB" altLang="en-US" sz="1600" b="1" dirty="0">
                <a:solidFill>
                  <a:schemeClr val="tx1"/>
                </a:solidFill>
                <a:latin typeface="+mj-lt"/>
              </a:rPr>
              <a:t>midwinter</a:t>
            </a:r>
            <a:r>
              <a:rPr lang="en-GB" altLang="en-US" sz="1600" dirty="0">
                <a:solidFill>
                  <a:schemeClr val="tx1"/>
                </a:solidFill>
                <a:latin typeface="+mj-lt"/>
              </a:rPr>
              <a:t> </a:t>
            </a:r>
            <a:r>
              <a:rPr lang="en-GB" altLang="en-US" sz="1600" dirty="0" smtClean="0">
                <a:solidFill>
                  <a:schemeClr val="tx1"/>
                </a:solidFill>
                <a:latin typeface="+mj-lt"/>
              </a:rPr>
              <a:t>sunrise.</a:t>
            </a:r>
            <a:endParaRPr lang="en-GB" altLang="en-US" sz="1600" dirty="0">
              <a:solidFill>
                <a:schemeClr val="tx1"/>
              </a:solidFill>
              <a:latin typeface="+mj-lt"/>
            </a:endParaRPr>
          </a:p>
        </p:txBody>
      </p:sp>
      <p:sp>
        <p:nvSpPr>
          <p:cNvPr id="27" name="TextBox 26"/>
          <p:cNvSpPr txBox="1"/>
          <p:nvPr/>
        </p:nvSpPr>
        <p:spPr>
          <a:xfrm>
            <a:off x="4623250" y="3444633"/>
            <a:ext cx="1571293" cy="338554"/>
          </a:xfrm>
          <a:prstGeom prst="rect">
            <a:avLst/>
          </a:prstGeom>
          <a:noFill/>
        </p:spPr>
        <p:txBody>
          <a:bodyPr wrap="square" rtlCol="0">
            <a:spAutoFit/>
          </a:bodyPr>
          <a:lstStyle/>
          <a:p>
            <a:pPr algn="ctr"/>
            <a:r>
              <a:rPr lang="en-GB" sz="1600" b="1" dirty="0" smtClean="0"/>
              <a:t>midwinter</a:t>
            </a:r>
            <a:endParaRPr lang="en-GB" sz="1600" b="1" dirty="0"/>
          </a:p>
        </p:txBody>
      </p:sp>
    </p:spTree>
    <p:extLst>
      <p:ext uri="{BB962C8B-B14F-4D97-AF65-F5344CB8AC3E}">
        <p14:creationId xmlns:p14="http://schemas.microsoft.com/office/powerpoint/2010/main" val="3606229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2.22222E-6 -2.22222E-6 L -0.07274 0.04005 C -0.08802 0.04908 -0.11094 0.05394 -0.13455 0.05394 C -0.1618 0.05394 -0.1835 0.04908 -0.19878 0.04005 L -0.27135 -2.22222E-6 " pathEditMode="relative" rAng="0" ptsTypes="AAAAA">
                                      <p:cBhvr>
                                        <p:cTn id="21" dur="1500" fill="hold"/>
                                        <p:tgtEl>
                                          <p:spTgt spid="2"/>
                                        </p:tgtEl>
                                        <p:attrNameLst>
                                          <p:attrName>ppt_x</p:attrName>
                                          <p:attrName>ppt_y</p:attrName>
                                        </p:attrNameLst>
                                      </p:cBhvr>
                                      <p:rCtr x="-13576" y="2685"/>
                                    </p:animMotion>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up)">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childTnLst>
        </p:cTn>
      </p:par>
    </p:tnLst>
    <p:bldLst>
      <p:bldP spid="21" grpId="0" animBg="1"/>
      <p:bldP spid="34" grpId="0" animBg="1"/>
      <p:bldP spid="16" grpId="0" animBg="1"/>
      <p:bldP spid="3" grpId="0"/>
      <p:bldP spid="23" grpId="0" animBg="1"/>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5023"/>
            <a:ext cx="9144000" cy="3812977"/>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altLang="en-US" sz="3200" b="1" dirty="0">
                <a:latin typeface="+mj-lt"/>
              </a:rPr>
              <a:t>Astronomical Calendar</a:t>
            </a:r>
            <a:endParaRPr lang="en-GB" sz="3200" b="1" dirty="0">
              <a:latin typeface="+mj-lt"/>
            </a:endParaRP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Rectangle 20"/>
          <p:cNvSpPr/>
          <p:nvPr/>
        </p:nvSpPr>
        <p:spPr>
          <a:xfrm>
            <a:off x="755650" y="1366884"/>
            <a:ext cx="7632700" cy="492443"/>
          </a:xfrm>
          <a:prstGeom prst="rect">
            <a:avLst/>
          </a:prstGeom>
        </p:spPr>
        <p:txBody>
          <a:bodyPr wrap="square" lIns="0" tIns="0" rIns="0" bIns="0">
            <a:spAutoFit/>
          </a:bodyPr>
          <a:lstStyle/>
          <a:p>
            <a:pPr algn="ctr"/>
            <a:r>
              <a:rPr lang="en-GB" altLang="en-US" sz="1600" dirty="0">
                <a:latin typeface="+mj-lt"/>
              </a:rPr>
              <a:t>The midsummer Sun rises over the Heel Stone. </a:t>
            </a:r>
            <a:r>
              <a:rPr lang="en-GB" altLang="en-US" sz="1600" dirty="0" smtClean="0">
                <a:latin typeface="+mj-lt"/>
              </a:rPr>
              <a:t/>
            </a:r>
            <a:br>
              <a:rPr lang="en-GB" altLang="en-US" sz="1600" dirty="0" smtClean="0">
                <a:latin typeface="+mj-lt"/>
              </a:rPr>
            </a:br>
            <a:r>
              <a:rPr lang="en-GB" altLang="en-US" sz="1600" dirty="0" smtClean="0">
                <a:latin typeface="+mj-lt"/>
              </a:rPr>
              <a:t>If </a:t>
            </a:r>
            <a:r>
              <a:rPr lang="en-GB" altLang="en-US" sz="1600" dirty="0">
                <a:latin typeface="+mj-lt"/>
              </a:rPr>
              <a:t>the second Heel Stone still stood, the Sun would rise between them. </a:t>
            </a:r>
          </a:p>
        </p:txBody>
      </p:sp>
      <p:grpSp>
        <p:nvGrpSpPr>
          <p:cNvPr id="2" name="Group 1"/>
          <p:cNvGrpSpPr/>
          <p:nvPr/>
        </p:nvGrpSpPr>
        <p:grpSpPr>
          <a:xfrm>
            <a:off x="-5456204" y="2022640"/>
            <a:ext cx="5329755" cy="4070185"/>
            <a:chOff x="1907122" y="2022640"/>
            <a:chExt cx="5329755" cy="4070185"/>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7122" y="2022640"/>
              <a:ext cx="5329755" cy="4070185"/>
            </a:xfrm>
            <a:prstGeom prst="rect">
              <a:avLst/>
            </a:prstGeom>
            <a:ln w="28575">
              <a:solidFill>
                <a:srgbClr val="005722"/>
              </a:solidFill>
            </a:ln>
          </p:spPr>
        </p:pic>
        <p:sp>
          <p:nvSpPr>
            <p:cNvPr id="16" name="TextBox 21"/>
            <p:cNvSpPr txBox="1">
              <a:spLocks noChangeArrowheads="1"/>
            </p:cNvSpPr>
            <p:nvPr/>
          </p:nvSpPr>
          <p:spPr bwMode="auto">
            <a:xfrm>
              <a:off x="2789545" y="597587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smtClean="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sz="500" dirty="0">
                  <a:solidFill>
                    <a:schemeClr val="bg1"/>
                  </a:solidFill>
                </a:rPr>
                <a:t>Sun behind the Heel </a:t>
              </a:r>
              <a:r>
                <a:rPr lang="en-GB" sz="500" dirty="0" smtClean="0">
                  <a:solidFill>
                    <a:schemeClr val="bg1"/>
                  </a:solidFill>
                </a:rPr>
                <a:t>Stone</a:t>
              </a:r>
              <a:r>
                <a:rPr lang="en-GB" altLang="en-US" sz="500" dirty="0" smtClean="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 </a:t>
              </a:r>
              <a:r>
                <a:rPr lang="en-GB" altLang="en-US" sz="500" b="1" dirty="0" smtClean="0">
                  <a:solidFill>
                    <a:schemeClr val="bg1"/>
                  </a:solidFill>
                  <a:latin typeface="Tuffy-TTF" panose="020B0603060100000000" pitchFamily="34" charset="0"/>
                  <a:ea typeface="Tuffy" panose="020B0603060100000000" pitchFamily="34" charset="0"/>
                  <a:cs typeface="Arial" panose="020B0604020202020204" pitchFamily="34" charset="0"/>
                </a:rPr>
                <a:t>Andrew Dunn</a:t>
              </a:r>
              <a:r>
                <a:rPr lang="en-GB" altLang="en-US" sz="500" dirty="0" smtClean="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12"/>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grpSp>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b="44052"/>
          <a:stretch/>
        </p:blipFill>
        <p:spPr>
          <a:xfrm>
            <a:off x="77965" y="3953933"/>
            <a:ext cx="4109847" cy="2904068"/>
          </a:xfrm>
          <a:prstGeom prst="rect">
            <a:avLst/>
          </a:prstGeom>
        </p:spPr>
      </p:pic>
    </p:spTree>
    <p:extLst>
      <p:ext uri="{BB962C8B-B14F-4D97-AF65-F5344CB8AC3E}">
        <p14:creationId xmlns:p14="http://schemas.microsoft.com/office/powerpoint/2010/main" val="960803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1.66667E-6 3.33333E-6 L 0.21597 0.04004 C 0.26129 0.04907 0.32865 0.05393 0.39913 0.05393 C 0.47969 0.05393 0.54393 0.04907 0.58924 0.04004 L 0.80521 3.33333E-6 " pathEditMode="relative" rAng="0" ptsTypes="AAAAA">
                                      <p:cBhvr>
                                        <p:cTn id="6" dur="2000" fill="hold"/>
                                        <p:tgtEl>
                                          <p:spTgt spid="2"/>
                                        </p:tgtEl>
                                        <p:attrNameLst>
                                          <p:attrName>ppt_x</p:attrName>
                                          <p:attrName>ppt_y</p:attrName>
                                        </p:attrNameLst>
                                      </p:cBhvr>
                                      <p:rCtr x="40260" y="2685"/>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1FB98A13-3E6D-4552-8BAA-C06EBDB8DC74}" vid="{BA148D82-8A68-4E5E-8549-B02389151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368</TotalTime>
  <Words>814</Words>
  <Application>Microsoft Office PowerPoint</Application>
  <PresentationFormat>On-screen Show (4:3)</PresentationFormat>
  <Paragraphs>64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Twinkl</vt:lpstr>
      <vt:lpstr>Tuffy</vt:lpstr>
      <vt:lpstr>SimSun</vt:lpstr>
      <vt:lpstr>Tuffy-TTF</vt:lpstr>
      <vt:lpstr>Calibri</vt:lpstr>
      <vt:lpstr>Arial</vt:lpstr>
      <vt:lpstr>Sassoon Infant Rg</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Fay</dc:creator>
  <cp:lastModifiedBy>Julia Morris</cp:lastModifiedBy>
  <cp:revision>59</cp:revision>
  <dcterms:created xsi:type="dcterms:W3CDTF">2019-12-18T15:32:27Z</dcterms:created>
  <dcterms:modified xsi:type="dcterms:W3CDTF">2021-01-11T13:09:48Z</dcterms:modified>
</cp:coreProperties>
</file>