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71" r:id="rId8"/>
    <p:sldId id="272" r:id="rId9"/>
    <p:sldId id="273" r:id="rId10"/>
    <p:sldId id="266" r:id="rId11"/>
    <p:sldId id="261" r:id="rId12"/>
    <p:sldId id="262" r:id="rId13"/>
    <p:sldId id="264" r:id="rId14"/>
    <p:sldId id="265" r:id="rId15"/>
    <p:sldId id="267" r:id="rId16"/>
    <p:sldId id="269" r:id="rId17"/>
    <p:sldId id="274" r:id="rId18"/>
    <p:sldId id="275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c3e5096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c3e5096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Mention French, art and computing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 that children are expected to finish work in the time given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 is given to their work either through marking and use of highlighters (green and pink); verbally via teacher or TA; and they should respond in purple pen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ec3e5096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ec3e5096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Mention reading rewards.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 book will be based on things we have covered in lessons.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9ac103e6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9ac103e6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ec3e5096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ec3e5096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ec3e5096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ec3e5096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e4872807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e4872807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ec3e5096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ec3e5096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ec3e5096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ec3e5096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to recognition board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ec3e5096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ec3e5096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Children to be in at 8:50 and reading.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Believe they will be swimming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External provider coming in to do some of the music lessons where the children will learn the cornet.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9ac103e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9ac103e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ec3e5096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ec3e5096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9ac103e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9ac103e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9ac103e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9ac103e6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238975"/>
            <a:ext cx="8520600" cy="9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980" dirty="0">
                <a:latin typeface="Comic Sans MS"/>
                <a:ea typeface="Comic Sans MS"/>
                <a:cs typeface="Comic Sans MS"/>
                <a:sym typeface="Comic Sans MS"/>
              </a:rPr>
              <a:t>Welcome </a:t>
            </a:r>
            <a:endParaRPr sz="398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980" dirty="0"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endParaRPr sz="398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980" dirty="0">
                <a:latin typeface="Comic Sans MS"/>
                <a:ea typeface="Comic Sans MS"/>
                <a:cs typeface="Comic Sans MS"/>
                <a:sym typeface="Comic Sans MS"/>
              </a:rPr>
              <a:t>Thank You For Coming!</a:t>
            </a:r>
            <a:endParaRPr sz="398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0" y="439525"/>
            <a:ext cx="9525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 l="22533" t="5495" r="9881" b="4994"/>
          <a:stretch/>
        </p:blipFill>
        <p:spPr>
          <a:xfrm>
            <a:off x="259475" y="257900"/>
            <a:ext cx="4312525" cy="428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/>
        </p:nvSpPr>
        <p:spPr>
          <a:xfrm>
            <a:off x="4719622" y="277975"/>
            <a:ext cx="4155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Throughout the school day at Ellington, our children have multiple opportunities to read. We do this through our class text, reading lessons, </a:t>
            </a:r>
            <a:r>
              <a:rPr lang="en-GB" dirty="0" err="1">
                <a:latin typeface="Comic Sans MS"/>
                <a:ea typeface="Comic Sans MS"/>
                <a:cs typeface="Comic Sans MS"/>
                <a:sym typeface="Comic Sans MS"/>
              </a:rPr>
              <a:t>storytime</a:t>
            </a: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and independent reading.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Studies have found that an additional </a:t>
            </a:r>
            <a:r>
              <a:rPr lang="en-GB" b="1" dirty="0">
                <a:latin typeface="Comic Sans MS"/>
                <a:ea typeface="Comic Sans MS"/>
                <a:cs typeface="Comic Sans MS"/>
                <a:sym typeface="Comic Sans MS"/>
              </a:rPr>
              <a:t>10 minutes of reading a day at home</a:t>
            </a:r>
            <a:r>
              <a:rPr lang="en-GB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expose your child to around </a:t>
            </a:r>
            <a:r>
              <a:rPr lang="en-GB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700,000 additional words a year!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116" name="Google Shape;116;p23"/>
          <p:cNvSpPr/>
          <p:nvPr/>
        </p:nvSpPr>
        <p:spPr>
          <a:xfrm>
            <a:off x="1991500" y="386825"/>
            <a:ext cx="1217700" cy="33813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222" y="2470710"/>
            <a:ext cx="4012773" cy="24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 panose="030F0702030302020204" pitchFamily="66" charset="0"/>
              </a:rPr>
              <a:t>Maths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Lesson begins with “tough ten”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Lesson is based around a problem that the children should be able to solve by the end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Fridays = arithmetic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GB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u="sng" dirty="0">
                <a:latin typeface="Comic Sans MS"/>
                <a:ea typeface="Comic Sans MS"/>
                <a:cs typeface="Comic Sans MS"/>
                <a:sym typeface="Comic Sans MS"/>
              </a:rPr>
              <a:t>What we cover in year 5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Decimal Fractions, Money, Negative Numbers, Multiplication &amp; Division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Area &amp; Scaling, Calculating with Decimal Fractions, Factors, Multiples &amp; Primes.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Fractions, Converting Units, Angles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 panose="030F0702030302020204" pitchFamily="66" charset="0"/>
              </a:rPr>
              <a:t>Example of “tough ten”</a:t>
            </a: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734" y="661262"/>
            <a:ext cx="2618205" cy="4037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Topics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6F746F-87A5-4F3D-B687-44BF1164C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4417"/>
              </p:ext>
            </p:extLst>
          </p:nvPr>
        </p:nvGraphicFramePr>
        <p:xfrm>
          <a:off x="1531621" y="525780"/>
          <a:ext cx="6819898" cy="4265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534">
                  <a:extLst>
                    <a:ext uri="{9D8B030D-6E8A-4147-A177-3AD203B41FA5}">
                      <a16:colId xmlns:a16="http://schemas.microsoft.com/office/drawing/2014/main" val="4223216405"/>
                    </a:ext>
                  </a:extLst>
                </a:gridCol>
                <a:gridCol w="1808193">
                  <a:extLst>
                    <a:ext uri="{9D8B030D-6E8A-4147-A177-3AD203B41FA5}">
                      <a16:colId xmlns:a16="http://schemas.microsoft.com/office/drawing/2014/main" val="2974296323"/>
                    </a:ext>
                  </a:extLst>
                </a:gridCol>
                <a:gridCol w="1812094">
                  <a:extLst>
                    <a:ext uri="{9D8B030D-6E8A-4147-A177-3AD203B41FA5}">
                      <a16:colId xmlns:a16="http://schemas.microsoft.com/office/drawing/2014/main" val="1473019157"/>
                    </a:ext>
                  </a:extLst>
                </a:gridCol>
                <a:gridCol w="2089077">
                  <a:extLst>
                    <a:ext uri="{9D8B030D-6E8A-4147-A177-3AD203B41FA5}">
                      <a16:colId xmlns:a16="http://schemas.microsoft.com/office/drawing/2014/main" val="2115283945"/>
                    </a:ext>
                  </a:extLst>
                </a:gridCol>
              </a:tblGrid>
              <a:tr h="4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Science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Geography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History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extLst>
                  <a:ext uri="{0D108BD9-81ED-4DB2-BD59-A6C34878D82A}">
                    <a16:rowId xmlns:a16="http://schemas.microsoft.com/office/drawing/2014/main" val="3810825957"/>
                  </a:ext>
                </a:extLst>
              </a:tr>
              <a:tr h="626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Autumn 1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Living things and their habitats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Mountains of the world 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extLst>
                  <a:ext uri="{0D108BD9-81ED-4DB2-BD59-A6C34878D82A}">
                    <a16:rowId xmlns:a16="http://schemas.microsoft.com/office/drawing/2014/main" val="247722879"/>
                  </a:ext>
                </a:extLst>
              </a:tr>
              <a:tr h="626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Autumn 2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Forces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Early Islamic civilisation  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extLst>
                  <a:ext uri="{0D108BD9-81ED-4DB2-BD59-A6C34878D82A}">
                    <a16:rowId xmlns:a16="http://schemas.microsoft.com/office/drawing/2014/main" val="628522845"/>
                  </a:ext>
                </a:extLst>
              </a:tr>
              <a:tr h="626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Spring 1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Earth and space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Climate change and pollution 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extLst>
                  <a:ext uri="{0D108BD9-81ED-4DB2-BD59-A6C34878D82A}">
                    <a16:rowId xmlns:a16="http://schemas.microsoft.com/office/drawing/2014/main" val="938964802"/>
                  </a:ext>
                </a:extLst>
              </a:tr>
              <a:tr h="626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Spring 2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Properties of materials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Tudors 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extLst>
                  <a:ext uri="{0D108BD9-81ED-4DB2-BD59-A6C34878D82A}">
                    <a16:rowId xmlns:a16="http://schemas.microsoft.com/office/drawing/2014/main" val="4265348608"/>
                  </a:ext>
                </a:extLst>
              </a:tr>
              <a:tr h="626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Summer 1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Animals including humans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Changes to Newcastle and the UK  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extLst>
                  <a:ext uri="{0D108BD9-81ED-4DB2-BD59-A6C34878D82A}">
                    <a16:rowId xmlns:a16="http://schemas.microsoft.com/office/drawing/2014/main" val="3858425982"/>
                  </a:ext>
                </a:extLst>
              </a:tr>
              <a:tr h="626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Summer 2</a:t>
                      </a:r>
                      <a:endParaRPr lang="en-GB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Investigations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The kingdom of Benin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9" marR="48859" marT="0" marB="0"/>
                </a:tc>
                <a:extLst>
                  <a:ext uri="{0D108BD9-81ED-4DB2-BD59-A6C34878D82A}">
                    <a16:rowId xmlns:a16="http://schemas.microsoft.com/office/drawing/2014/main" val="39305591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60500"/>
            <a:ext cx="8520600" cy="3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1631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-"/>
            </a:pPr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Reading 5 times per week </a:t>
            </a:r>
          </a:p>
          <a:p>
            <a:pPr marL="457200" lvl="0" indent="-351631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-"/>
            </a:pPr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Homework book will alternate between an English task and a maths task each. They should be able to complete this independently. Set on a Friday and to be returned by the following Wednesday. 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1631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-"/>
            </a:pPr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Spellings will be sent home on a Friday too, giving the children a full week to practise. Spelling Shed is also available for more practise.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Other ways to help at home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Ask your children to tell the time and use different clocks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Let them handle money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Times tables 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Discuss fractions e.g. half a pizza, six equal pieces means sixths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Encourage your children to write - diaries, thank you notes, cards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TTRS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Spelling Shed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Taking an interest in current events and encouraging children to form an opinion, verbalise this and have debates and discussions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Uniform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525" y="445025"/>
            <a:ext cx="5190519" cy="19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647" y="2571747"/>
            <a:ext cx="6962281" cy="19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9AF9-C8C1-429C-B1A6-4C5A9273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Attendance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4F292-42DB-43B9-82C3-F3AAB9D004C5}"/>
              </a:ext>
            </a:extLst>
          </p:cNvPr>
          <p:cNvPicPr/>
          <p:nvPr/>
        </p:nvPicPr>
        <p:blipFill rotWithShape="1">
          <a:blip r:embed="rId2"/>
          <a:srcRect l="7811" t="41788" r="37846" b="27651"/>
          <a:stretch/>
        </p:blipFill>
        <p:spPr bwMode="auto">
          <a:xfrm>
            <a:off x="994475" y="1449904"/>
            <a:ext cx="6862985" cy="2243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33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C5522-54CD-489A-898C-B884C3FF104A}"/>
              </a:ext>
            </a:extLst>
          </p:cNvPr>
          <p:cNvPicPr/>
          <p:nvPr/>
        </p:nvPicPr>
        <p:blipFill rotWithShape="1">
          <a:blip r:embed="rId2"/>
          <a:srcRect l="2326" t="24324" r="37347" b="18919"/>
          <a:stretch/>
        </p:blipFill>
        <p:spPr bwMode="auto">
          <a:xfrm>
            <a:off x="517837" y="474348"/>
            <a:ext cx="8052005" cy="4203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004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ctrTitle"/>
          </p:nvPr>
        </p:nvSpPr>
        <p:spPr>
          <a:xfrm>
            <a:off x="311700" y="2637225"/>
            <a:ext cx="8520600" cy="9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980">
                <a:latin typeface="Comic Sans MS"/>
                <a:ea typeface="Comic Sans MS"/>
                <a:cs typeface="Comic Sans MS"/>
                <a:sym typeface="Comic Sans MS"/>
              </a:rPr>
              <a:t>Any Questions?</a:t>
            </a:r>
            <a:endParaRPr sz="398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825" y="1198850"/>
            <a:ext cx="9525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3144200"/>
            <a:ext cx="8520600" cy="9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“Believe and Achieve”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350" y="1127225"/>
            <a:ext cx="9525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School Rules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805250"/>
            <a:ext cx="8520600" cy="2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Ready</a:t>
            </a:r>
            <a:endParaRPr sz="40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Respectful</a:t>
            </a:r>
            <a:endParaRPr sz="40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Kind</a:t>
            </a:r>
            <a:endParaRPr sz="40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School Values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60500"/>
            <a:ext cx="8520600" cy="3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Happiness</a:t>
            </a:r>
            <a:endParaRPr sz="28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Teamwork</a:t>
            </a:r>
            <a:endParaRPr sz="28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Resilience</a:t>
            </a:r>
            <a:endParaRPr sz="28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Pride</a:t>
            </a:r>
            <a:endParaRPr sz="28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Honesty</a:t>
            </a:r>
            <a:endParaRPr sz="28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Respect</a:t>
            </a:r>
            <a:endParaRPr sz="28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Timetable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2F2E12-5BFD-43B7-8A5F-4E3160C84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3" t="23051" r="16395" b="5084"/>
          <a:stretch/>
        </p:blipFill>
        <p:spPr>
          <a:xfrm>
            <a:off x="914400" y="879501"/>
            <a:ext cx="7336466" cy="41548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 panose="030F0702030302020204" pitchFamily="66" charset="0"/>
              </a:rPr>
              <a:t>English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“Word of the Day” - Vocabulary Ninja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Spelling - Spelling Shed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Handwriting - Pen Pals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SPAG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Reading lesson - 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Three times weekly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Based on a range of rich texts/extracts covering a wide range of genres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Writing 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The Ellington Writing Journey (explore, initiate, understand audience and purpose, model, enable, edit, publish)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Based on a class text and write a range of text types focusing on the purpose for writing e.g. to entertain, to persuade 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6">
            <a:extLst>
              <a:ext uri="{FF2B5EF4-FFF2-40B4-BE49-F238E27FC236}">
                <a16:creationId xmlns:a16="http://schemas.microsoft.com/office/drawing/2014/main" id="{9C7236B7-E8A4-44C3-8E10-C38706CA7C1F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Our Texts</a:t>
            </a:r>
          </a:p>
        </p:txBody>
      </p:sp>
      <p:pic>
        <p:nvPicPr>
          <p:cNvPr id="3" name="Picture 2" descr="C:\Users\Stodd\AppData\Local\Microsoft\Windows\INetCache\Content.MSO\C20A8B93.tmp">
            <a:extLst>
              <a:ext uri="{FF2B5EF4-FFF2-40B4-BE49-F238E27FC236}">
                <a16:creationId xmlns:a16="http://schemas.microsoft.com/office/drawing/2014/main" id="{5E0DFBA0-CEFC-4F23-9703-B6FAD2F480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" y="1141094"/>
            <a:ext cx="2482215" cy="339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Stodd\AppData\Local\Microsoft\Windows\INetCache\Content.MSO\BAD3BD46.tmp">
            <a:extLst>
              <a:ext uri="{FF2B5EF4-FFF2-40B4-BE49-F238E27FC236}">
                <a16:creationId xmlns:a16="http://schemas.microsoft.com/office/drawing/2014/main" id="{1CBE3A39-97AF-424E-981D-E609DA096F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04" y="1141094"/>
            <a:ext cx="2253615" cy="339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todd\AppData\Local\Microsoft\Windows\INetCache\Content.MSO\1F368144.tmp">
            <a:extLst>
              <a:ext uri="{FF2B5EF4-FFF2-40B4-BE49-F238E27FC236}">
                <a16:creationId xmlns:a16="http://schemas.microsoft.com/office/drawing/2014/main" id="{821B0055-B46C-439E-ABE8-5005A4CBD6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3" y="1141094"/>
            <a:ext cx="2253615" cy="3392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82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EF2D1D-FE82-44A0-9EC7-2370A484F5EB}"/>
              </a:ext>
            </a:extLst>
          </p:cNvPr>
          <p:cNvSpPr txBox="1"/>
          <p:nvPr/>
        </p:nvSpPr>
        <p:spPr>
          <a:xfrm>
            <a:off x="350874" y="177525"/>
            <a:ext cx="8229600" cy="4965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latin typeface="Comic Sans MS" panose="030F0702030302020204" pitchFamily="66" charset="0"/>
                <a:ea typeface="Calibri" panose="020F0502020204030204" pitchFamily="34" charset="0"/>
              </a:rPr>
              <a:t>Plan their writing by: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300" dirty="0">
                <a:latin typeface="Comic Sans MS" panose="030F0702030302020204" pitchFamily="66" charset="0"/>
                <a:ea typeface="Noto Sans Symbols"/>
                <a:cs typeface="Noto Sans Symbols"/>
              </a:rPr>
              <a:t>identifying the audience for and purpose of the writing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300" dirty="0">
                <a:latin typeface="Comic Sans MS" panose="030F0702030302020204" pitchFamily="66" charset="0"/>
                <a:ea typeface="Noto Sans Symbols"/>
                <a:cs typeface="Noto Sans Symbols"/>
              </a:rPr>
              <a:t>in writing narratives, considering how authors have developed characters and settings in what pupils have read, listened to or seen performed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latin typeface="Comic Sans MS" panose="030F0702030302020204" pitchFamily="66" charset="0"/>
                <a:ea typeface="Calibri" panose="020F0502020204030204" pitchFamily="34" charset="0"/>
              </a:rPr>
              <a:t>Draft and write by: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300" dirty="0">
                <a:latin typeface="Comic Sans MS" panose="030F0702030302020204" pitchFamily="66" charset="0"/>
                <a:ea typeface="Noto Sans Symbols"/>
                <a:cs typeface="Noto Sans Symbols"/>
              </a:rPr>
              <a:t>selecting appropriate grammar and vocabulary, understanding how such choices can change and enhance meaning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300" dirty="0">
                <a:latin typeface="Comic Sans MS" panose="030F0702030302020204" pitchFamily="66" charset="0"/>
                <a:ea typeface="Noto Sans Symbols"/>
                <a:cs typeface="Noto Sans Symbols"/>
              </a:rPr>
              <a:t>in narratives, describing settings, characters and atmosphere and integrating dialogue to convey character and advance the action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300" dirty="0">
                <a:latin typeface="Comic Sans MS" panose="030F0702030302020204" pitchFamily="66" charset="0"/>
                <a:ea typeface="Noto Sans Symbols"/>
                <a:cs typeface="Noto Sans Symbols"/>
              </a:rPr>
              <a:t>using a wide range of devices to build cohesion within and across paragraphs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300" dirty="0">
                <a:latin typeface="Comic Sans MS" panose="030F0702030302020204" pitchFamily="66" charset="0"/>
                <a:ea typeface="Noto Sans Symbols"/>
                <a:cs typeface="Noto Sans Symbols"/>
              </a:rPr>
              <a:t>using further organisational and presentational devices to structure text and to guide the reader [for example, headings, bullet points, underlining]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300" dirty="0">
                <a:latin typeface="Comic Sans MS" panose="030F0702030302020204" pitchFamily="66" charset="0"/>
                <a:ea typeface="Calibri" panose="020F0502020204030204" pitchFamily="34" charset="0"/>
              </a:rPr>
              <a:t>Evaluate and edit by: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300" dirty="0">
                <a:latin typeface="Comic Sans MS" panose="030F0702030302020204" pitchFamily="66" charset="0"/>
                <a:ea typeface="Noto Sans Symbols"/>
                <a:cs typeface="Noto Sans Symbols"/>
              </a:rPr>
              <a:t>assessing the effectiveness of own and others’ writing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300" dirty="0">
                <a:latin typeface="Comic Sans MS" panose="030F0702030302020204" pitchFamily="66" charset="0"/>
                <a:ea typeface="Noto Sans Symbols"/>
                <a:cs typeface="Noto Sans Symbols"/>
              </a:rPr>
              <a:t>ensuring the consistent and correct use of tense throughout writing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sz="1300" dirty="0">
                <a:latin typeface="Comic Sans MS" panose="030F0702030302020204" pitchFamily="66" charset="0"/>
                <a:ea typeface="Noto Sans Symbols"/>
                <a:cs typeface="Noto Sans Symbols"/>
              </a:rPr>
              <a:t>proof-read for spelling and punctuation errors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endParaRPr lang="en-GB" dirty="0">
              <a:latin typeface="Comic Sans MS" panose="030F0702030302020204" pitchFamily="66" charset="0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82371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C1F41-6FF3-413A-9146-93DB3D87FF57}"/>
              </a:ext>
            </a:extLst>
          </p:cNvPr>
          <p:cNvSpPr txBox="1"/>
          <p:nvPr/>
        </p:nvSpPr>
        <p:spPr>
          <a:xfrm>
            <a:off x="499730" y="425302"/>
            <a:ext cx="8123275" cy="387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latin typeface="Comic Sans MS" panose="030F0702030302020204" pitchFamily="66" charset="0"/>
                <a:ea typeface="Noto Sans Symbols"/>
                <a:cs typeface="Noto Sans Symbols"/>
              </a:rPr>
              <a:t>SPAG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omic Sans MS" panose="030F0702030302020204" pitchFamily="66" charset="0"/>
                <a:ea typeface="Noto Sans Symbols"/>
                <a:cs typeface="Noto Sans Symbols"/>
              </a:rPr>
              <a:t>using expanded noun phrases to convey complicated information concisely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omic Sans MS" panose="030F0702030302020204" pitchFamily="66" charset="0"/>
                <a:ea typeface="Noto Sans Symbols"/>
                <a:cs typeface="Noto Sans Symbols"/>
              </a:rPr>
              <a:t>using modal verbs or adverbs to indicate degrees of possibility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omic Sans MS" panose="030F0702030302020204" pitchFamily="66" charset="0"/>
                <a:ea typeface="Noto Sans Symbols"/>
                <a:cs typeface="Noto Sans Symbols"/>
              </a:rPr>
              <a:t>using relative clauses beginning with relative pronouns such as who, which, where, when, whose, that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omic Sans MS" panose="030F0702030302020204" pitchFamily="66" charset="0"/>
                <a:ea typeface="Noto Sans Symbols"/>
                <a:cs typeface="Noto Sans Symbols"/>
              </a:rPr>
              <a:t>using commas to clarify meaning or avoid ambiguity in writing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omic Sans MS" panose="030F0702030302020204" pitchFamily="66" charset="0"/>
                <a:ea typeface="Noto Sans Symbols"/>
                <a:cs typeface="Noto Sans Symbols"/>
              </a:rPr>
              <a:t>using hyphens to avoid ambiguity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omic Sans MS" panose="030F0702030302020204" pitchFamily="66" charset="0"/>
                <a:ea typeface="Noto Sans Symbols"/>
                <a:cs typeface="Noto Sans Symbols"/>
              </a:rPr>
              <a:t>using brackets, dashes or commas to indicate parenthesis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omic Sans MS" panose="030F0702030302020204" pitchFamily="66" charset="0"/>
                <a:ea typeface="Noto Sans Symbols"/>
                <a:cs typeface="Noto Sans Symbols"/>
              </a:rPr>
              <a:t>using semi-colons, colons or dashes to mark boundaries between independent clauses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omic Sans MS" panose="030F0702030302020204" pitchFamily="66" charset="0"/>
                <a:ea typeface="Noto Sans Symbols"/>
                <a:cs typeface="Noto Sans Symbols"/>
              </a:rPr>
              <a:t>using a colon to introduce a list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omic Sans MS" panose="030F0702030302020204" pitchFamily="66" charset="0"/>
                <a:ea typeface="Noto Sans Symbols"/>
                <a:cs typeface="Noto Sans Symbols"/>
              </a:rPr>
              <a:t>punctuating bullet points consistently </a:t>
            </a:r>
          </a:p>
        </p:txBody>
      </p:sp>
    </p:spTree>
    <p:extLst>
      <p:ext uri="{BB962C8B-B14F-4D97-AF65-F5344CB8AC3E}">
        <p14:creationId xmlns:p14="http://schemas.microsoft.com/office/powerpoint/2010/main" val="270350481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810</Words>
  <Application>Microsoft Office PowerPoint</Application>
  <PresentationFormat>On-screen Show (16:9)</PresentationFormat>
  <Paragraphs>132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Noto Sans Symbols</vt:lpstr>
      <vt:lpstr>Times New Roman</vt:lpstr>
      <vt:lpstr>Simple Light</vt:lpstr>
      <vt:lpstr>Welcome  and  Thank You For Coming!</vt:lpstr>
      <vt:lpstr>“Believe and Achieve”</vt:lpstr>
      <vt:lpstr>School Rules</vt:lpstr>
      <vt:lpstr>School Values</vt:lpstr>
      <vt:lpstr>Timetable</vt:lpstr>
      <vt:lpstr>English</vt:lpstr>
      <vt:lpstr>PowerPoint Presentation</vt:lpstr>
      <vt:lpstr>PowerPoint Presentation</vt:lpstr>
      <vt:lpstr>PowerPoint Presentation</vt:lpstr>
      <vt:lpstr>PowerPoint Presentation</vt:lpstr>
      <vt:lpstr>Maths</vt:lpstr>
      <vt:lpstr>Example of “tough ten”</vt:lpstr>
      <vt:lpstr>Topics</vt:lpstr>
      <vt:lpstr>Homework</vt:lpstr>
      <vt:lpstr>Other ways to help at home</vt:lpstr>
      <vt:lpstr>Uniform</vt:lpstr>
      <vt:lpstr>Attendance 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and  Thank You For Coming!</dc:title>
  <dc:creator>Stuart Todd</dc:creator>
  <cp:lastModifiedBy>Stuart Todd</cp:lastModifiedBy>
  <cp:revision>8</cp:revision>
  <dcterms:modified xsi:type="dcterms:W3CDTF">2022-09-26T12:34:20Z</dcterms:modified>
</cp:coreProperties>
</file>