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0"/>
  </p:notesMasterIdLst>
  <p:sldIdLst>
    <p:sldId id="281" r:id="rId2"/>
    <p:sldId id="289" r:id="rId3"/>
    <p:sldId id="290" r:id="rId4"/>
    <p:sldId id="292" r:id="rId5"/>
    <p:sldId id="280" r:id="rId6"/>
    <p:sldId id="283" r:id="rId7"/>
    <p:sldId id="282" r:id="rId8"/>
    <p:sldId id="284" r:id="rId9"/>
    <p:sldId id="260" r:id="rId10"/>
    <p:sldId id="285" r:id="rId11"/>
    <p:sldId id="286" r:id="rId12"/>
    <p:sldId id="288" r:id="rId13"/>
    <p:sldId id="287" r:id="rId14"/>
    <p:sldId id="256" r:id="rId15"/>
    <p:sldId id="261" r:id="rId16"/>
    <p:sldId id="277" r:id="rId17"/>
    <p:sldId id="293" r:id="rId18"/>
    <p:sldId id="279" r:id="rId19"/>
  </p:sldIdLst>
  <p:sldSz cx="9144000" cy="6858000" type="screen4x3"/>
  <p:notesSz cx="6858000" cy="9144000"/>
  <p:embeddedFontLst>
    <p:embeddedFont>
      <p:font typeface="Futura Md BT" panose="020B0602020204020303"/>
      <p:regular r:id="rId21"/>
      <p:italic r:id="rId22"/>
      <p:boldItalic r:id="rId23"/>
    </p:embeddedFont>
    <p:embeddedFont>
      <p:font typeface="Calibri" panose="020F0502020204030204" pitchFamily="34" charset="0"/>
      <p:regular r:id="rId24"/>
      <p:bold r:id="rId25"/>
      <p:italic r:id="rId26"/>
      <p:boldItalic r:id="rId27"/>
    </p:embeddedFont>
    <p:embeddedFont>
      <p:font typeface="Futura-Medium" panose="020B0604020202020204"/>
      <p:regular r:id="rId28"/>
    </p:embeddedFont>
    <p:embeddedFont>
      <p:font typeface="Futura MdCn BT" panose="020B0506020204030203"/>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B4"/>
    <a:srgbClr val="00A4BB"/>
    <a:srgbClr val="00B1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00" autoAdjust="0"/>
  </p:normalViewPr>
  <p:slideViewPr>
    <p:cSldViewPr snapToGrid="0">
      <p:cViewPr varScale="1">
        <p:scale>
          <a:sx n="62" d="100"/>
          <a:sy n="62" d="100"/>
        </p:scale>
        <p:origin x="14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f.panda.org/knowledge_hub/teacher_resourc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Our Planet is a Netflix Original documentary series that tells the story of the one place we all call home. The series, and the accompanying website filled with free videos and resources, aims to help people all over the world to understand what we all need to do in order to ensure a future for our planet in which people and nature thrive.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WWF is the world’s leading independent conservation organisation. Our mission is to create a world where people and wildlife can thrive together.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This photograph is called ‘Earthrise’ and was taken by astronaut William Anders on December 24, 1968, during the Apollo 8 mission. Seeing Earth from space was an important moment for humans. We can see not only how beautiful it is, but how connected it is. It sustains all the life that we have ever discovered, but can only do that if it is allowed to work properly by humans.</a:t>
            </a:r>
          </a:p>
          <a:p>
            <a:endParaRPr lang="en-GB" dirty="0"/>
          </a:p>
          <a:p>
            <a:r>
              <a:rPr lang="en-GB" dirty="0"/>
              <a:t>Earthrise photo by Bill Anders / NASA</a:t>
            </a:r>
          </a:p>
          <a:p>
            <a:r>
              <a:rPr lang="en-GB" dirty="0"/>
              <a:t>Processing by Jim </a:t>
            </a:r>
            <a:r>
              <a:rPr lang="en-GB" dirty="0" err="1"/>
              <a:t>Weigang</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273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b="1" dirty="0"/>
              <a:t>High Seas: Big Predators</a:t>
            </a:r>
          </a:p>
          <a:p>
            <a:pPr marL="0" marR="0" lvl="0" indent="0" algn="l" rtl="0">
              <a:spcBef>
                <a:spcPts val="0"/>
              </a:spcBef>
              <a:spcAft>
                <a:spcPts val="0"/>
              </a:spcAft>
              <a:buNone/>
            </a:pPr>
            <a:r>
              <a:rPr lang="en-GB" dirty="0"/>
              <a:t>Big animals like whales, sharks and dolphins are important because they fertilise the surface waters with their poo, and mix air into the water when they breach the surface, allowing phytoplankton to thrive. These tiny floating plants are the basis of life in the seas, but also produce half of the oxygen in the air that we breathe.</a:t>
            </a:r>
          </a:p>
          <a:p>
            <a:pPr marL="0" marR="0" lvl="0" indent="0" algn="l" rtl="0">
              <a:spcBef>
                <a:spcPts val="0"/>
              </a:spcBef>
              <a:spcAft>
                <a:spcPts val="0"/>
              </a:spcAft>
              <a:buNone/>
            </a:pPr>
            <a:r>
              <a:rPr lang="en-GB" dirty="0"/>
              <a:t>The high seas are not policed because they fall outside the borders of any country, and as a result they are being unsustainably fished in a way that endangers these large creatures – and all life in the ocean.</a:t>
            </a:r>
          </a:p>
          <a:p>
            <a:pPr marL="0" marR="0" lvl="0" indent="0" algn="l" rtl="0">
              <a:spcBef>
                <a:spcPts val="0"/>
              </a:spcBef>
              <a:spcAft>
                <a:spcPts val="0"/>
              </a:spcAft>
              <a:buNone/>
            </a:pPr>
            <a:r>
              <a:rPr lang="en-GB" dirty="0"/>
              <a:t>Even the biggest animals in the high seas depend on the small life forms such as krill – tiny crustaceans that eat the phytoplankton that the large animals help to sustain. Antarctic krill – one of the most common types – survive their first year thanks to sea ice in the </a:t>
            </a:r>
            <a:r>
              <a:rPr lang="en-GB" b="1" dirty="0"/>
              <a:t>frozen world </a:t>
            </a:r>
            <a:r>
              <a:rPr lang="en-GB" dirty="0"/>
              <a:t>of Antarctica.</a:t>
            </a:r>
          </a:p>
          <a:p>
            <a:pPr marL="0" marR="0" lvl="0" indent="0" algn="l" rtl="0">
              <a:spcBef>
                <a:spcPts val="0"/>
              </a:spcBef>
              <a:spcAft>
                <a:spcPts val="0"/>
              </a:spcAft>
              <a:buNone/>
            </a:pPr>
            <a:r>
              <a:rPr lang="en-GB" dirty="0"/>
              <a:t>Screen the biome tour video at http://ourplanet.com/schools-and-youth </a:t>
            </a:r>
            <a:endParaRPr dirty="0"/>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937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b="1" dirty="0"/>
              <a:t>Frozen Worlds – Ice</a:t>
            </a:r>
          </a:p>
          <a:p>
            <a:pPr marL="0" marR="0" lvl="0" indent="0" algn="l" rtl="0">
              <a:spcBef>
                <a:spcPts val="0"/>
              </a:spcBef>
              <a:spcAft>
                <a:spcPts val="0"/>
              </a:spcAft>
              <a:buNone/>
            </a:pPr>
            <a:r>
              <a:rPr lang="en-GB" dirty="0"/>
              <a:t>Ice is not just something for polar bears and penguins to walk on. Ice is the soil of the poles, supporting the entire food chain, and acts as an air conditioning system for our planet by reflecting sunlight into space.</a:t>
            </a:r>
          </a:p>
          <a:p>
            <a:pPr marL="0" marR="0" lvl="0" indent="0" algn="l" rtl="0">
              <a:spcBef>
                <a:spcPts val="0"/>
              </a:spcBef>
              <a:spcAft>
                <a:spcPts val="0"/>
              </a:spcAft>
              <a:buNone/>
            </a:pPr>
            <a:r>
              <a:rPr lang="en-GB" dirty="0"/>
              <a:t>Sea ice in the Antarctic is especially important for large predators that hunt in the sea and need places to rest, and also provides a safe place with shelter and food for krill to survive their first year of life. Krill then populates the seas and provides food for many larger ocean species, even whales.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Climate change caused by carbon from burning fossil fuels is causing the ice to melt. The loss of</a:t>
            </a:r>
            <a:r>
              <a:rPr lang="en-GB" b="1" dirty="0"/>
              <a:t> forests </a:t>
            </a:r>
            <a:r>
              <a:rPr lang="en-GB" dirty="0"/>
              <a:t>has an impact too – because trees draw in and capture carbon form the atmosphere in themselves, and the soil.</a:t>
            </a:r>
          </a:p>
          <a:p>
            <a:pPr marL="0" marR="0" lvl="0" indent="0" algn="l" rtl="0">
              <a:spcBef>
                <a:spcPts val="0"/>
              </a:spcBef>
              <a:spcAft>
                <a:spcPts val="0"/>
              </a:spcAft>
              <a:buNone/>
            </a:pPr>
            <a:endParaRPr lang="en-GB" dirty="0"/>
          </a:p>
          <a:p>
            <a:pPr marL="0" marR="0" lvl="0" indent="0" algn="l" rtl="0">
              <a:spcBef>
                <a:spcPts val="0"/>
              </a:spcBef>
              <a:spcAft>
                <a:spcPts val="0"/>
              </a:spcAft>
              <a:buNone/>
            </a:pPr>
            <a:r>
              <a:rPr lang="en-GB" dirty="0"/>
              <a:t>Screen the biome tour video at http://ourplanet.com/schools-and-youth </a:t>
            </a:r>
            <a:endParaRPr dirty="0"/>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1723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b="1" dirty="0"/>
              <a:t>Forests – Resilience</a:t>
            </a:r>
          </a:p>
          <a:p>
            <a:pPr marL="0" marR="0" lvl="0" indent="0" algn="l" rtl="0">
              <a:spcBef>
                <a:spcPts val="0"/>
              </a:spcBef>
              <a:spcAft>
                <a:spcPts val="0"/>
              </a:spcAft>
              <a:buNone/>
            </a:pPr>
            <a:r>
              <a:rPr lang="en-GB" dirty="0"/>
              <a:t>Trees in seasonal forests are adapted to deal with changing temperatures and forest fires. Forests with a mix of trees of different species and ages are the most able to bounce back. Many animals also have a role to play in helping forests thrive – distributing nutrients and seeds, and in the case of predators, ensuring that there are not so many grazing animals that new trees are unable to establish themselves.</a:t>
            </a:r>
          </a:p>
          <a:p>
            <a:r>
              <a:rPr lang="en-GB" dirty="0"/>
              <a:t>Trees play an important role in supporting wildlife, but also in making our planet more resilient by capturing carbon from the atmosphere. </a:t>
            </a:r>
            <a:r>
              <a:rPr lang="en-GB" sz="1200" b="0" i="0" u="none" strike="noStrike" cap="none" dirty="0">
                <a:solidFill>
                  <a:schemeClr val="dk1"/>
                </a:solidFill>
                <a:effectLst/>
                <a:latin typeface="Calibri"/>
                <a:ea typeface="Calibri"/>
                <a:cs typeface="Calibri"/>
                <a:sym typeface="Calibri"/>
              </a:rPr>
              <a:t>Unfortunately, human activity can cause damage to forests from which they are less able to recover, when they clear areas for farms, roads and buildings and break forests into smaller pieces. This is called ‘fragmentation’.</a:t>
            </a:r>
          </a:p>
          <a:p>
            <a:r>
              <a:rPr lang="en-GB" sz="1200" b="0" i="0" u="none" strike="noStrike" cap="none" dirty="0">
                <a:solidFill>
                  <a:schemeClr val="dk1"/>
                </a:solidFill>
                <a:effectLst/>
                <a:latin typeface="Calibri"/>
                <a:ea typeface="Calibri"/>
                <a:cs typeface="Calibri"/>
                <a:sym typeface="Calibri"/>
              </a:rPr>
              <a:t>Less than a quarter of the world’s forests are now part of large unbroken expanses of trees where large animals such as tigers and bears have enough space to hunt or forage for the food they need to survive. A single grizzly bear may need 1,000 square kilometres (385,000 square miles) to itself. These animals also spread seeds in their droppings, so they are an essential part of the forest ecology. Predators like the Siberian Tiger keep deer populations under control, which stops overgrazing from damaging the forest ecosystem. Fragmented forest is less resilient.</a:t>
            </a:r>
          </a:p>
          <a:p>
            <a:endParaRPr lang="en-GB" dirty="0"/>
          </a:p>
          <a:p>
            <a:pPr marL="0" marR="0" lvl="0" indent="0" algn="l" rtl="0">
              <a:spcBef>
                <a:spcPts val="0"/>
              </a:spcBef>
              <a:spcAft>
                <a:spcPts val="0"/>
              </a:spcAft>
              <a:buNone/>
            </a:pPr>
            <a:r>
              <a:rPr lang="en-GB" dirty="0"/>
              <a:t>Screen the biome tour video at http://ourplanet.com/schools-and-youth </a:t>
            </a:r>
            <a:endParaRPr dirty="0"/>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3424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b="1" dirty="0"/>
              <a:t>Grasslands - Space</a:t>
            </a:r>
          </a:p>
          <a:p>
            <a:pPr marL="0" marR="0" lvl="0" indent="0" algn="l" rtl="0">
              <a:spcBef>
                <a:spcPts val="0"/>
              </a:spcBef>
              <a:spcAft>
                <a:spcPts val="0"/>
              </a:spcAft>
              <a:buNone/>
            </a:pPr>
            <a:r>
              <a:rPr lang="en-GB" dirty="0"/>
              <a:t>Fragmentation also affects grassland ecosystems. Big animals like wildebeest (pictured) live in big herds, and need space to move large distances to follow rainfall, otherwise the grass is overgrazed and the whole system collapses.</a:t>
            </a:r>
          </a:p>
          <a:p>
            <a:pPr marL="0" marR="0" lvl="0" indent="0" algn="l" rtl="0">
              <a:spcBef>
                <a:spcPts val="0"/>
              </a:spcBef>
              <a:spcAft>
                <a:spcPts val="0"/>
              </a:spcAft>
              <a:buNone/>
            </a:pPr>
            <a:r>
              <a:rPr lang="en-GB" dirty="0"/>
              <a:t>We are using up space in grasslands to farm food, leaving less space and blocking migration routes for the wildlife that keeps the grasslands ecosystem working.</a:t>
            </a:r>
          </a:p>
          <a:p>
            <a:pPr marL="0" marR="0" lvl="0" indent="0" algn="l" rtl="0">
              <a:spcBef>
                <a:spcPts val="0"/>
              </a:spcBef>
              <a:spcAft>
                <a:spcPts val="0"/>
              </a:spcAft>
              <a:buNone/>
            </a:pPr>
            <a:endParaRPr lang="en-GB" dirty="0"/>
          </a:p>
          <a:p>
            <a:pPr marL="0" marR="0" lvl="0" indent="0" algn="l" rtl="0">
              <a:spcBef>
                <a:spcPts val="0"/>
              </a:spcBef>
              <a:spcAft>
                <a:spcPts val="0"/>
              </a:spcAft>
              <a:buNone/>
            </a:pPr>
            <a:r>
              <a:rPr lang="en-GB" dirty="0"/>
              <a:t>Screen the biome tour video at http://ourplanet.com/schools-and-youth </a:t>
            </a:r>
            <a:endParaRPr dirty="0"/>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1812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WWF’s Living Planet Report in 2018 revealed that biodiversity on our planet is in serious decline.</a:t>
            </a:r>
          </a:p>
          <a:p>
            <a:pPr marL="0" lvl="0" indent="0" algn="l" rtl="0">
              <a:spcBef>
                <a:spcPts val="0"/>
              </a:spcBef>
              <a:spcAft>
                <a:spcPts val="0"/>
              </a:spcAft>
              <a:buNone/>
            </a:pPr>
            <a:r>
              <a:rPr lang="en-GB" sz="1200" b="0" i="0" u="none" strike="noStrike" cap="none" dirty="0">
                <a:solidFill>
                  <a:schemeClr val="dk1"/>
                </a:solidFill>
                <a:effectLst/>
                <a:latin typeface="Calibri"/>
                <a:ea typeface="Calibri"/>
                <a:cs typeface="Calibri"/>
                <a:sym typeface="Calibri"/>
              </a:rPr>
              <a:t>Wildlife populations globally have declined by 60% in less than 50 years.</a:t>
            </a:r>
          </a:p>
          <a:p>
            <a:pPr marL="0" lvl="0" indent="0" algn="l" rtl="0">
              <a:spcBef>
                <a:spcPts val="0"/>
              </a:spcBef>
              <a:spcAft>
                <a:spcPts val="0"/>
              </a:spcAft>
              <a:buNone/>
            </a:pPr>
            <a:r>
              <a:rPr lang="en-GB" sz="1200" b="0" i="0" u="none" strike="noStrike" cap="none" dirty="0">
                <a:solidFill>
                  <a:schemeClr val="dk1"/>
                </a:solidFill>
                <a:effectLst/>
                <a:latin typeface="Calibri"/>
                <a:cs typeface="Calibri"/>
                <a:sym typeface="Calibri"/>
              </a:rPr>
              <a:t>Full report: </a:t>
            </a:r>
            <a:r>
              <a:rPr lang="en-GB" dirty="0">
                <a:hlinkClick r:id="rId3"/>
              </a:rPr>
              <a:t>http://wwf.panda.org/knowledge_hub/teacher_resources/</a:t>
            </a:r>
            <a:endParaRPr dirty="0"/>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i="0" u="none" strike="noStrike" cap="none" dirty="0">
                <a:solidFill>
                  <a:schemeClr val="dk1"/>
                </a:solidFill>
                <a:latin typeface="Calibri"/>
                <a:ea typeface="Calibri"/>
                <a:cs typeface="Calibri"/>
                <a:sym typeface="Calibri"/>
              </a:rPr>
              <a:t>Bending the curve of biodiversity loss</a:t>
            </a:r>
          </a:p>
          <a:p>
            <a:pPr marL="0" marR="0" lvl="0" indent="0" algn="l" rtl="0">
              <a:spcBef>
                <a:spcPts val="0"/>
              </a:spcBef>
              <a:spcAft>
                <a:spcPts val="0"/>
              </a:spcAft>
              <a:buNone/>
            </a:pPr>
            <a:endParaRPr lang="en-GB"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The data compiled by scientists to create the Living Planet Report shows that our planet’s biodiversity (the term for all wildlife and ecosystems in a set area) has been declining rapidly since the 1970s, and we know that it was already much lower at that point than it has been in the distant past.</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This graph shows how the size of wildlife populations around the world has fallen and is set to continue falling for the next decade. What happens after that will depend on what we do in the next few years. </a:t>
            </a:r>
          </a:p>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If humans carry on doing all the things we have been doing over the past years that damage the environment, and our population continues to grow, we can expect that the red line will be our future. This would mean that wildlife populations around the world become very small and some species would be lost completely. </a:t>
            </a:r>
          </a:p>
          <a:p>
            <a:pPr marL="0" marR="0" lvl="0" indent="0" algn="l" rtl="0">
              <a:spcBef>
                <a:spcPts val="0"/>
              </a:spcBef>
              <a:spcAft>
                <a:spcPts val="0"/>
              </a:spcAft>
              <a:buNone/>
            </a:pPr>
            <a:endParaRPr dirty="0"/>
          </a:p>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If we work together to limit our destructive impact on the environment we could slow the loss of wildlife populations until it stabilises (yellow line). This means we could keep the amount of nature that we currently have on our planet.</a:t>
            </a:r>
            <a:endParaRPr dirty="0"/>
          </a:p>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If we change lots of things about the way we live – the things we eat and the way we produce it, the way we generate the energy that we use each day – then we could allow nature to recover (the green line).</a:t>
            </a:r>
            <a:endParaRPr dirty="0"/>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In September 2015, 193 Global Leaders agreed on 17 Sustainable Development Goals. These Global Goals are focused on ending extreme poverty, fighting inequality and tackling climate change - all by 2030.</a:t>
            </a:r>
          </a:p>
          <a:p>
            <a:pPr marL="0" marR="0" lvl="0" indent="0" algn="l" rtl="0">
              <a:spcBef>
                <a:spcPts val="0"/>
              </a:spcBef>
              <a:spcAft>
                <a:spcPts val="0"/>
              </a:spcAft>
              <a:buNone/>
            </a:pPr>
            <a:endParaRPr lang="en-GB" sz="1200" b="0" i="0" u="none" strike="noStrike" cap="none" dirty="0">
              <a:solidFill>
                <a:schemeClr val="dk1"/>
              </a:solidFill>
              <a:latin typeface="Calibri"/>
              <a:cs typeface="Calibri"/>
              <a:sym typeface="Calibri"/>
            </a:endParaRPr>
          </a:p>
          <a:p>
            <a:pPr marL="0" marR="0" lvl="0" indent="0" algn="l" rtl="0">
              <a:spcBef>
                <a:spcPts val="0"/>
              </a:spcBef>
              <a:spcAft>
                <a:spcPts val="0"/>
              </a:spcAft>
              <a:buNone/>
            </a:pPr>
            <a:r>
              <a:rPr lang="en-GB" sz="1200" b="0" i="0" u="none" strike="noStrike" cap="none" dirty="0">
                <a:solidFill>
                  <a:schemeClr val="dk1"/>
                </a:solidFill>
                <a:latin typeface="Calibri"/>
                <a:cs typeface="Calibri"/>
                <a:sym typeface="Calibri"/>
              </a:rPr>
              <a:t>The goals that are specifically to do with the living planet – 6, 13, 14 and 15, are all essential to realise if we want any of the others. Food, fairness and prosperity are only possible on a planet that is able to support us properly.</a:t>
            </a:r>
          </a:p>
          <a:p>
            <a:pPr marL="0" marR="0" lvl="0" indent="0" algn="l" rtl="0">
              <a:spcBef>
                <a:spcPts val="0"/>
              </a:spcBef>
              <a:spcAft>
                <a:spcPts val="0"/>
              </a:spcAft>
              <a:buNone/>
            </a:pPr>
            <a:endParaRPr lang="en-GB" sz="1200" b="0" i="0" u="none" strike="noStrike" cap="none" dirty="0">
              <a:solidFill>
                <a:schemeClr val="dk1"/>
              </a:solidFill>
              <a:latin typeface="Calibri"/>
              <a:cs typeface="Calibri"/>
              <a:sym typeface="Calibri"/>
            </a:endParaRPr>
          </a:p>
          <a:p>
            <a:pPr marL="0" marR="0" lvl="0" indent="0" algn="l" rtl="0">
              <a:spcBef>
                <a:spcPts val="0"/>
              </a:spcBef>
              <a:spcAft>
                <a:spcPts val="0"/>
              </a:spcAft>
              <a:buNone/>
            </a:pPr>
            <a:r>
              <a:rPr lang="en-GB" sz="1200" b="0" i="0" u="none" strike="noStrike" cap="none" dirty="0">
                <a:solidFill>
                  <a:schemeClr val="dk1"/>
                </a:solidFill>
                <a:latin typeface="Calibri"/>
                <a:cs typeface="Calibri"/>
                <a:sym typeface="Calibri"/>
              </a:rPr>
              <a:t>It will take extreme changes to the way we live to achieve the SDGs.</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83" name="Google Shape;28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all play a role in creating a more sustainable future through our own actions, but it needs to be big businesses and governments acting together to make the big changes needed to save the planet. That doesn’t mean we should give up – if we show through our actions and voices that we want change then big businesses and governments will listen. After all, businesses need customers and governments need support from their citizens!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5785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Visit www.ourplanet.com for more information, classroom resources and a wealth of free videos.</a:t>
            </a:r>
            <a:endParaRPr dirty="0"/>
          </a:p>
        </p:txBody>
      </p:sp>
      <p:sp>
        <p:nvSpPr>
          <p:cNvPr id="297" name="Google Shape;297;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i="0" u="none" strike="noStrike" cap="none" dirty="0">
                <a:solidFill>
                  <a:schemeClr val="dk1"/>
                </a:solidFill>
                <a:latin typeface="Calibri"/>
                <a:ea typeface="Calibri"/>
                <a:cs typeface="Calibri"/>
                <a:sym typeface="Calibri"/>
              </a:rPr>
              <a:t>What does nature give us?</a:t>
            </a:r>
          </a:p>
          <a:p>
            <a:pPr marL="0" marR="0" lvl="0" indent="0" algn="l" rtl="0">
              <a:spcBef>
                <a:spcPts val="0"/>
              </a:spcBef>
              <a:spcAft>
                <a:spcPts val="0"/>
              </a:spcAft>
              <a:buNone/>
            </a:pPr>
            <a:r>
              <a:rPr lang="en-GB" sz="1200" b="0" i="0" u="none" strike="noStrike" cap="none" dirty="0">
                <a:solidFill>
                  <a:schemeClr val="dk1"/>
                </a:solidFill>
                <a:latin typeface="Calibri"/>
                <a:cs typeface="Calibri"/>
                <a:sym typeface="Calibri"/>
              </a:rPr>
              <a:t>Nature is the basis for our survival. We depend on the natural world for our food, water and clean air, as well as many things that make our lives more comfortable and enjoyable.</a:t>
            </a:r>
          </a:p>
          <a:p>
            <a:pPr marL="0" marR="0" lvl="0" indent="0" algn="l" rtl="0">
              <a:spcBef>
                <a:spcPts val="0"/>
              </a:spcBef>
              <a:spcAft>
                <a:spcPts val="0"/>
              </a:spcAft>
              <a:buNone/>
            </a:pP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020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What do we do that could have an impact on wildlife or on the things they need to survive?</a:t>
            </a:r>
          </a:p>
          <a:p>
            <a:pPr marL="0" marR="0" lvl="0" indent="0" algn="l" rtl="0">
              <a:spcBef>
                <a:spcPts val="0"/>
              </a:spcBef>
              <a:spcAft>
                <a:spcPts val="0"/>
              </a:spcAft>
              <a:buNone/>
            </a:pPr>
            <a:r>
              <a:rPr lang="en-GB" sz="1200" b="0" i="0" u="none" strike="noStrike" cap="none" dirty="0">
                <a:solidFill>
                  <a:schemeClr val="dk1"/>
                </a:solidFill>
                <a:latin typeface="Calibri"/>
                <a:cs typeface="Calibri"/>
                <a:sym typeface="Calibri"/>
              </a:rPr>
              <a:t>A lot</a:t>
            </a:r>
            <a:r>
              <a:rPr lang="en-GB" sz="1200" b="0" i="0" u="none" strike="noStrike" cap="none" dirty="0" smtClean="0">
                <a:solidFill>
                  <a:schemeClr val="dk1"/>
                </a:solidFill>
                <a:latin typeface="Calibri"/>
                <a:cs typeface="Calibri"/>
                <a:sym typeface="Calibri"/>
              </a:rPr>
              <a:t>!</a:t>
            </a:r>
            <a:endParaRPr dirty="0"/>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482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chemeClr val="dk1"/>
                </a:solidFill>
                <a:effectLst/>
                <a:latin typeface="Calibri"/>
                <a:ea typeface="Calibri"/>
                <a:cs typeface="Calibri"/>
                <a:sym typeface="Calibri"/>
              </a:rPr>
              <a:t>Human activity is changing every part of our planet. These changes are so great that scientists are saying that we have entered a new age – the </a:t>
            </a:r>
            <a:r>
              <a:rPr lang="en-GB" sz="1200" b="1" i="0" u="none" strike="noStrike" cap="none" dirty="0">
                <a:solidFill>
                  <a:schemeClr val="dk1"/>
                </a:solidFill>
                <a:effectLst/>
                <a:latin typeface="Calibri"/>
                <a:ea typeface="Calibri"/>
                <a:cs typeface="Calibri"/>
                <a:sym typeface="Calibri"/>
              </a:rPr>
              <a:t>Anthropocene epoch</a:t>
            </a:r>
            <a:r>
              <a:rPr lang="en-GB" sz="1200" b="0" i="0" u="none" strike="noStrike" cap="none" dirty="0">
                <a:solidFill>
                  <a:schemeClr val="dk1"/>
                </a:solidFill>
                <a:effectLst/>
                <a:latin typeface="Calibri"/>
                <a:ea typeface="Calibri"/>
                <a:cs typeface="Calibri"/>
                <a:sym typeface="Calibri"/>
              </a:rPr>
              <a:t>, meaning ‘the age of humans’. </a:t>
            </a:r>
          </a:p>
          <a:p>
            <a:r>
              <a:rPr lang="en-GB" sz="1200" b="0" i="0" u="none" strike="noStrike" cap="none" dirty="0">
                <a:solidFill>
                  <a:schemeClr val="dk1"/>
                </a:solidFill>
                <a:effectLst/>
                <a:latin typeface="Calibri"/>
                <a:ea typeface="Calibri"/>
                <a:cs typeface="Calibri"/>
                <a:sym typeface="Calibri"/>
              </a:rPr>
              <a:t> </a:t>
            </a:r>
          </a:p>
          <a:p>
            <a:r>
              <a:rPr lang="en-GB" sz="1200" b="0" i="0" u="none" strike="noStrike" cap="none" dirty="0">
                <a:solidFill>
                  <a:schemeClr val="dk1"/>
                </a:solidFill>
                <a:effectLst/>
                <a:latin typeface="Calibri"/>
                <a:ea typeface="Calibri"/>
                <a:cs typeface="Calibri"/>
                <a:sym typeface="Calibri"/>
              </a:rPr>
              <a:t>Humans have only been around for 200,000 years, a tiny sliver of time in comparison to the 4.6 billion years of our planet’s history. Yet in that time we have had a greater impact on our planet than any other species - and our impact is increasing. We have spread into almost every part of the planet, cutting down forests to create farm land and, over time, settling into huge cities. Technological changes have led to the growth of industries and we now consume more of the earth’s resources than ever before. </a:t>
            </a:r>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432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Biodiversity is the term for the total variety of all life on earth – thousands of different habitats, millions of different species and billions of individual animals. The more biodiversity, the more secure all life on earth is – including us. All the different pieces in the big jigsaw of life on our planet play a part in keeping it healthy and strong.</a:t>
            </a:r>
          </a:p>
          <a:p>
            <a:endParaRPr lang="en-GB" dirty="0"/>
          </a:p>
          <a:p>
            <a:r>
              <a:rPr lang="en-GB" dirty="0"/>
              <a:t>Video (3mins): ourplanet.com/</a:t>
            </a:r>
            <a:r>
              <a:rPr lang="en-GB" dirty="0" err="1"/>
              <a:t>biodiversityvideo</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512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planet is one giant living system, like a human body, and the ‘biomes’ are like its organs. Each biome is nature’s response to a particular environment on earth with a certain geography and climate. They all contribute to the whole planet working well as a system that sustains life. Damage to one biome can lead to the whole system becoming weaker.</a:t>
            </a:r>
          </a:p>
          <a:p>
            <a:endParaRPr lang="en-GB" dirty="0"/>
          </a:p>
          <a:p>
            <a:r>
              <a:rPr lang="en-GB" dirty="0"/>
              <a:t>Each biome has a particular quality that is important for it to work well, and to contribute to the survival of all life on our planet.</a:t>
            </a:r>
          </a:p>
          <a:p>
            <a:endParaRPr lang="en-GB" dirty="0"/>
          </a:p>
          <a:p>
            <a:r>
              <a:rPr lang="en-GB" dirty="0"/>
              <a:t>Video (3mins 42s): ourplanet.com/biomes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336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b="1" dirty="0"/>
              <a:t>Jungles – Diversity</a:t>
            </a:r>
          </a:p>
          <a:p>
            <a:pPr marL="0" marR="0" lvl="0" indent="0" algn="l" rtl="0">
              <a:spcBef>
                <a:spcPts val="0"/>
              </a:spcBef>
              <a:spcAft>
                <a:spcPts val="0"/>
              </a:spcAft>
              <a:buNone/>
            </a:pPr>
            <a:r>
              <a:rPr lang="en-GB" b="1" dirty="0"/>
              <a:t> </a:t>
            </a:r>
            <a:r>
              <a:rPr lang="en-GB" dirty="0"/>
              <a:t>More than half the species on land live in the jungles. The complex variety of life is what allows it to work so efficiently.</a:t>
            </a:r>
          </a:p>
          <a:p>
            <a:pPr marL="0" marR="0" lvl="0" indent="0" algn="l" rtl="0">
              <a:spcBef>
                <a:spcPts val="0"/>
              </a:spcBef>
              <a:spcAft>
                <a:spcPts val="0"/>
              </a:spcAft>
              <a:buNone/>
            </a:pPr>
            <a:r>
              <a:rPr lang="en-GB" dirty="0"/>
              <a:t>Jungles absorb huge amounts of carbon from the atmosphere, drive weather systems, and provide us with medicines.</a:t>
            </a:r>
          </a:p>
          <a:p>
            <a:pPr marL="0" marR="0" lvl="0" indent="0" algn="l" rtl="0">
              <a:spcBef>
                <a:spcPts val="0"/>
              </a:spcBef>
              <a:spcAft>
                <a:spcPts val="0"/>
              </a:spcAft>
              <a:buNone/>
            </a:pPr>
            <a:r>
              <a:rPr lang="en-GB" dirty="0"/>
              <a:t>At the moment we are destroying jungle habitat to make space for crops, and each time we destroy even a small area we risk losing species from our planet.</a:t>
            </a:r>
          </a:p>
          <a:p>
            <a:pPr marL="0" marR="0" lvl="0" indent="0" algn="l" rtl="0">
              <a:spcBef>
                <a:spcPts val="0"/>
              </a:spcBef>
              <a:spcAft>
                <a:spcPts val="0"/>
              </a:spcAft>
              <a:buNone/>
            </a:pPr>
            <a:r>
              <a:rPr lang="en-GB" dirty="0"/>
              <a:t>Another thing that makes jungles important is their role in cleaning, storing and disseminating </a:t>
            </a:r>
            <a:r>
              <a:rPr lang="en-GB" b="1" dirty="0"/>
              <a:t>freshwater</a:t>
            </a:r>
            <a:r>
              <a:rPr lang="en-GB" dirty="0"/>
              <a:t> around the planet. A quarter of our usable freshwater comes from jungles.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Screen the biome tour video at http://ourplanet.com/schools-and-youth </a:t>
            </a: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396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b="1" dirty="0"/>
              <a:t>Freshwater – Flow</a:t>
            </a:r>
          </a:p>
          <a:p>
            <a:pPr marL="0" marR="0" lvl="0" indent="0" algn="l" rtl="0">
              <a:spcBef>
                <a:spcPts val="0"/>
              </a:spcBef>
              <a:spcAft>
                <a:spcPts val="0"/>
              </a:spcAft>
              <a:buNone/>
            </a:pPr>
            <a:r>
              <a:rPr lang="en-GB" dirty="0"/>
              <a:t>Freshwater systems need reliable flow to allow freshwater species to complete their life cycles, and to ensure nutrients and sediments are carried across the landscape.</a:t>
            </a:r>
          </a:p>
          <a:p>
            <a:pPr marL="0" marR="0" lvl="0" indent="0" algn="l" rtl="0">
              <a:spcBef>
                <a:spcPts val="0"/>
              </a:spcBef>
              <a:spcAft>
                <a:spcPts val="0"/>
              </a:spcAft>
              <a:buNone/>
            </a:pPr>
            <a:r>
              <a:rPr lang="en-GB" dirty="0"/>
              <a:t>We are stopping freshwater from flowing as it should by building dams and extracting too much water for our own use.</a:t>
            </a:r>
          </a:p>
          <a:p>
            <a:pPr marL="0" marR="0" lvl="0" indent="0" algn="l" rtl="0">
              <a:spcBef>
                <a:spcPts val="0"/>
              </a:spcBef>
              <a:spcAft>
                <a:spcPts val="0"/>
              </a:spcAft>
              <a:buNone/>
            </a:pPr>
            <a:r>
              <a:rPr lang="en-GB" dirty="0"/>
              <a:t>Some species travel down river systems and spend some of their life in the </a:t>
            </a:r>
            <a:r>
              <a:rPr lang="en-GB" b="1" dirty="0"/>
              <a:t>sea</a:t>
            </a:r>
            <a:r>
              <a:rPr lang="en-GB" dirty="0"/>
              <a:t>, but return upstream in the winter for warmth, or to return to their place of birth to spawn and begin a new cycle of life.</a:t>
            </a:r>
          </a:p>
          <a:p>
            <a:pPr marL="0" marR="0" lvl="0" indent="0" algn="l" rtl="0">
              <a:spcBef>
                <a:spcPts val="0"/>
              </a:spcBef>
              <a:spcAft>
                <a:spcPts val="0"/>
              </a:spcAft>
              <a:buNone/>
            </a:pPr>
            <a:endParaRPr lang="en-GB" dirty="0"/>
          </a:p>
          <a:p>
            <a:pPr marL="0" marR="0" lvl="0" indent="0" algn="l" rtl="0">
              <a:spcBef>
                <a:spcPts val="0"/>
              </a:spcBef>
              <a:spcAft>
                <a:spcPts val="0"/>
              </a:spcAft>
              <a:buNone/>
            </a:pPr>
            <a:r>
              <a:rPr lang="en-GB" dirty="0"/>
              <a:t>Screen the biome tour video at http://ourplanet.com/schools-and-youth </a:t>
            </a:r>
            <a:endParaRPr dirty="0"/>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716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b="1" dirty="0"/>
              <a:t>Coastal seas – Abundance</a:t>
            </a:r>
          </a:p>
          <a:p>
            <a:pPr marL="0" marR="0" lvl="0" indent="0" algn="l" rtl="0">
              <a:spcBef>
                <a:spcPts val="0"/>
              </a:spcBef>
              <a:spcAft>
                <a:spcPts val="0"/>
              </a:spcAft>
              <a:buNone/>
            </a:pPr>
            <a:r>
              <a:rPr lang="en-GB" dirty="0"/>
              <a:t>Warmer shallower waters near land teem with life which spreads to populate the deeper </a:t>
            </a:r>
            <a:r>
              <a:rPr lang="en-GB" b="1" dirty="0"/>
              <a:t>high seas </a:t>
            </a:r>
            <a:r>
              <a:rPr lang="en-GB" dirty="0"/>
              <a:t>and which provides nourishment for many land-based species – including ourselves.</a:t>
            </a:r>
          </a:p>
          <a:p>
            <a:pPr marL="0" marR="0" lvl="0" indent="0" algn="l" rtl="0">
              <a:spcBef>
                <a:spcPts val="0"/>
              </a:spcBef>
              <a:spcAft>
                <a:spcPts val="0"/>
              </a:spcAft>
              <a:buNone/>
            </a:pPr>
            <a:r>
              <a:rPr lang="en-GB" dirty="0"/>
              <a:t>Abundance in the shallows is only possible if every member of the complex community is allowed to thrive.</a:t>
            </a:r>
          </a:p>
          <a:p>
            <a:pPr marL="0" marR="0" lvl="0" indent="0" algn="l" rtl="0">
              <a:spcBef>
                <a:spcPts val="0"/>
              </a:spcBef>
              <a:spcAft>
                <a:spcPts val="0"/>
              </a:spcAft>
              <a:buNone/>
            </a:pPr>
            <a:endParaRPr lang="en-GB" dirty="0"/>
          </a:p>
          <a:p>
            <a:pPr marL="0" marR="0" lvl="0" indent="0" algn="l" rtl="0">
              <a:spcBef>
                <a:spcPts val="0"/>
              </a:spcBef>
              <a:spcAft>
                <a:spcPts val="0"/>
              </a:spcAft>
              <a:buNone/>
            </a:pPr>
            <a:r>
              <a:rPr lang="en-GB" dirty="0"/>
              <a:t>Screen the biome tour video at http://ourplanet.com/schools-and-youth </a:t>
            </a:r>
            <a:endParaRPr dirty="0"/>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007A1A-A4F1-4C5A-AAF4-22710A6C6BC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15204"/>
            <a:ext cx="9144000" cy="5544925"/>
          </a:xfrm>
          <a:prstGeom prst="rect">
            <a:avLst/>
          </a:prstGeom>
        </p:spPr>
      </p:pic>
      <p:pic>
        <p:nvPicPr>
          <p:cNvPr id="8" name="Picture 7">
            <a:extLst>
              <a:ext uri="{FF2B5EF4-FFF2-40B4-BE49-F238E27FC236}">
                <a16:creationId xmlns:a16="http://schemas.microsoft.com/office/drawing/2014/main" id="{F85007C2-92D7-49A1-889A-A75766B835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134" y="5596488"/>
            <a:ext cx="2479319" cy="804312"/>
          </a:xfrm>
          <a:prstGeom prst="rect">
            <a:avLst/>
          </a:prstGeom>
        </p:spPr>
      </p:pic>
      <p:sp>
        <p:nvSpPr>
          <p:cNvPr id="9" name="TextBox 8">
            <a:extLst>
              <a:ext uri="{FF2B5EF4-FFF2-40B4-BE49-F238E27FC236}">
                <a16:creationId xmlns:a16="http://schemas.microsoft.com/office/drawing/2014/main" id="{BD71E1D9-39CD-4E24-AA8D-FFBD0DDB6BD0}"/>
              </a:ext>
            </a:extLst>
          </p:cNvPr>
          <p:cNvSpPr txBox="1"/>
          <p:nvPr/>
        </p:nvSpPr>
        <p:spPr>
          <a:xfrm>
            <a:off x="300942" y="5367702"/>
            <a:ext cx="5984112" cy="1138773"/>
          </a:xfrm>
          <a:prstGeom prst="rect">
            <a:avLst/>
          </a:prstGeom>
          <a:noFill/>
        </p:spPr>
        <p:txBody>
          <a:bodyPr wrap="square" rtlCol="0">
            <a:spAutoFit/>
          </a:bodyPr>
          <a:lstStyle/>
          <a:p>
            <a:r>
              <a:rPr lang="en-GB" sz="4800" b="1" dirty="0">
                <a:latin typeface="Futura-Medium" panose="020B0600000000000000" pitchFamily="34" charset="0"/>
              </a:rPr>
              <a:t>Our Planet</a:t>
            </a:r>
          </a:p>
          <a:p>
            <a:r>
              <a:rPr lang="en-GB" sz="2000" dirty="0">
                <a:latin typeface="Futura-Medium" panose="020B0600000000000000" pitchFamily="34" charset="0"/>
              </a:rPr>
              <a:t>The story of the one place we all call home</a:t>
            </a:r>
          </a:p>
        </p:txBody>
      </p:sp>
    </p:spTree>
    <p:extLst>
      <p:ext uri="{BB962C8B-B14F-4D97-AF65-F5344CB8AC3E}">
        <p14:creationId xmlns:p14="http://schemas.microsoft.com/office/powerpoint/2010/main" val="159455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6" name="Picture 5">
            <a:extLst>
              <a:ext uri="{FF2B5EF4-FFF2-40B4-BE49-F238E27FC236}">
                <a16:creationId xmlns:a16="http://schemas.microsoft.com/office/drawing/2014/main" id="{86BEE06D-E2DB-4D81-B71F-314B1C1A77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21664"/>
            <a:ext cx="9144000" cy="5862873"/>
          </a:xfrm>
          <a:prstGeom prst="rect">
            <a:avLst/>
          </a:prstGeom>
        </p:spPr>
      </p:pic>
      <p:pic>
        <p:nvPicPr>
          <p:cNvPr id="8" name="Picture 7">
            <a:extLst>
              <a:ext uri="{FF2B5EF4-FFF2-40B4-BE49-F238E27FC236}">
                <a16:creationId xmlns:a16="http://schemas.microsoft.com/office/drawing/2014/main" id="{6A5AC238-06AB-40ED-89EB-90DA1FBA09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134" y="5596488"/>
            <a:ext cx="2479319" cy="804312"/>
          </a:xfrm>
          <a:prstGeom prst="rect">
            <a:avLst/>
          </a:prstGeom>
        </p:spPr>
      </p:pic>
      <p:sp>
        <p:nvSpPr>
          <p:cNvPr id="9" name="TextBox 8">
            <a:extLst>
              <a:ext uri="{FF2B5EF4-FFF2-40B4-BE49-F238E27FC236}">
                <a16:creationId xmlns:a16="http://schemas.microsoft.com/office/drawing/2014/main" id="{0CEBFCD6-CB06-432F-B860-66479531E736}"/>
              </a:ext>
            </a:extLst>
          </p:cNvPr>
          <p:cNvSpPr txBox="1"/>
          <p:nvPr/>
        </p:nvSpPr>
        <p:spPr>
          <a:xfrm>
            <a:off x="300942" y="5367702"/>
            <a:ext cx="5984112" cy="1261884"/>
          </a:xfrm>
          <a:prstGeom prst="rect">
            <a:avLst/>
          </a:prstGeom>
          <a:noFill/>
        </p:spPr>
        <p:txBody>
          <a:bodyPr wrap="square" rtlCol="0">
            <a:spAutoFit/>
          </a:bodyPr>
          <a:lstStyle/>
          <a:p>
            <a:r>
              <a:rPr lang="en-GB" sz="4800" b="1" dirty="0">
                <a:latin typeface="Futura-Medium" panose="020B0600000000000000" pitchFamily="34" charset="0"/>
              </a:rPr>
              <a:t>HIGH SEAS</a:t>
            </a:r>
          </a:p>
          <a:p>
            <a:r>
              <a:rPr lang="en-GB" sz="2800" dirty="0">
                <a:latin typeface="Futura-Medium" panose="020B0600000000000000" pitchFamily="34" charset="0"/>
              </a:rPr>
              <a:t>Predators</a:t>
            </a:r>
          </a:p>
        </p:txBody>
      </p:sp>
      <p:sp>
        <p:nvSpPr>
          <p:cNvPr id="4" name="TextBox 3">
            <a:extLst>
              <a:ext uri="{FF2B5EF4-FFF2-40B4-BE49-F238E27FC236}">
                <a16:creationId xmlns:a16="http://schemas.microsoft.com/office/drawing/2014/main" id="{896ED51C-F718-4638-8794-43B4B4CF452B}"/>
              </a:ext>
            </a:extLst>
          </p:cNvPr>
          <p:cNvSpPr txBox="1"/>
          <p:nvPr/>
        </p:nvSpPr>
        <p:spPr>
          <a:xfrm>
            <a:off x="7038292" y="4880765"/>
            <a:ext cx="2005677" cy="246221"/>
          </a:xfrm>
          <a:prstGeom prst="rect">
            <a:avLst/>
          </a:prstGeom>
          <a:noFill/>
        </p:spPr>
        <p:txBody>
          <a:bodyPr wrap="none" rtlCol="0">
            <a:spAutoFit/>
          </a:bodyPr>
          <a:lstStyle/>
          <a:p>
            <a:r>
              <a:rPr lang="en-GB" sz="1000" dirty="0">
                <a:solidFill>
                  <a:schemeClr val="bg1"/>
                </a:solidFill>
                <a:latin typeface="Futura MdCn BT" panose="020B0506020204030203" pitchFamily="34" charset="0"/>
              </a:rPr>
              <a:t>© Steve Benjamin / Silverback Films / Netflix</a:t>
            </a:r>
          </a:p>
        </p:txBody>
      </p:sp>
    </p:spTree>
    <p:extLst>
      <p:ext uri="{BB962C8B-B14F-4D97-AF65-F5344CB8AC3E}">
        <p14:creationId xmlns:p14="http://schemas.microsoft.com/office/powerpoint/2010/main" val="13280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Picture 2">
            <a:extLst>
              <a:ext uri="{FF2B5EF4-FFF2-40B4-BE49-F238E27FC236}">
                <a16:creationId xmlns:a16="http://schemas.microsoft.com/office/drawing/2014/main" id="{10D0677D-5E29-426E-8BA2-116100801E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
            <a:ext cx="9144000" cy="5143500"/>
          </a:xfrm>
          <a:prstGeom prst="rect">
            <a:avLst/>
          </a:prstGeom>
        </p:spPr>
      </p:pic>
      <p:pic>
        <p:nvPicPr>
          <p:cNvPr id="8" name="Picture 7">
            <a:extLst>
              <a:ext uri="{FF2B5EF4-FFF2-40B4-BE49-F238E27FC236}">
                <a16:creationId xmlns:a16="http://schemas.microsoft.com/office/drawing/2014/main" id="{6A5AC238-06AB-40ED-89EB-90DA1FBA09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134" y="5596488"/>
            <a:ext cx="2479319" cy="804312"/>
          </a:xfrm>
          <a:prstGeom prst="rect">
            <a:avLst/>
          </a:prstGeom>
        </p:spPr>
      </p:pic>
      <p:sp>
        <p:nvSpPr>
          <p:cNvPr id="9" name="TextBox 8">
            <a:extLst>
              <a:ext uri="{FF2B5EF4-FFF2-40B4-BE49-F238E27FC236}">
                <a16:creationId xmlns:a16="http://schemas.microsoft.com/office/drawing/2014/main" id="{0CEBFCD6-CB06-432F-B860-66479531E736}"/>
              </a:ext>
            </a:extLst>
          </p:cNvPr>
          <p:cNvSpPr txBox="1"/>
          <p:nvPr/>
        </p:nvSpPr>
        <p:spPr>
          <a:xfrm>
            <a:off x="300942" y="5367702"/>
            <a:ext cx="5984112" cy="1261884"/>
          </a:xfrm>
          <a:prstGeom prst="rect">
            <a:avLst/>
          </a:prstGeom>
          <a:noFill/>
        </p:spPr>
        <p:txBody>
          <a:bodyPr wrap="square" rtlCol="0">
            <a:spAutoFit/>
          </a:bodyPr>
          <a:lstStyle/>
          <a:p>
            <a:r>
              <a:rPr lang="en-GB" sz="4800" b="1" dirty="0">
                <a:latin typeface="Futura-Medium" panose="020B0600000000000000" pitchFamily="34" charset="0"/>
              </a:rPr>
              <a:t>FROZEN WORLDS</a:t>
            </a:r>
          </a:p>
          <a:p>
            <a:r>
              <a:rPr lang="en-GB" sz="2800" dirty="0">
                <a:latin typeface="Futura-Medium" panose="020B0600000000000000" pitchFamily="34" charset="0"/>
              </a:rPr>
              <a:t>Ice</a:t>
            </a:r>
          </a:p>
        </p:txBody>
      </p:sp>
      <p:sp>
        <p:nvSpPr>
          <p:cNvPr id="4" name="TextBox 3">
            <a:extLst>
              <a:ext uri="{FF2B5EF4-FFF2-40B4-BE49-F238E27FC236}">
                <a16:creationId xmlns:a16="http://schemas.microsoft.com/office/drawing/2014/main" id="{896ED51C-F718-4638-8794-43B4B4CF452B}"/>
              </a:ext>
            </a:extLst>
          </p:cNvPr>
          <p:cNvSpPr txBox="1"/>
          <p:nvPr/>
        </p:nvSpPr>
        <p:spPr>
          <a:xfrm>
            <a:off x="7154353" y="4886271"/>
            <a:ext cx="1989647" cy="246221"/>
          </a:xfrm>
          <a:prstGeom prst="rect">
            <a:avLst/>
          </a:prstGeom>
          <a:noFill/>
        </p:spPr>
        <p:txBody>
          <a:bodyPr wrap="none" rtlCol="0">
            <a:spAutoFit/>
          </a:bodyPr>
          <a:lstStyle/>
          <a:p>
            <a:r>
              <a:rPr lang="en-GB" sz="1000" dirty="0">
                <a:solidFill>
                  <a:schemeClr val="bg1"/>
                </a:solidFill>
                <a:latin typeface="Futura MdCn BT" panose="020B0506020204030203" pitchFamily="34" charset="0"/>
              </a:rPr>
              <a:t>© Sophie </a:t>
            </a:r>
            <a:r>
              <a:rPr lang="en-GB" sz="1000" dirty="0" err="1">
                <a:solidFill>
                  <a:schemeClr val="bg1"/>
                </a:solidFill>
                <a:latin typeface="Futura MdCn BT" panose="020B0506020204030203" pitchFamily="34" charset="0"/>
              </a:rPr>
              <a:t>Lanfear</a:t>
            </a:r>
            <a:r>
              <a:rPr lang="en-GB" sz="1000" dirty="0">
                <a:solidFill>
                  <a:schemeClr val="bg1"/>
                </a:solidFill>
                <a:latin typeface="Futura MdCn BT" panose="020B0506020204030203" pitchFamily="34" charset="0"/>
              </a:rPr>
              <a:t> / Silverback Films / Netflix</a:t>
            </a:r>
          </a:p>
        </p:txBody>
      </p:sp>
    </p:spTree>
    <p:extLst>
      <p:ext uri="{BB962C8B-B14F-4D97-AF65-F5344CB8AC3E}">
        <p14:creationId xmlns:p14="http://schemas.microsoft.com/office/powerpoint/2010/main" val="2677108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Picture 2">
            <a:extLst>
              <a:ext uri="{FF2B5EF4-FFF2-40B4-BE49-F238E27FC236}">
                <a16:creationId xmlns:a16="http://schemas.microsoft.com/office/drawing/2014/main" id="{7D3C9E90-186E-4C80-8C9B-9F2ADBEE5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41" y="11010"/>
            <a:ext cx="9732724" cy="5132491"/>
          </a:xfrm>
          <a:prstGeom prst="rect">
            <a:avLst/>
          </a:prstGeom>
        </p:spPr>
      </p:pic>
      <p:pic>
        <p:nvPicPr>
          <p:cNvPr id="8" name="Picture 7">
            <a:extLst>
              <a:ext uri="{FF2B5EF4-FFF2-40B4-BE49-F238E27FC236}">
                <a16:creationId xmlns:a16="http://schemas.microsoft.com/office/drawing/2014/main" id="{6A5AC238-06AB-40ED-89EB-90DA1FBA09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134" y="5596488"/>
            <a:ext cx="2479319" cy="804312"/>
          </a:xfrm>
          <a:prstGeom prst="rect">
            <a:avLst/>
          </a:prstGeom>
        </p:spPr>
      </p:pic>
      <p:sp>
        <p:nvSpPr>
          <p:cNvPr id="9" name="TextBox 8">
            <a:extLst>
              <a:ext uri="{FF2B5EF4-FFF2-40B4-BE49-F238E27FC236}">
                <a16:creationId xmlns:a16="http://schemas.microsoft.com/office/drawing/2014/main" id="{0CEBFCD6-CB06-432F-B860-66479531E736}"/>
              </a:ext>
            </a:extLst>
          </p:cNvPr>
          <p:cNvSpPr txBox="1"/>
          <p:nvPr/>
        </p:nvSpPr>
        <p:spPr>
          <a:xfrm>
            <a:off x="300942" y="5367702"/>
            <a:ext cx="5984112" cy="1261884"/>
          </a:xfrm>
          <a:prstGeom prst="rect">
            <a:avLst/>
          </a:prstGeom>
          <a:noFill/>
        </p:spPr>
        <p:txBody>
          <a:bodyPr wrap="square" rtlCol="0">
            <a:spAutoFit/>
          </a:bodyPr>
          <a:lstStyle/>
          <a:p>
            <a:r>
              <a:rPr lang="en-GB" sz="4800" b="1" dirty="0">
                <a:latin typeface="Futura-Medium" panose="020B0600000000000000" pitchFamily="34" charset="0"/>
              </a:rPr>
              <a:t>Forests</a:t>
            </a:r>
          </a:p>
          <a:p>
            <a:r>
              <a:rPr lang="en-GB" sz="2800" dirty="0">
                <a:latin typeface="Futura-Medium" panose="020B0600000000000000" pitchFamily="34" charset="0"/>
              </a:rPr>
              <a:t>Resilience</a:t>
            </a:r>
          </a:p>
        </p:txBody>
      </p:sp>
      <p:sp>
        <p:nvSpPr>
          <p:cNvPr id="4" name="TextBox 3">
            <a:extLst>
              <a:ext uri="{FF2B5EF4-FFF2-40B4-BE49-F238E27FC236}">
                <a16:creationId xmlns:a16="http://schemas.microsoft.com/office/drawing/2014/main" id="{896ED51C-F718-4638-8794-43B4B4CF452B}"/>
              </a:ext>
            </a:extLst>
          </p:cNvPr>
          <p:cNvSpPr txBox="1"/>
          <p:nvPr/>
        </p:nvSpPr>
        <p:spPr>
          <a:xfrm>
            <a:off x="7679494" y="4886270"/>
            <a:ext cx="1301959" cy="246221"/>
          </a:xfrm>
          <a:prstGeom prst="rect">
            <a:avLst/>
          </a:prstGeom>
          <a:noFill/>
        </p:spPr>
        <p:txBody>
          <a:bodyPr wrap="none" rtlCol="0">
            <a:spAutoFit/>
          </a:bodyPr>
          <a:lstStyle/>
          <a:p>
            <a:r>
              <a:rPr lang="en-GB" sz="1000" dirty="0">
                <a:solidFill>
                  <a:schemeClr val="bg1"/>
                </a:solidFill>
                <a:latin typeface="Futura MdCn BT" panose="020B0506020204030203" pitchFamily="34" charset="0"/>
              </a:rPr>
              <a:t>© Silverback Films / Netflix</a:t>
            </a:r>
          </a:p>
        </p:txBody>
      </p:sp>
    </p:spTree>
    <p:extLst>
      <p:ext uri="{BB962C8B-B14F-4D97-AF65-F5344CB8AC3E}">
        <p14:creationId xmlns:p14="http://schemas.microsoft.com/office/powerpoint/2010/main" val="718041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6" name="Picture 5">
            <a:extLst>
              <a:ext uri="{FF2B5EF4-FFF2-40B4-BE49-F238E27FC236}">
                <a16:creationId xmlns:a16="http://schemas.microsoft.com/office/drawing/2014/main" id="{2D501BDE-C995-4766-8559-5092E439CE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7627" y="-24163"/>
            <a:ext cx="11547218" cy="5191827"/>
          </a:xfrm>
          <a:prstGeom prst="rect">
            <a:avLst/>
          </a:prstGeom>
        </p:spPr>
      </p:pic>
      <p:pic>
        <p:nvPicPr>
          <p:cNvPr id="8" name="Picture 7">
            <a:extLst>
              <a:ext uri="{FF2B5EF4-FFF2-40B4-BE49-F238E27FC236}">
                <a16:creationId xmlns:a16="http://schemas.microsoft.com/office/drawing/2014/main" id="{6A5AC238-06AB-40ED-89EB-90DA1FBA09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134" y="5596488"/>
            <a:ext cx="2479319" cy="804312"/>
          </a:xfrm>
          <a:prstGeom prst="rect">
            <a:avLst/>
          </a:prstGeom>
        </p:spPr>
      </p:pic>
      <p:sp>
        <p:nvSpPr>
          <p:cNvPr id="9" name="TextBox 8">
            <a:extLst>
              <a:ext uri="{FF2B5EF4-FFF2-40B4-BE49-F238E27FC236}">
                <a16:creationId xmlns:a16="http://schemas.microsoft.com/office/drawing/2014/main" id="{0CEBFCD6-CB06-432F-B860-66479531E736}"/>
              </a:ext>
            </a:extLst>
          </p:cNvPr>
          <p:cNvSpPr txBox="1"/>
          <p:nvPr/>
        </p:nvSpPr>
        <p:spPr>
          <a:xfrm>
            <a:off x="300942" y="5367702"/>
            <a:ext cx="5984112" cy="1261884"/>
          </a:xfrm>
          <a:prstGeom prst="rect">
            <a:avLst/>
          </a:prstGeom>
          <a:noFill/>
        </p:spPr>
        <p:txBody>
          <a:bodyPr wrap="square" rtlCol="0">
            <a:spAutoFit/>
          </a:bodyPr>
          <a:lstStyle/>
          <a:p>
            <a:r>
              <a:rPr lang="en-GB" sz="4800" b="1" dirty="0">
                <a:latin typeface="Futura-Medium" panose="020B0600000000000000" pitchFamily="34" charset="0"/>
              </a:rPr>
              <a:t>GRASSLANDS</a:t>
            </a:r>
          </a:p>
          <a:p>
            <a:r>
              <a:rPr lang="en-GB" sz="2800" dirty="0">
                <a:latin typeface="Futura-Medium" panose="020B0600000000000000" pitchFamily="34" charset="0"/>
              </a:rPr>
              <a:t>Space</a:t>
            </a:r>
          </a:p>
        </p:txBody>
      </p:sp>
      <p:sp>
        <p:nvSpPr>
          <p:cNvPr id="4" name="TextBox 3">
            <a:extLst>
              <a:ext uri="{FF2B5EF4-FFF2-40B4-BE49-F238E27FC236}">
                <a16:creationId xmlns:a16="http://schemas.microsoft.com/office/drawing/2014/main" id="{896ED51C-F718-4638-8794-43B4B4CF452B}"/>
              </a:ext>
            </a:extLst>
          </p:cNvPr>
          <p:cNvSpPr txBox="1"/>
          <p:nvPr/>
        </p:nvSpPr>
        <p:spPr>
          <a:xfrm>
            <a:off x="7154353" y="4898352"/>
            <a:ext cx="1989647" cy="246221"/>
          </a:xfrm>
          <a:prstGeom prst="rect">
            <a:avLst/>
          </a:prstGeom>
          <a:noFill/>
        </p:spPr>
        <p:txBody>
          <a:bodyPr wrap="none" rtlCol="0">
            <a:spAutoFit/>
          </a:bodyPr>
          <a:lstStyle/>
          <a:p>
            <a:r>
              <a:rPr lang="en-GB" sz="1000" dirty="0">
                <a:solidFill>
                  <a:schemeClr val="bg1"/>
                </a:solidFill>
                <a:latin typeface="Futura MdCn BT" panose="020B0506020204030203" pitchFamily="34" charset="0"/>
              </a:rPr>
              <a:t>© Sophie </a:t>
            </a:r>
            <a:r>
              <a:rPr lang="en-GB" sz="1000" dirty="0" err="1">
                <a:solidFill>
                  <a:schemeClr val="bg1"/>
                </a:solidFill>
                <a:latin typeface="Futura MdCn BT" panose="020B0506020204030203" pitchFamily="34" charset="0"/>
              </a:rPr>
              <a:t>Lanfear</a:t>
            </a:r>
            <a:r>
              <a:rPr lang="en-GB" sz="1000" dirty="0">
                <a:solidFill>
                  <a:schemeClr val="bg1"/>
                </a:solidFill>
                <a:latin typeface="Futura MdCn BT" panose="020B0506020204030203" pitchFamily="34" charset="0"/>
              </a:rPr>
              <a:t> / Silverback Films / Netflix</a:t>
            </a:r>
          </a:p>
        </p:txBody>
      </p:sp>
    </p:spTree>
    <p:extLst>
      <p:ext uri="{BB962C8B-B14F-4D97-AF65-F5344CB8AC3E}">
        <p14:creationId xmlns:p14="http://schemas.microsoft.com/office/powerpoint/2010/main" val="347560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7405" y="1"/>
            <a:ext cx="9239475"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177155"/>
            <a:ext cx="9144000" cy="5206009"/>
          </a:xfrm>
          <a:prstGeom prst="rect">
            <a:avLst/>
          </a:prstGeom>
          <a:noFill/>
          <a:ln>
            <a:noFill/>
          </a:ln>
        </p:spPr>
      </p:pic>
      <p:sp>
        <p:nvSpPr>
          <p:cNvPr id="155" name="Google Shape;155;p18"/>
          <p:cNvSpPr txBox="1"/>
          <p:nvPr/>
        </p:nvSpPr>
        <p:spPr>
          <a:xfrm>
            <a:off x="173127" y="3632750"/>
            <a:ext cx="1343400" cy="646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700" b="0" i="0" u="none" strike="noStrike" cap="none">
                <a:solidFill>
                  <a:srgbClr val="A38A5E"/>
                </a:solidFill>
                <a:latin typeface="Arial"/>
                <a:ea typeface="Arial"/>
                <a:cs typeface="Arial"/>
                <a:sym typeface="Arial"/>
              </a:rPr>
              <a:t>Wildlife</a:t>
            </a:r>
            <a:endParaRPr sz="1300"/>
          </a:p>
          <a:p>
            <a:pPr marL="0" marR="0" lvl="0" indent="0" algn="r" rtl="0">
              <a:spcBef>
                <a:spcPts val="0"/>
              </a:spcBef>
              <a:spcAft>
                <a:spcPts val="0"/>
              </a:spcAft>
              <a:buNone/>
            </a:pPr>
            <a:r>
              <a:rPr lang="en-GB" sz="1700" b="0" i="0" u="none" strike="noStrike" cap="none">
                <a:solidFill>
                  <a:srgbClr val="A38A5E"/>
                </a:solidFill>
                <a:latin typeface="Arial"/>
                <a:ea typeface="Arial"/>
                <a:cs typeface="Arial"/>
                <a:sym typeface="Arial"/>
              </a:rPr>
              <a:t>Populations</a:t>
            </a:r>
            <a:endParaRPr sz="1300"/>
          </a:p>
        </p:txBody>
      </p:sp>
      <p:sp>
        <p:nvSpPr>
          <p:cNvPr id="156" name="Google Shape;156;p18"/>
          <p:cNvSpPr txBox="1"/>
          <p:nvPr/>
        </p:nvSpPr>
        <p:spPr>
          <a:xfrm>
            <a:off x="1072299" y="287531"/>
            <a:ext cx="6999402" cy="6001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300" b="0" i="0" u="none" strike="noStrike" cap="none" dirty="0">
                <a:solidFill>
                  <a:srgbClr val="548135"/>
                </a:solidFill>
                <a:latin typeface="Futura URW Medium" panose="020B0602020204020303" pitchFamily="34" charset="0"/>
                <a:sym typeface="Arial"/>
              </a:rPr>
              <a:t>What can we do to bend the curve?</a:t>
            </a:r>
            <a:endParaRPr dirty="0">
              <a:latin typeface="Futura URW Medium" panose="020B0602020204020303" pitchFamily="34" charset="0"/>
            </a:endParaRPr>
          </a:p>
        </p:txBody>
      </p:sp>
      <p:sp>
        <p:nvSpPr>
          <p:cNvPr id="157" name="Google Shape;157;p18"/>
          <p:cNvSpPr txBox="1"/>
          <p:nvPr/>
        </p:nvSpPr>
        <p:spPr>
          <a:xfrm>
            <a:off x="6990718" y="2448225"/>
            <a:ext cx="1478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700" b="0" i="0" u="none" strike="noStrike" cap="none">
                <a:solidFill>
                  <a:srgbClr val="A38A5E"/>
                </a:solidFill>
                <a:latin typeface="Arial"/>
                <a:ea typeface="Arial"/>
                <a:cs typeface="Arial"/>
                <a:sym typeface="Arial"/>
              </a:rPr>
              <a:t>Recovering</a:t>
            </a:r>
            <a:endParaRPr sz="1300"/>
          </a:p>
        </p:txBody>
      </p:sp>
      <p:sp>
        <p:nvSpPr>
          <p:cNvPr id="158" name="Google Shape;158;p18"/>
          <p:cNvSpPr txBox="1"/>
          <p:nvPr/>
        </p:nvSpPr>
        <p:spPr>
          <a:xfrm>
            <a:off x="6990718" y="4094409"/>
            <a:ext cx="1392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700">
                <a:solidFill>
                  <a:srgbClr val="A38A5E"/>
                </a:solidFill>
                <a:latin typeface="Arial"/>
                <a:ea typeface="Arial"/>
                <a:cs typeface="Arial"/>
                <a:sym typeface="Arial"/>
              </a:rPr>
              <a:t>Stabilising</a:t>
            </a:r>
            <a:endParaRPr sz="1300"/>
          </a:p>
        </p:txBody>
      </p:sp>
      <p:sp>
        <p:nvSpPr>
          <p:cNvPr id="159" name="Google Shape;159;p18"/>
          <p:cNvSpPr txBox="1"/>
          <p:nvPr/>
        </p:nvSpPr>
        <p:spPr>
          <a:xfrm>
            <a:off x="6990718" y="4753169"/>
            <a:ext cx="1266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700">
                <a:solidFill>
                  <a:srgbClr val="A38A5E"/>
                </a:solidFill>
                <a:latin typeface="Arial"/>
                <a:ea typeface="Arial"/>
                <a:cs typeface="Arial"/>
                <a:sym typeface="Arial"/>
              </a:rPr>
              <a:t>Declining</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6958" y="-332019"/>
            <a:ext cx="9339139" cy="72166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55D45-58A8-478E-9BDF-3523E4DB6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20117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 name="Picture 2">
            <a:extLst>
              <a:ext uri="{FF2B5EF4-FFF2-40B4-BE49-F238E27FC236}">
                <a16:creationId xmlns:a16="http://schemas.microsoft.com/office/drawing/2014/main" id="{1F3FCC07-6A74-4E7D-A5F0-6D4985DF99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02224" y="1963437"/>
            <a:ext cx="3898108" cy="1264579"/>
          </a:xfrm>
          <a:prstGeom prst="rect">
            <a:avLst/>
          </a:prstGeom>
        </p:spPr>
      </p:pic>
      <p:sp>
        <p:nvSpPr>
          <p:cNvPr id="2" name="TextBox 1">
            <a:extLst>
              <a:ext uri="{FF2B5EF4-FFF2-40B4-BE49-F238E27FC236}">
                <a16:creationId xmlns:a16="http://schemas.microsoft.com/office/drawing/2014/main" id="{E0FAB916-10A3-4F8A-B7E0-8D6B854317B1}"/>
              </a:ext>
            </a:extLst>
          </p:cNvPr>
          <p:cNvSpPr txBox="1"/>
          <p:nvPr/>
        </p:nvSpPr>
        <p:spPr>
          <a:xfrm>
            <a:off x="3144295" y="4449262"/>
            <a:ext cx="3013966" cy="1200329"/>
          </a:xfrm>
          <a:prstGeom prst="rect">
            <a:avLst/>
          </a:prstGeom>
          <a:noFill/>
        </p:spPr>
        <p:txBody>
          <a:bodyPr wrap="none" rtlCol="0">
            <a:spAutoFit/>
          </a:bodyPr>
          <a:lstStyle/>
          <a:p>
            <a:pPr algn="ctr"/>
            <a:r>
              <a:rPr lang="en-GB" sz="2400" dirty="0">
                <a:latin typeface="Futura Md BT" panose="020B0602020204020303" pitchFamily="34" charset="0"/>
              </a:rPr>
              <a:t>#</a:t>
            </a:r>
            <a:r>
              <a:rPr lang="en-GB" sz="2400" dirty="0" err="1">
                <a:latin typeface="Futura Md BT" panose="020B0602020204020303" pitchFamily="34" charset="0"/>
              </a:rPr>
              <a:t>OurPlanet</a:t>
            </a:r>
            <a:endParaRPr lang="en-GB" sz="2400" dirty="0">
              <a:latin typeface="Futura Md BT" panose="020B0602020204020303" pitchFamily="34" charset="0"/>
            </a:endParaRPr>
          </a:p>
          <a:p>
            <a:pPr algn="ctr"/>
            <a:endParaRPr lang="en-GB" sz="2400" dirty="0">
              <a:latin typeface="Futura Md BT" panose="020B0602020204020303" pitchFamily="34" charset="0"/>
            </a:endParaRPr>
          </a:p>
          <a:p>
            <a:pPr algn="ctr"/>
            <a:r>
              <a:rPr lang="en-GB" sz="2400" dirty="0">
                <a:latin typeface="Futura Md BT" panose="020B0602020204020303" pitchFamily="34" charset="0"/>
              </a:rPr>
              <a:t>www.ourplanet.com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65761" y="-62567"/>
            <a:ext cx="9823269" cy="6946186"/>
          </a:xfrm>
          <a:prstGeom prst="rect">
            <a:avLst/>
          </a:prstGeom>
          <a:noFill/>
          <a:ln>
            <a:noFill/>
          </a:ln>
        </p:spPr>
      </p:pic>
      <p:sp>
        <p:nvSpPr>
          <p:cNvPr id="95" name="Google Shape;95;p14"/>
          <p:cNvSpPr txBox="1"/>
          <p:nvPr/>
        </p:nvSpPr>
        <p:spPr>
          <a:xfrm>
            <a:off x="1034924" y="180170"/>
            <a:ext cx="7158446"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i="0" u="none" strike="noStrike" cap="none" dirty="0">
                <a:solidFill>
                  <a:schemeClr val="lt1"/>
                </a:solidFill>
                <a:latin typeface="Futura-Medium" panose="020B0600000000000000" pitchFamily="34" charset="0"/>
                <a:sym typeface="Arial"/>
              </a:rPr>
              <a:t>What does nature give us?</a:t>
            </a:r>
            <a:endParaRPr dirty="0">
              <a:latin typeface="Futura-Medium" panose="020B0600000000000000" pitchFamily="34" charset="0"/>
            </a:endParaRPr>
          </a:p>
        </p:txBody>
      </p:sp>
      <p:sp>
        <p:nvSpPr>
          <p:cNvPr id="96" name="Google Shape;96;p14"/>
          <p:cNvSpPr txBox="1"/>
          <p:nvPr/>
        </p:nvSpPr>
        <p:spPr>
          <a:xfrm>
            <a:off x="182879" y="1081161"/>
            <a:ext cx="158356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i="0" u="none" strike="noStrike" cap="none" dirty="0">
                <a:solidFill>
                  <a:schemeClr val="lt1"/>
                </a:solidFill>
                <a:latin typeface="Futura-Medium" panose="020B0600000000000000" pitchFamily="34" charset="0"/>
                <a:sym typeface="Arial"/>
              </a:rPr>
              <a:t>Food</a:t>
            </a:r>
            <a:endParaRPr sz="1000" dirty="0">
              <a:latin typeface="Futura-Medium" panose="020B0600000000000000" pitchFamily="34" charset="0"/>
            </a:endParaRPr>
          </a:p>
        </p:txBody>
      </p:sp>
      <p:sp>
        <p:nvSpPr>
          <p:cNvPr id="97" name="Google Shape;97;p14"/>
          <p:cNvSpPr txBox="1"/>
          <p:nvPr/>
        </p:nvSpPr>
        <p:spPr>
          <a:xfrm>
            <a:off x="7478568" y="2404841"/>
            <a:ext cx="1583565"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i="0" u="none" strike="noStrike" cap="none" dirty="0">
                <a:solidFill>
                  <a:schemeClr val="lt1"/>
                </a:solidFill>
                <a:latin typeface="Futura-Medium" panose="020B0600000000000000" pitchFamily="34" charset="0"/>
                <a:sym typeface="Arial"/>
              </a:rPr>
              <a:t>Wood &amp; paper</a:t>
            </a:r>
            <a:endParaRPr sz="1000" dirty="0">
              <a:latin typeface="Futura-Medium" panose="020B0600000000000000" pitchFamily="34" charset="0"/>
            </a:endParaRPr>
          </a:p>
        </p:txBody>
      </p:sp>
      <p:sp>
        <p:nvSpPr>
          <p:cNvPr id="98" name="Google Shape;98;p14"/>
          <p:cNvSpPr txBox="1"/>
          <p:nvPr/>
        </p:nvSpPr>
        <p:spPr>
          <a:xfrm>
            <a:off x="16021" y="2382743"/>
            <a:ext cx="167160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i="0" u="none" strike="noStrike" cap="none" dirty="0">
                <a:solidFill>
                  <a:schemeClr val="lt1"/>
                </a:solidFill>
                <a:latin typeface="Futura-Medium" panose="020B0600000000000000" pitchFamily="34" charset="0"/>
                <a:sym typeface="Arial"/>
              </a:rPr>
              <a:t>Clean water</a:t>
            </a:r>
            <a:endParaRPr sz="1000" dirty="0">
              <a:latin typeface="Futura-Medium" panose="020B0600000000000000" pitchFamily="34" charset="0"/>
            </a:endParaRPr>
          </a:p>
        </p:txBody>
      </p:sp>
      <p:sp>
        <p:nvSpPr>
          <p:cNvPr id="99" name="Google Shape;99;p14"/>
          <p:cNvSpPr txBox="1"/>
          <p:nvPr/>
        </p:nvSpPr>
        <p:spPr>
          <a:xfrm>
            <a:off x="104061" y="4074173"/>
            <a:ext cx="158356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i="0" u="none" strike="noStrike" cap="none" dirty="0">
                <a:solidFill>
                  <a:schemeClr val="lt1"/>
                </a:solidFill>
                <a:latin typeface="Futura-Medium" panose="020B0600000000000000" pitchFamily="34" charset="0"/>
                <a:sym typeface="Arial"/>
              </a:rPr>
              <a:t>Energy</a:t>
            </a:r>
            <a:endParaRPr sz="1000" dirty="0">
              <a:latin typeface="Futura-Medium" panose="020B0600000000000000" pitchFamily="34" charset="0"/>
            </a:endParaRPr>
          </a:p>
        </p:txBody>
      </p:sp>
      <p:sp>
        <p:nvSpPr>
          <p:cNvPr id="100" name="Google Shape;100;p14"/>
          <p:cNvSpPr txBox="1"/>
          <p:nvPr/>
        </p:nvSpPr>
        <p:spPr>
          <a:xfrm>
            <a:off x="463943" y="5394456"/>
            <a:ext cx="227128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i="0" u="none" strike="noStrike" cap="none" dirty="0">
                <a:solidFill>
                  <a:schemeClr val="lt1"/>
                </a:solidFill>
                <a:latin typeface="Futura-Medium" panose="020B0600000000000000" pitchFamily="34" charset="0"/>
                <a:sym typeface="Arial"/>
              </a:rPr>
              <a:t>Beauty</a:t>
            </a:r>
            <a:endParaRPr sz="1000" dirty="0">
              <a:latin typeface="Futura-Medium" panose="020B0600000000000000" pitchFamily="34" charset="0"/>
            </a:endParaRPr>
          </a:p>
        </p:txBody>
      </p:sp>
      <p:sp>
        <p:nvSpPr>
          <p:cNvPr id="101" name="Google Shape;101;p14"/>
          <p:cNvSpPr txBox="1"/>
          <p:nvPr/>
        </p:nvSpPr>
        <p:spPr>
          <a:xfrm>
            <a:off x="7047494" y="5394456"/>
            <a:ext cx="158356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i="0" u="none" strike="noStrike" cap="none" dirty="0">
                <a:solidFill>
                  <a:schemeClr val="lt1"/>
                </a:solidFill>
                <a:latin typeface="Futura-Medium" panose="020B0600000000000000" pitchFamily="34" charset="0"/>
                <a:sym typeface="Arial"/>
              </a:rPr>
              <a:t>Fun</a:t>
            </a:r>
            <a:endParaRPr sz="1000" dirty="0">
              <a:latin typeface="Futura-Medium" panose="020B0600000000000000" pitchFamily="34" charset="0"/>
            </a:endParaRPr>
          </a:p>
        </p:txBody>
      </p:sp>
      <p:sp>
        <p:nvSpPr>
          <p:cNvPr id="102" name="Google Shape;102;p14"/>
          <p:cNvSpPr txBox="1"/>
          <p:nvPr/>
        </p:nvSpPr>
        <p:spPr>
          <a:xfrm>
            <a:off x="7397545" y="4197680"/>
            <a:ext cx="1664588"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i="0" u="none" strike="noStrike" cap="none" dirty="0">
                <a:solidFill>
                  <a:schemeClr val="lt1"/>
                </a:solidFill>
                <a:latin typeface="Futura-Medium" panose="020B0600000000000000" pitchFamily="34" charset="0"/>
                <a:sym typeface="Arial"/>
              </a:rPr>
              <a:t>Weather</a:t>
            </a:r>
            <a:endParaRPr sz="1000" dirty="0">
              <a:latin typeface="Futura-Medium" panose="020B0600000000000000" pitchFamily="34" charset="0"/>
            </a:endParaRPr>
          </a:p>
        </p:txBody>
      </p:sp>
      <p:sp>
        <p:nvSpPr>
          <p:cNvPr id="103" name="Google Shape;103;p14"/>
          <p:cNvSpPr txBox="1"/>
          <p:nvPr/>
        </p:nvSpPr>
        <p:spPr>
          <a:xfrm>
            <a:off x="3426472" y="6075251"/>
            <a:ext cx="2375346"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i="0" u="none" strike="noStrike" cap="none" dirty="0">
                <a:solidFill>
                  <a:schemeClr val="lt1"/>
                </a:solidFill>
                <a:latin typeface="Futura-Medium" panose="020B0600000000000000" pitchFamily="34" charset="0"/>
                <a:sym typeface="Arial"/>
              </a:rPr>
              <a:t>A home!</a:t>
            </a:r>
            <a:endParaRPr sz="1000" dirty="0">
              <a:latin typeface="Futura-Medium" panose="020B0600000000000000" pitchFamily="34" charset="0"/>
            </a:endParaRPr>
          </a:p>
        </p:txBody>
      </p:sp>
      <p:sp>
        <p:nvSpPr>
          <p:cNvPr id="104" name="Google Shape;104;p14"/>
          <p:cNvSpPr txBox="1"/>
          <p:nvPr/>
        </p:nvSpPr>
        <p:spPr>
          <a:xfrm>
            <a:off x="6890740" y="1081160"/>
            <a:ext cx="2136724"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i="0" u="none" strike="noStrike" cap="none" dirty="0">
                <a:solidFill>
                  <a:schemeClr val="lt1"/>
                </a:solidFill>
                <a:latin typeface="Futura-Medium" panose="020B0600000000000000" pitchFamily="34" charset="0"/>
                <a:sym typeface="Arial"/>
              </a:rPr>
              <a:t>Medicine</a:t>
            </a:r>
            <a:endParaRPr sz="1000" dirty="0">
              <a:latin typeface="Futura-Medium" panose="020B0600000000000000" pitchFamily="34" charset="0"/>
            </a:endParaRPr>
          </a:p>
        </p:txBody>
      </p:sp>
    </p:spTree>
    <p:extLst>
      <p:ext uri="{BB962C8B-B14F-4D97-AF65-F5344CB8AC3E}">
        <p14:creationId xmlns:p14="http://schemas.microsoft.com/office/powerpoint/2010/main" val="231802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5133" y="0"/>
            <a:ext cx="9698557" cy="6858000"/>
          </a:xfrm>
          <a:prstGeom prst="rect">
            <a:avLst/>
          </a:prstGeom>
          <a:noFill/>
          <a:ln>
            <a:noFill/>
          </a:ln>
        </p:spPr>
      </p:pic>
      <p:sp>
        <p:nvSpPr>
          <p:cNvPr id="111" name="Google Shape;111;p15"/>
          <p:cNvSpPr txBox="1"/>
          <p:nvPr/>
        </p:nvSpPr>
        <p:spPr>
          <a:xfrm>
            <a:off x="608850" y="248200"/>
            <a:ext cx="77130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b="1" i="0" u="none" strike="noStrike" cap="none" dirty="0">
                <a:solidFill>
                  <a:schemeClr val="lt1"/>
                </a:solidFill>
                <a:latin typeface="Futura-Medium" panose="020B0600000000000000" pitchFamily="34" charset="0"/>
                <a:sym typeface="Arial"/>
              </a:rPr>
              <a:t>What human activities affect nature?</a:t>
            </a:r>
            <a:endParaRPr dirty="0">
              <a:latin typeface="Futura-Medium" panose="020B0600000000000000" pitchFamily="34" charset="0"/>
            </a:endParaRPr>
          </a:p>
        </p:txBody>
      </p:sp>
      <p:sp>
        <p:nvSpPr>
          <p:cNvPr id="112" name="Google Shape;112;p15"/>
          <p:cNvSpPr txBox="1"/>
          <p:nvPr/>
        </p:nvSpPr>
        <p:spPr>
          <a:xfrm>
            <a:off x="182879" y="1084861"/>
            <a:ext cx="15837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500" b="1" i="0" u="none" strike="noStrike" cap="none" dirty="0">
                <a:solidFill>
                  <a:schemeClr val="lt1"/>
                </a:solidFill>
                <a:latin typeface="Futura-Medium" panose="020B0600000000000000" pitchFamily="34" charset="0"/>
                <a:sym typeface="Arial"/>
              </a:rPr>
              <a:t>Farming</a:t>
            </a:r>
            <a:endParaRPr sz="700" dirty="0">
              <a:latin typeface="Futura-Medium" panose="020B0600000000000000" pitchFamily="34" charset="0"/>
            </a:endParaRPr>
          </a:p>
        </p:txBody>
      </p:sp>
      <p:sp>
        <p:nvSpPr>
          <p:cNvPr id="113" name="Google Shape;113;p15"/>
          <p:cNvSpPr txBox="1"/>
          <p:nvPr/>
        </p:nvSpPr>
        <p:spPr>
          <a:xfrm>
            <a:off x="7478568" y="2408541"/>
            <a:ext cx="15837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500" b="1" i="0" u="none" strike="noStrike" cap="none" dirty="0">
                <a:solidFill>
                  <a:schemeClr val="lt1"/>
                </a:solidFill>
                <a:latin typeface="Futura-Medium" panose="020B0600000000000000" pitchFamily="34" charset="0"/>
                <a:sym typeface="Arial"/>
              </a:rPr>
              <a:t>Fishing</a:t>
            </a:r>
            <a:endParaRPr sz="700" dirty="0">
              <a:latin typeface="Futura-Medium" panose="020B0600000000000000" pitchFamily="34" charset="0"/>
            </a:endParaRPr>
          </a:p>
        </p:txBody>
      </p:sp>
      <p:sp>
        <p:nvSpPr>
          <p:cNvPr id="114" name="Google Shape;114;p15"/>
          <p:cNvSpPr txBox="1"/>
          <p:nvPr/>
        </p:nvSpPr>
        <p:spPr>
          <a:xfrm>
            <a:off x="16021" y="2386443"/>
            <a:ext cx="15837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500" b="1" i="0" u="none" strike="noStrike" cap="none" dirty="0">
                <a:solidFill>
                  <a:schemeClr val="lt1"/>
                </a:solidFill>
                <a:latin typeface="Futura-Medium" panose="020B0600000000000000" pitchFamily="34" charset="0"/>
                <a:sym typeface="Arial"/>
              </a:rPr>
              <a:t>Logging</a:t>
            </a:r>
            <a:endParaRPr sz="700" dirty="0">
              <a:latin typeface="Futura-Medium" panose="020B0600000000000000" pitchFamily="34" charset="0"/>
            </a:endParaRPr>
          </a:p>
        </p:txBody>
      </p:sp>
      <p:sp>
        <p:nvSpPr>
          <p:cNvPr id="115" name="Google Shape;115;p15"/>
          <p:cNvSpPr txBox="1"/>
          <p:nvPr/>
        </p:nvSpPr>
        <p:spPr>
          <a:xfrm>
            <a:off x="104061" y="4077873"/>
            <a:ext cx="15837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500" b="1" i="0" u="none" strike="noStrike" cap="none" dirty="0">
                <a:solidFill>
                  <a:schemeClr val="lt1"/>
                </a:solidFill>
                <a:latin typeface="Futura-Medium" panose="020B0600000000000000" pitchFamily="34" charset="0"/>
                <a:sym typeface="Arial"/>
              </a:rPr>
              <a:t>Hunting</a:t>
            </a:r>
            <a:endParaRPr sz="700" dirty="0">
              <a:latin typeface="Futura-Medium" panose="020B0600000000000000" pitchFamily="34" charset="0"/>
            </a:endParaRPr>
          </a:p>
        </p:txBody>
      </p:sp>
      <p:sp>
        <p:nvSpPr>
          <p:cNvPr id="116" name="Google Shape;116;p15"/>
          <p:cNvSpPr txBox="1"/>
          <p:nvPr/>
        </p:nvSpPr>
        <p:spPr>
          <a:xfrm>
            <a:off x="463943" y="5398156"/>
            <a:ext cx="22713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500" b="1" i="0" u="none" strike="noStrike" cap="none" dirty="0">
                <a:solidFill>
                  <a:schemeClr val="lt1"/>
                </a:solidFill>
                <a:latin typeface="Futura-Medium" panose="020B0600000000000000" pitchFamily="34" charset="0"/>
                <a:sym typeface="Arial"/>
              </a:rPr>
              <a:t>Buildings/ Roads</a:t>
            </a:r>
            <a:endParaRPr sz="700" dirty="0">
              <a:latin typeface="Futura-Medium" panose="020B0600000000000000" pitchFamily="34" charset="0"/>
            </a:endParaRPr>
          </a:p>
        </p:txBody>
      </p:sp>
      <p:sp>
        <p:nvSpPr>
          <p:cNvPr id="117" name="Google Shape;117;p15"/>
          <p:cNvSpPr txBox="1"/>
          <p:nvPr/>
        </p:nvSpPr>
        <p:spPr>
          <a:xfrm>
            <a:off x="7047494" y="5398156"/>
            <a:ext cx="15837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500" b="1" i="0" u="none" strike="noStrike" cap="none" dirty="0">
                <a:solidFill>
                  <a:schemeClr val="lt1"/>
                </a:solidFill>
                <a:latin typeface="Futura-Medium" panose="020B0600000000000000" pitchFamily="34" charset="0"/>
                <a:sym typeface="Arial"/>
              </a:rPr>
              <a:t>Dams</a:t>
            </a:r>
            <a:endParaRPr sz="700" dirty="0">
              <a:latin typeface="Futura-Medium" panose="020B0600000000000000" pitchFamily="34" charset="0"/>
            </a:endParaRPr>
          </a:p>
        </p:txBody>
      </p:sp>
      <p:sp>
        <p:nvSpPr>
          <p:cNvPr id="118" name="Google Shape;118;p15"/>
          <p:cNvSpPr txBox="1"/>
          <p:nvPr/>
        </p:nvSpPr>
        <p:spPr>
          <a:xfrm>
            <a:off x="7560435" y="4070824"/>
            <a:ext cx="15837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500" b="1" i="0" u="none" strike="noStrike" cap="none" dirty="0">
                <a:solidFill>
                  <a:schemeClr val="lt1"/>
                </a:solidFill>
                <a:latin typeface="Futura-Medium" panose="020B0600000000000000" pitchFamily="34" charset="0"/>
                <a:sym typeface="Arial"/>
              </a:rPr>
              <a:t>Pollution</a:t>
            </a:r>
            <a:endParaRPr sz="700" dirty="0">
              <a:latin typeface="Futura-Medium" panose="020B0600000000000000" pitchFamily="34" charset="0"/>
            </a:endParaRPr>
          </a:p>
        </p:txBody>
      </p:sp>
      <p:sp>
        <p:nvSpPr>
          <p:cNvPr id="119" name="Google Shape;119;p15"/>
          <p:cNvSpPr txBox="1"/>
          <p:nvPr/>
        </p:nvSpPr>
        <p:spPr>
          <a:xfrm>
            <a:off x="3197663" y="5949591"/>
            <a:ext cx="2832964"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500" b="1" i="0" u="none" strike="noStrike" cap="none" dirty="0">
                <a:solidFill>
                  <a:schemeClr val="lt1"/>
                </a:solidFill>
                <a:latin typeface="Futura-Medium" panose="020B0600000000000000" pitchFamily="34" charset="0"/>
                <a:sym typeface="Arial"/>
              </a:rPr>
              <a:t>Climate Change (carbon emissions)</a:t>
            </a:r>
            <a:endParaRPr sz="700" dirty="0">
              <a:latin typeface="Futura-Medium" panose="020B0600000000000000" pitchFamily="34" charset="0"/>
            </a:endParaRPr>
          </a:p>
        </p:txBody>
      </p:sp>
      <p:sp>
        <p:nvSpPr>
          <p:cNvPr id="120" name="Google Shape;120;p15"/>
          <p:cNvSpPr txBox="1"/>
          <p:nvPr/>
        </p:nvSpPr>
        <p:spPr>
          <a:xfrm>
            <a:off x="6890740" y="1084860"/>
            <a:ext cx="21366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500" b="1" i="0" u="none" strike="noStrike" cap="none" dirty="0">
                <a:solidFill>
                  <a:schemeClr val="lt1"/>
                </a:solidFill>
                <a:latin typeface="Futura-Medium" panose="020B0600000000000000" pitchFamily="34" charset="0"/>
                <a:sym typeface="Arial"/>
              </a:rPr>
              <a:t>Transport</a:t>
            </a:r>
            <a:endParaRPr sz="700" dirty="0">
              <a:latin typeface="Futura-Medium" panose="020B0600000000000000" pitchFamily="34" charset="0"/>
            </a:endParaRPr>
          </a:p>
        </p:txBody>
      </p:sp>
    </p:spTree>
    <p:extLst>
      <p:ext uri="{BB962C8B-B14F-4D97-AF65-F5344CB8AC3E}">
        <p14:creationId xmlns:p14="http://schemas.microsoft.com/office/powerpoint/2010/main" val="103609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0650E5-35CE-413F-83CA-3157A8268B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88082"/>
            <a:ext cx="9144000" cy="5617803"/>
          </a:xfrm>
          <a:prstGeom prst="rect">
            <a:avLst/>
          </a:prstGeom>
        </p:spPr>
      </p:pic>
      <p:pic>
        <p:nvPicPr>
          <p:cNvPr id="5" name="Picture 4">
            <a:extLst>
              <a:ext uri="{FF2B5EF4-FFF2-40B4-BE49-F238E27FC236}">
                <a16:creationId xmlns:a16="http://schemas.microsoft.com/office/drawing/2014/main" id="{7BC3AA60-DBD4-419F-A4B4-4F2B3842D8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134" y="5596488"/>
            <a:ext cx="2479319" cy="804312"/>
          </a:xfrm>
          <a:prstGeom prst="rect">
            <a:avLst/>
          </a:prstGeom>
        </p:spPr>
      </p:pic>
      <p:sp>
        <p:nvSpPr>
          <p:cNvPr id="6" name="TextBox 5">
            <a:extLst>
              <a:ext uri="{FF2B5EF4-FFF2-40B4-BE49-F238E27FC236}">
                <a16:creationId xmlns:a16="http://schemas.microsoft.com/office/drawing/2014/main" id="{39704F8E-82B9-4CAA-AF74-608453F18677}"/>
              </a:ext>
            </a:extLst>
          </p:cNvPr>
          <p:cNvSpPr txBox="1"/>
          <p:nvPr/>
        </p:nvSpPr>
        <p:spPr>
          <a:xfrm>
            <a:off x="300942" y="5367702"/>
            <a:ext cx="5984112" cy="1138773"/>
          </a:xfrm>
          <a:prstGeom prst="rect">
            <a:avLst/>
          </a:prstGeom>
          <a:noFill/>
        </p:spPr>
        <p:txBody>
          <a:bodyPr wrap="square" rtlCol="0">
            <a:spAutoFit/>
          </a:bodyPr>
          <a:lstStyle/>
          <a:p>
            <a:r>
              <a:rPr lang="en-GB" sz="4800" b="1" dirty="0">
                <a:latin typeface="Futura-Medium" panose="020B0600000000000000" pitchFamily="34" charset="0"/>
              </a:rPr>
              <a:t>Anthropocene</a:t>
            </a:r>
          </a:p>
          <a:p>
            <a:r>
              <a:rPr lang="en-GB" sz="2000" dirty="0">
                <a:latin typeface="Futura-Medium" panose="020B0600000000000000" pitchFamily="34" charset="0"/>
              </a:rPr>
              <a:t>‘The Age of Humans’</a:t>
            </a:r>
          </a:p>
        </p:txBody>
      </p:sp>
      <p:sp>
        <p:nvSpPr>
          <p:cNvPr id="9" name="TextBox 8">
            <a:extLst>
              <a:ext uri="{FF2B5EF4-FFF2-40B4-BE49-F238E27FC236}">
                <a16:creationId xmlns:a16="http://schemas.microsoft.com/office/drawing/2014/main" id="{9A84650E-697E-4DCF-8443-12CBCC0467D0}"/>
              </a:ext>
            </a:extLst>
          </p:cNvPr>
          <p:cNvSpPr txBox="1"/>
          <p:nvPr/>
        </p:nvSpPr>
        <p:spPr>
          <a:xfrm>
            <a:off x="6777647" y="4879380"/>
            <a:ext cx="2366353" cy="246221"/>
          </a:xfrm>
          <a:prstGeom prst="rect">
            <a:avLst/>
          </a:prstGeom>
          <a:noFill/>
        </p:spPr>
        <p:txBody>
          <a:bodyPr wrap="none" rtlCol="0">
            <a:spAutoFit/>
          </a:bodyPr>
          <a:lstStyle/>
          <a:p>
            <a:r>
              <a:rPr lang="en-GB" sz="1000" dirty="0">
                <a:solidFill>
                  <a:schemeClr val="bg1"/>
                </a:solidFill>
                <a:latin typeface="Futura MdCn BT" panose="020B0506020204030203" pitchFamily="34" charset="0"/>
              </a:rPr>
              <a:t>© National Geographic Stock  / Jim Richardson / WWF</a:t>
            </a:r>
          </a:p>
        </p:txBody>
      </p:sp>
    </p:spTree>
    <p:extLst>
      <p:ext uri="{BB962C8B-B14F-4D97-AF65-F5344CB8AC3E}">
        <p14:creationId xmlns:p14="http://schemas.microsoft.com/office/powerpoint/2010/main" val="218392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52EB3D-2C8D-4A6A-A6D0-C44145C8D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71750"/>
            <a:ext cx="4572000" cy="2571750"/>
          </a:xfrm>
          <a:prstGeom prst="rect">
            <a:avLst/>
          </a:prstGeom>
        </p:spPr>
      </p:pic>
      <p:pic>
        <p:nvPicPr>
          <p:cNvPr id="7" name="Picture 6">
            <a:extLst>
              <a:ext uri="{FF2B5EF4-FFF2-40B4-BE49-F238E27FC236}">
                <a16:creationId xmlns:a16="http://schemas.microsoft.com/office/drawing/2014/main" id="{FF6AC796-C02D-48A9-8A9E-FD16738820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571750"/>
            <a:ext cx="4572000" cy="2571750"/>
          </a:xfrm>
          <a:prstGeom prst="rect">
            <a:avLst/>
          </a:prstGeom>
        </p:spPr>
      </p:pic>
      <p:pic>
        <p:nvPicPr>
          <p:cNvPr id="9" name="Picture 8">
            <a:extLst>
              <a:ext uri="{FF2B5EF4-FFF2-40B4-BE49-F238E27FC236}">
                <a16:creationId xmlns:a16="http://schemas.microsoft.com/office/drawing/2014/main" id="{CF29A9DA-73C8-4F94-8490-0BD7686461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199" y="0"/>
            <a:ext cx="4876801" cy="2571750"/>
          </a:xfrm>
          <a:prstGeom prst="rect">
            <a:avLst/>
          </a:prstGeom>
        </p:spPr>
      </p:pic>
      <p:pic>
        <p:nvPicPr>
          <p:cNvPr id="11" name="Picture 10">
            <a:extLst>
              <a:ext uri="{FF2B5EF4-FFF2-40B4-BE49-F238E27FC236}">
                <a16:creationId xmlns:a16="http://schemas.microsoft.com/office/drawing/2014/main" id="{9863D0B2-75C0-4AFD-9A0B-5D772DD995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4572000" cy="2571750"/>
          </a:xfrm>
          <a:prstGeom prst="rect">
            <a:avLst/>
          </a:prstGeom>
        </p:spPr>
      </p:pic>
      <p:sp>
        <p:nvSpPr>
          <p:cNvPr id="12" name="TextBox 11">
            <a:extLst>
              <a:ext uri="{FF2B5EF4-FFF2-40B4-BE49-F238E27FC236}">
                <a16:creationId xmlns:a16="http://schemas.microsoft.com/office/drawing/2014/main" id="{6CD1BB1A-249F-4B58-830E-29B8CBE790CF}"/>
              </a:ext>
            </a:extLst>
          </p:cNvPr>
          <p:cNvSpPr txBox="1"/>
          <p:nvPr/>
        </p:nvSpPr>
        <p:spPr>
          <a:xfrm>
            <a:off x="7465335" y="4897279"/>
            <a:ext cx="1678665" cy="246221"/>
          </a:xfrm>
          <a:prstGeom prst="rect">
            <a:avLst/>
          </a:prstGeom>
          <a:noFill/>
        </p:spPr>
        <p:txBody>
          <a:bodyPr wrap="none" rtlCol="0">
            <a:spAutoFit/>
          </a:bodyPr>
          <a:lstStyle/>
          <a:p>
            <a:r>
              <a:rPr lang="en-GB" sz="1000" dirty="0">
                <a:solidFill>
                  <a:schemeClr val="bg1"/>
                </a:solidFill>
                <a:latin typeface="Futura-Medium" panose="020B0600000000000000" pitchFamily="34" charset="0"/>
              </a:rPr>
              <a:t>© Silverback Films / Netflix</a:t>
            </a:r>
          </a:p>
        </p:txBody>
      </p:sp>
      <p:pic>
        <p:nvPicPr>
          <p:cNvPr id="14" name="Picture 13">
            <a:extLst>
              <a:ext uri="{FF2B5EF4-FFF2-40B4-BE49-F238E27FC236}">
                <a16:creationId xmlns:a16="http://schemas.microsoft.com/office/drawing/2014/main" id="{D1CFCA53-2FDF-40AA-8DAD-B8EC876D76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02134" y="5596488"/>
            <a:ext cx="2479319" cy="804312"/>
          </a:xfrm>
          <a:prstGeom prst="rect">
            <a:avLst/>
          </a:prstGeom>
        </p:spPr>
      </p:pic>
      <p:sp>
        <p:nvSpPr>
          <p:cNvPr id="15" name="TextBox 14">
            <a:extLst>
              <a:ext uri="{FF2B5EF4-FFF2-40B4-BE49-F238E27FC236}">
                <a16:creationId xmlns:a16="http://schemas.microsoft.com/office/drawing/2014/main" id="{B918491B-059B-4699-9F5F-A7364D9ED159}"/>
              </a:ext>
            </a:extLst>
          </p:cNvPr>
          <p:cNvSpPr txBox="1"/>
          <p:nvPr/>
        </p:nvSpPr>
        <p:spPr>
          <a:xfrm>
            <a:off x="300942" y="5367702"/>
            <a:ext cx="5984112" cy="1261884"/>
          </a:xfrm>
          <a:prstGeom prst="rect">
            <a:avLst/>
          </a:prstGeom>
          <a:noFill/>
        </p:spPr>
        <p:txBody>
          <a:bodyPr wrap="square" rtlCol="0">
            <a:spAutoFit/>
          </a:bodyPr>
          <a:lstStyle/>
          <a:p>
            <a:r>
              <a:rPr lang="en-GB" sz="4800" b="1" dirty="0">
                <a:latin typeface="Futura-Medium" panose="020B0600000000000000" pitchFamily="34" charset="0"/>
              </a:rPr>
              <a:t>BIODIVERSITY</a:t>
            </a:r>
          </a:p>
          <a:p>
            <a:r>
              <a:rPr lang="en-GB" sz="2800" dirty="0">
                <a:latin typeface="Futura-Medium" panose="020B0600000000000000" pitchFamily="34" charset="0"/>
              </a:rPr>
              <a:t>The heartbeat of our planet</a:t>
            </a:r>
          </a:p>
        </p:txBody>
      </p:sp>
      <p:pic>
        <p:nvPicPr>
          <p:cNvPr id="3" name="Picture 2">
            <a:extLst>
              <a:ext uri="{FF2B5EF4-FFF2-40B4-BE49-F238E27FC236}">
                <a16:creationId xmlns:a16="http://schemas.microsoft.com/office/drawing/2014/main" id="{731AD9EA-810B-43E3-A909-E2E00FB65CA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1"/>
          <a:stretch/>
        </p:blipFill>
        <p:spPr>
          <a:xfrm>
            <a:off x="4572000" y="2571750"/>
            <a:ext cx="4569319" cy="2571750"/>
          </a:xfrm>
          <a:prstGeom prst="rect">
            <a:avLst/>
          </a:prstGeom>
        </p:spPr>
      </p:pic>
      <p:sp>
        <p:nvSpPr>
          <p:cNvPr id="10" name="TextBox 9">
            <a:extLst>
              <a:ext uri="{FF2B5EF4-FFF2-40B4-BE49-F238E27FC236}">
                <a16:creationId xmlns:a16="http://schemas.microsoft.com/office/drawing/2014/main" id="{2A1465D8-B242-4686-B90E-C6CF78ADD4E7}"/>
              </a:ext>
            </a:extLst>
          </p:cNvPr>
          <p:cNvSpPr txBox="1"/>
          <p:nvPr/>
        </p:nvSpPr>
        <p:spPr>
          <a:xfrm>
            <a:off x="7679494" y="4886270"/>
            <a:ext cx="1301959" cy="246221"/>
          </a:xfrm>
          <a:prstGeom prst="rect">
            <a:avLst/>
          </a:prstGeom>
          <a:noFill/>
        </p:spPr>
        <p:txBody>
          <a:bodyPr wrap="none" rtlCol="0">
            <a:spAutoFit/>
          </a:bodyPr>
          <a:lstStyle/>
          <a:p>
            <a:r>
              <a:rPr lang="en-GB" sz="1000" dirty="0">
                <a:solidFill>
                  <a:schemeClr val="bg1"/>
                </a:solidFill>
                <a:latin typeface="Futura MdCn BT" panose="020B0506020204030203" pitchFamily="34" charset="0"/>
              </a:rPr>
              <a:t>© Silverback Films / Netflix</a:t>
            </a:r>
          </a:p>
        </p:txBody>
      </p:sp>
    </p:spTree>
    <p:extLst>
      <p:ext uri="{BB962C8B-B14F-4D97-AF65-F5344CB8AC3E}">
        <p14:creationId xmlns:p14="http://schemas.microsoft.com/office/powerpoint/2010/main" val="347244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74E958-F0A3-4526-AE12-DF32CC73FA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01678"/>
            <a:ext cx="9144000" cy="6245178"/>
          </a:xfrm>
          <a:prstGeom prst="rect">
            <a:avLst/>
          </a:prstGeom>
        </p:spPr>
      </p:pic>
      <p:sp>
        <p:nvSpPr>
          <p:cNvPr id="12" name="TextBox 11">
            <a:extLst>
              <a:ext uri="{FF2B5EF4-FFF2-40B4-BE49-F238E27FC236}">
                <a16:creationId xmlns:a16="http://schemas.microsoft.com/office/drawing/2014/main" id="{6CD1BB1A-249F-4B58-830E-29B8CBE790CF}"/>
              </a:ext>
            </a:extLst>
          </p:cNvPr>
          <p:cNvSpPr txBox="1"/>
          <p:nvPr/>
        </p:nvSpPr>
        <p:spPr>
          <a:xfrm>
            <a:off x="7465335" y="4897279"/>
            <a:ext cx="1678665" cy="246221"/>
          </a:xfrm>
          <a:prstGeom prst="rect">
            <a:avLst/>
          </a:prstGeom>
          <a:noFill/>
        </p:spPr>
        <p:txBody>
          <a:bodyPr wrap="none" rtlCol="0">
            <a:spAutoFit/>
          </a:bodyPr>
          <a:lstStyle/>
          <a:p>
            <a:r>
              <a:rPr lang="en-GB" sz="1000" dirty="0">
                <a:solidFill>
                  <a:schemeClr val="bg1"/>
                </a:solidFill>
                <a:latin typeface="Futura-Medium" panose="020B0600000000000000" pitchFamily="34" charset="0"/>
              </a:rPr>
              <a:t>© Silverback Films / Netflix</a:t>
            </a:r>
          </a:p>
        </p:txBody>
      </p:sp>
      <p:pic>
        <p:nvPicPr>
          <p:cNvPr id="14" name="Picture 13">
            <a:extLst>
              <a:ext uri="{FF2B5EF4-FFF2-40B4-BE49-F238E27FC236}">
                <a16:creationId xmlns:a16="http://schemas.microsoft.com/office/drawing/2014/main" id="{D1CFCA53-2FDF-40AA-8DAD-B8EC876D76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134" y="5596488"/>
            <a:ext cx="2479319" cy="804312"/>
          </a:xfrm>
          <a:prstGeom prst="rect">
            <a:avLst/>
          </a:prstGeom>
        </p:spPr>
      </p:pic>
      <p:sp>
        <p:nvSpPr>
          <p:cNvPr id="15" name="TextBox 14">
            <a:extLst>
              <a:ext uri="{FF2B5EF4-FFF2-40B4-BE49-F238E27FC236}">
                <a16:creationId xmlns:a16="http://schemas.microsoft.com/office/drawing/2014/main" id="{B918491B-059B-4699-9F5F-A7364D9ED159}"/>
              </a:ext>
            </a:extLst>
          </p:cNvPr>
          <p:cNvSpPr txBox="1"/>
          <p:nvPr/>
        </p:nvSpPr>
        <p:spPr>
          <a:xfrm>
            <a:off x="300942" y="5367702"/>
            <a:ext cx="5984112" cy="1261884"/>
          </a:xfrm>
          <a:prstGeom prst="rect">
            <a:avLst/>
          </a:prstGeom>
          <a:noFill/>
        </p:spPr>
        <p:txBody>
          <a:bodyPr wrap="square" rtlCol="0">
            <a:spAutoFit/>
          </a:bodyPr>
          <a:lstStyle/>
          <a:p>
            <a:r>
              <a:rPr lang="en-GB" sz="4800" b="1" dirty="0">
                <a:latin typeface="Futura-Medium" panose="020B0600000000000000" pitchFamily="34" charset="0"/>
              </a:rPr>
              <a:t>THE BIOMES</a:t>
            </a:r>
          </a:p>
          <a:p>
            <a:r>
              <a:rPr lang="en-GB" sz="2800" dirty="0">
                <a:latin typeface="Futura-Medium" panose="020B0600000000000000" pitchFamily="34" charset="0"/>
              </a:rPr>
              <a:t>The organs of our planet</a:t>
            </a:r>
          </a:p>
        </p:txBody>
      </p:sp>
    </p:spTree>
    <p:extLst>
      <p:ext uri="{BB962C8B-B14F-4D97-AF65-F5344CB8AC3E}">
        <p14:creationId xmlns:p14="http://schemas.microsoft.com/office/powerpoint/2010/main" val="403313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Picture 2">
            <a:extLst>
              <a:ext uri="{FF2B5EF4-FFF2-40B4-BE49-F238E27FC236}">
                <a16:creationId xmlns:a16="http://schemas.microsoft.com/office/drawing/2014/main" id="{63D3B2AE-EC9B-44E9-BE59-34EB9F2D2B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9732722" cy="5132490"/>
          </a:xfrm>
          <a:prstGeom prst="rect">
            <a:avLst/>
          </a:prstGeom>
        </p:spPr>
      </p:pic>
      <p:pic>
        <p:nvPicPr>
          <p:cNvPr id="8" name="Picture 7">
            <a:extLst>
              <a:ext uri="{FF2B5EF4-FFF2-40B4-BE49-F238E27FC236}">
                <a16:creationId xmlns:a16="http://schemas.microsoft.com/office/drawing/2014/main" id="{6A5AC238-06AB-40ED-89EB-90DA1FBA09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134" y="5596488"/>
            <a:ext cx="2479319" cy="804312"/>
          </a:xfrm>
          <a:prstGeom prst="rect">
            <a:avLst/>
          </a:prstGeom>
        </p:spPr>
      </p:pic>
      <p:sp>
        <p:nvSpPr>
          <p:cNvPr id="9" name="TextBox 8">
            <a:extLst>
              <a:ext uri="{FF2B5EF4-FFF2-40B4-BE49-F238E27FC236}">
                <a16:creationId xmlns:a16="http://schemas.microsoft.com/office/drawing/2014/main" id="{0CEBFCD6-CB06-432F-B860-66479531E736}"/>
              </a:ext>
            </a:extLst>
          </p:cNvPr>
          <p:cNvSpPr txBox="1"/>
          <p:nvPr/>
        </p:nvSpPr>
        <p:spPr>
          <a:xfrm>
            <a:off x="300942" y="5367702"/>
            <a:ext cx="5984112" cy="1261884"/>
          </a:xfrm>
          <a:prstGeom prst="rect">
            <a:avLst/>
          </a:prstGeom>
          <a:noFill/>
        </p:spPr>
        <p:txBody>
          <a:bodyPr wrap="square" rtlCol="0">
            <a:spAutoFit/>
          </a:bodyPr>
          <a:lstStyle/>
          <a:p>
            <a:r>
              <a:rPr lang="en-GB" sz="4800" b="1" dirty="0">
                <a:latin typeface="Futura-Medium" panose="020B0600000000000000" pitchFamily="34" charset="0"/>
              </a:rPr>
              <a:t>Jungles</a:t>
            </a:r>
          </a:p>
          <a:p>
            <a:r>
              <a:rPr lang="en-GB" sz="2800" dirty="0">
                <a:latin typeface="Futura-Medium" panose="020B0600000000000000" pitchFamily="34" charset="0"/>
              </a:rPr>
              <a:t>Diversity</a:t>
            </a:r>
          </a:p>
        </p:txBody>
      </p:sp>
      <p:sp>
        <p:nvSpPr>
          <p:cNvPr id="5" name="TextBox 4">
            <a:extLst>
              <a:ext uri="{FF2B5EF4-FFF2-40B4-BE49-F238E27FC236}">
                <a16:creationId xmlns:a16="http://schemas.microsoft.com/office/drawing/2014/main" id="{BB5FB404-6B7C-4F5F-A83C-48DDE3002DC4}"/>
              </a:ext>
            </a:extLst>
          </p:cNvPr>
          <p:cNvSpPr txBox="1"/>
          <p:nvPr/>
        </p:nvSpPr>
        <p:spPr>
          <a:xfrm>
            <a:off x="7679494" y="4886270"/>
            <a:ext cx="1301959" cy="246221"/>
          </a:xfrm>
          <a:prstGeom prst="rect">
            <a:avLst/>
          </a:prstGeom>
          <a:noFill/>
        </p:spPr>
        <p:txBody>
          <a:bodyPr wrap="none" rtlCol="0">
            <a:spAutoFit/>
          </a:bodyPr>
          <a:lstStyle/>
          <a:p>
            <a:r>
              <a:rPr lang="en-GB" sz="1000" dirty="0">
                <a:solidFill>
                  <a:schemeClr val="bg1"/>
                </a:solidFill>
                <a:latin typeface="Futura MdCn BT" panose="020B0506020204030203" pitchFamily="34" charset="0"/>
              </a:rPr>
              <a:t>© Silverback Films / Netflix</a:t>
            </a:r>
          </a:p>
        </p:txBody>
      </p:sp>
    </p:spTree>
    <p:extLst>
      <p:ext uri="{BB962C8B-B14F-4D97-AF65-F5344CB8AC3E}">
        <p14:creationId xmlns:p14="http://schemas.microsoft.com/office/powerpoint/2010/main" val="37480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Picture 2">
            <a:extLst>
              <a:ext uri="{FF2B5EF4-FFF2-40B4-BE49-F238E27FC236}">
                <a16:creationId xmlns:a16="http://schemas.microsoft.com/office/drawing/2014/main" id="{EAB01F4C-FCE7-4EE8-9870-D67A69199D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60713"/>
            <a:ext cx="9144000" cy="5701922"/>
          </a:xfrm>
          <a:prstGeom prst="rect">
            <a:avLst/>
          </a:prstGeom>
        </p:spPr>
      </p:pic>
      <p:pic>
        <p:nvPicPr>
          <p:cNvPr id="8" name="Picture 7">
            <a:extLst>
              <a:ext uri="{FF2B5EF4-FFF2-40B4-BE49-F238E27FC236}">
                <a16:creationId xmlns:a16="http://schemas.microsoft.com/office/drawing/2014/main" id="{6A5AC238-06AB-40ED-89EB-90DA1FBA09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134" y="5596488"/>
            <a:ext cx="2479319" cy="804312"/>
          </a:xfrm>
          <a:prstGeom prst="rect">
            <a:avLst/>
          </a:prstGeom>
        </p:spPr>
      </p:pic>
      <p:sp>
        <p:nvSpPr>
          <p:cNvPr id="9" name="TextBox 8">
            <a:extLst>
              <a:ext uri="{FF2B5EF4-FFF2-40B4-BE49-F238E27FC236}">
                <a16:creationId xmlns:a16="http://schemas.microsoft.com/office/drawing/2014/main" id="{0CEBFCD6-CB06-432F-B860-66479531E736}"/>
              </a:ext>
            </a:extLst>
          </p:cNvPr>
          <p:cNvSpPr txBox="1"/>
          <p:nvPr/>
        </p:nvSpPr>
        <p:spPr>
          <a:xfrm>
            <a:off x="300942" y="5367702"/>
            <a:ext cx="5984112" cy="1261884"/>
          </a:xfrm>
          <a:prstGeom prst="rect">
            <a:avLst/>
          </a:prstGeom>
          <a:noFill/>
        </p:spPr>
        <p:txBody>
          <a:bodyPr wrap="square" rtlCol="0">
            <a:spAutoFit/>
          </a:bodyPr>
          <a:lstStyle/>
          <a:p>
            <a:r>
              <a:rPr lang="en-GB" sz="4800" b="1" dirty="0">
                <a:latin typeface="Futura-Medium" panose="020B0600000000000000" pitchFamily="34" charset="0"/>
              </a:rPr>
              <a:t>FRESHWATER</a:t>
            </a:r>
          </a:p>
          <a:p>
            <a:r>
              <a:rPr lang="en-GB" sz="2800" dirty="0">
                <a:latin typeface="Futura-Medium" panose="020B0600000000000000" pitchFamily="34" charset="0"/>
              </a:rPr>
              <a:t>Flow</a:t>
            </a:r>
          </a:p>
        </p:txBody>
      </p:sp>
      <p:sp>
        <p:nvSpPr>
          <p:cNvPr id="4" name="TextBox 3">
            <a:extLst>
              <a:ext uri="{FF2B5EF4-FFF2-40B4-BE49-F238E27FC236}">
                <a16:creationId xmlns:a16="http://schemas.microsoft.com/office/drawing/2014/main" id="{896ED51C-F718-4638-8794-43B4B4CF452B}"/>
              </a:ext>
            </a:extLst>
          </p:cNvPr>
          <p:cNvSpPr txBox="1"/>
          <p:nvPr/>
        </p:nvSpPr>
        <p:spPr>
          <a:xfrm>
            <a:off x="7316256" y="4885124"/>
            <a:ext cx="1827744" cy="246221"/>
          </a:xfrm>
          <a:prstGeom prst="rect">
            <a:avLst/>
          </a:prstGeom>
          <a:noFill/>
        </p:spPr>
        <p:txBody>
          <a:bodyPr wrap="none" rtlCol="0">
            <a:spAutoFit/>
          </a:bodyPr>
          <a:lstStyle/>
          <a:p>
            <a:r>
              <a:rPr lang="en-GB" sz="1000" dirty="0">
                <a:solidFill>
                  <a:schemeClr val="bg1"/>
                </a:solidFill>
                <a:latin typeface="Futura MdCn BT" panose="020B0506020204030203" pitchFamily="34" charset="0"/>
              </a:rPr>
              <a:t>© Angel </a:t>
            </a:r>
            <a:r>
              <a:rPr lang="en-GB" sz="1000" dirty="0" err="1">
                <a:solidFill>
                  <a:schemeClr val="bg1"/>
                </a:solidFill>
                <a:latin typeface="Futura MdCn BT" panose="020B0506020204030203" pitchFamily="34" charset="0"/>
              </a:rPr>
              <a:t>Fitor</a:t>
            </a:r>
            <a:r>
              <a:rPr lang="en-GB" sz="1000" dirty="0">
                <a:solidFill>
                  <a:schemeClr val="bg1"/>
                </a:solidFill>
                <a:latin typeface="Futura MdCn BT" panose="020B0506020204030203" pitchFamily="34" charset="0"/>
              </a:rPr>
              <a:t> / Silverback Films / Netflix</a:t>
            </a:r>
          </a:p>
        </p:txBody>
      </p:sp>
    </p:spTree>
    <p:extLst>
      <p:ext uri="{BB962C8B-B14F-4D97-AF65-F5344CB8AC3E}">
        <p14:creationId xmlns:p14="http://schemas.microsoft.com/office/powerpoint/2010/main" val="397670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7" name="Picture 6">
            <a:extLst>
              <a:ext uri="{FF2B5EF4-FFF2-40B4-BE49-F238E27FC236}">
                <a16:creationId xmlns:a16="http://schemas.microsoft.com/office/drawing/2014/main" id="{6198ED15-1E2D-4976-BDD7-8452650C9C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9144000" cy="5143500"/>
          </a:xfrm>
          <a:prstGeom prst="rect">
            <a:avLst/>
          </a:prstGeom>
        </p:spPr>
      </p:pic>
      <p:pic>
        <p:nvPicPr>
          <p:cNvPr id="8" name="Picture 7">
            <a:extLst>
              <a:ext uri="{FF2B5EF4-FFF2-40B4-BE49-F238E27FC236}">
                <a16:creationId xmlns:a16="http://schemas.microsoft.com/office/drawing/2014/main" id="{6A5AC238-06AB-40ED-89EB-90DA1FBA09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134" y="5596488"/>
            <a:ext cx="2479319" cy="804312"/>
          </a:xfrm>
          <a:prstGeom prst="rect">
            <a:avLst/>
          </a:prstGeom>
        </p:spPr>
      </p:pic>
      <p:sp>
        <p:nvSpPr>
          <p:cNvPr id="9" name="TextBox 8">
            <a:extLst>
              <a:ext uri="{FF2B5EF4-FFF2-40B4-BE49-F238E27FC236}">
                <a16:creationId xmlns:a16="http://schemas.microsoft.com/office/drawing/2014/main" id="{0CEBFCD6-CB06-432F-B860-66479531E736}"/>
              </a:ext>
            </a:extLst>
          </p:cNvPr>
          <p:cNvSpPr txBox="1"/>
          <p:nvPr/>
        </p:nvSpPr>
        <p:spPr>
          <a:xfrm>
            <a:off x="300942" y="5367702"/>
            <a:ext cx="5984112" cy="1261884"/>
          </a:xfrm>
          <a:prstGeom prst="rect">
            <a:avLst/>
          </a:prstGeom>
          <a:noFill/>
        </p:spPr>
        <p:txBody>
          <a:bodyPr wrap="square" rtlCol="0">
            <a:spAutoFit/>
          </a:bodyPr>
          <a:lstStyle/>
          <a:p>
            <a:r>
              <a:rPr lang="en-GB" sz="4800" b="1" dirty="0">
                <a:latin typeface="Futura-Medium" panose="020B0600000000000000" pitchFamily="34" charset="0"/>
              </a:rPr>
              <a:t>COASTAL SEAS</a:t>
            </a:r>
          </a:p>
          <a:p>
            <a:r>
              <a:rPr lang="en-GB" sz="2800" dirty="0">
                <a:latin typeface="Futura-Medium" panose="020B0600000000000000" pitchFamily="34" charset="0"/>
              </a:rPr>
              <a:t>Abundance</a:t>
            </a:r>
          </a:p>
        </p:txBody>
      </p:sp>
      <p:sp>
        <p:nvSpPr>
          <p:cNvPr id="4" name="TextBox 3">
            <a:extLst>
              <a:ext uri="{FF2B5EF4-FFF2-40B4-BE49-F238E27FC236}">
                <a16:creationId xmlns:a16="http://schemas.microsoft.com/office/drawing/2014/main" id="{896ED51C-F718-4638-8794-43B4B4CF452B}"/>
              </a:ext>
            </a:extLst>
          </p:cNvPr>
          <p:cNvSpPr txBox="1"/>
          <p:nvPr/>
        </p:nvSpPr>
        <p:spPr>
          <a:xfrm>
            <a:off x="7679494" y="4886270"/>
            <a:ext cx="1301959" cy="246221"/>
          </a:xfrm>
          <a:prstGeom prst="rect">
            <a:avLst/>
          </a:prstGeom>
          <a:noFill/>
        </p:spPr>
        <p:txBody>
          <a:bodyPr wrap="none" rtlCol="0">
            <a:spAutoFit/>
          </a:bodyPr>
          <a:lstStyle/>
          <a:p>
            <a:r>
              <a:rPr lang="en-GB" sz="1000" dirty="0">
                <a:solidFill>
                  <a:schemeClr val="bg1"/>
                </a:solidFill>
                <a:latin typeface="Futura MdCn BT" panose="020B0506020204030203" pitchFamily="34" charset="0"/>
              </a:rPr>
              <a:t>© Silverback Films / Netflix</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2104</Words>
  <Application>Microsoft Office PowerPoint</Application>
  <PresentationFormat>On-screen Show (4:3)</PresentationFormat>
  <Paragraphs>160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Futura Md BT</vt:lpstr>
      <vt:lpstr>Calibri</vt:lpstr>
      <vt:lpstr>Futura-Medium</vt:lpstr>
      <vt:lpstr>Futura MdCn BT</vt:lpstr>
      <vt:lpstr>Arial</vt:lpstr>
      <vt:lpstr>Futura URW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Larsen-Daw</dc:creator>
  <cp:lastModifiedBy>Julia Morris</cp:lastModifiedBy>
  <cp:revision>34</cp:revision>
  <dcterms:modified xsi:type="dcterms:W3CDTF">2021-02-25T14:50:50Z</dcterms:modified>
</cp:coreProperties>
</file>