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49"/>
  </p:notesMasterIdLst>
  <p:sldIdLst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94" r:id="rId22"/>
    <p:sldId id="275" r:id="rId23"/>
    <p:sldId id="276" r:id="rId24"/>
    <p:sldId id="295" r:id="rId25"/>
    <p:sldId id="296" r:id="rId26"/>
    <p:sldId id="297" r:id="rId27"/>
    <p:sldId id="298" r:id="rId28"/>
    <p:sldId id="299" r:id="rId29"/>
    <p:sldId id="300" r:id="rId30"/>
    <p:sldId id="277" r:id="rId31"/>
    <p:sldId id="301" r:id="rId32"/>
    <p:sldId id="279" r:id="rId33"/>
    <p:sldId id="302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7A8BF-1830-4836-B6CA-D5111E15591D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21A90-F441-4D05-AA4C-97EE4ACCB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513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3" tIns="47626" rIns="95253" bIns="47626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93F5C3E-817C-4097-80B9-31C93F90DB83}" type="slidenum">
              <a:rPr lang="en-GB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 sz="1300">
              <a:solidFill>
                <a:srgbClr val="000000"/>
              </a:solidFill>
            </a:endParaRPr>
          </a:p>
        </p:txBody>
      </p:sp>
      <p:sp>
        <p:nvSpPr>
          <p:cNvPr id="345091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3" tIns="47626" rIns="95253" bIns="47626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25DCECD-B5B9-4B6C-851A-623D1F2C939D}" type="slidenum">
              <a:rPr lang="en-GB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 sz="1300">
              <a:solidFill>
                <a:srgbClr val="000000"/>
              </a:solidFill>
            </a:endParaRPr>
          </a:p>
        </p:txBody>
      </p:sp>
      <p:sp>
        <p:nvSpPr>
          <p:cNvPr id="345092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3" tIns="47626" rIns="95253" bIns="47626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B81BF89-DCE9-4391-8236-EC10949BDAAB}" type="slidenum">
              <a:rPr lang="en-GB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 sz="1300">
              <a:solidFill>
                <a:srgbClr val="000000"/>
              </a:solidFill>
            </a:endParaRPr>
          </a:p>
        </p:txBody>
      </p:sp>
      <p:sp>
        <p:nvSpPr>
          <p:cNvPr id="3450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509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5095" name="Slide Number Placeholder 3"/>
          <p:cNvSpPr txBox="1">
            <a:spLocks noGrp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3" tIns="47626" rIns="95253" bIns="47626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DDE1098-483A-421E-A5D8-325298DA5573}" type="slidenum">
              <a:rPr lang="en-US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461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6116" name="Slide Number Placeholder 3"/>
          <p:cNvSpPr txBox="1">
            <a:spLocks noGrp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5" tIns="47627" rIns="95255" bIns="47627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4EE5895-701E-4740-A278-951BB2B8C926}" type="slidenum">
              <a:rPr lang="en-US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5" tIns="47627" rIns="95255" bIns="47627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C35051B-81D0-4E8A-9719-1C8511E4AE2D}" type="slidenum">
              <a:rPr lang="en-GB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altLang="en-US" sz="1300">
              <a:solidFill>
                <a:srgbClr val="000000"/>
              </a:solidFill>
            </a:endParaRPr>
          </a:p>
        </p:txBody>
      </p:sp>
      <p:sp>
        <p:nvSpPr>
          <p:cNvPr id="347139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5" tIns="47627" rIns="95255" bIns="47627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FE182BD-7E20-4E25-949B-4936EC058F13}" type="slidenum">
              <a:rPr lang="en-GB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altLang="en-US" sz="1300">
              <a:solidFill>
                <a:srgbClr val="000000"/>
              </a:solidFill>
            </a:endParaRPr>
          </a:p>
        </p:txBody>
      </p:sp>
      <p:sp>
        <p:nvSpPr>
          <p:cNvPr id="347140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5" tIns="47627" rIns="95255" bIns="47627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03A8DA1-A03A-427B-B5D5-4E67F89FDB75}" type="slidenum">
              <a:rPr lang="en-GB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altLang="en-US" sz="1300">
              <a:solidFill>
                <a:srgbClr val="000000"/>
              </a:solidFill>
            </a:endParaRPr>
          </a:p>
        </p:txBody>
      </p:sp>
      <p:sp>
        <p:nvSpPr>
          <p:cNvPr id="3471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714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7143" name="Slide Number Placeholder 3"/>
          <p:cNvSpPr txBox="1">
            <a:spLocks noGrp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5" tIns="47627" rIns="95255" bIns="47627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FF89180-5D5E-4041-89DF-54F6F4B33947}" type="slidenum">
              <a:rPr lang="en-US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64" name="Slide Number Placeholder 3"/>
          <p:cNvSpPr txBox="1">
            <a:spLocks noGrp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5" tIns="47622" rIns="95245" bIns="47622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84225" indent="-301625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04913" indent="-239713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875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01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73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45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17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989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F063599-7F37-4B4C-A1F7-9616EF100470}" type="slidenum">
              <a:rPr lang="en-GB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 alt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631" indent="0" algn="ctr">
              <a:buNone/>
              <a:defRPr/>
            </a:lvl2pPr>
            <a:lvl3pPr marL="913264" indent="0" algn="ctr">
              <a:buNone/>
              <a:defRPr/>
            </a:lvl3pPr>
            <a:lvl4pPr marL="1369896" indent="0" algn="ctr">
              <a:buNone/>
              <a:defRPr/>
            </a:lvl4pPr>
            <a:lvl5pPr marL="1826526" indent="0" algn="ctr">
              <a:buNone/>
              <a:defRPr/>
            </a:lvl5pPr>
            <a:lvl6pPr marL="2283159" indent="0" algn="ctr">
              <a:buNone/>
              <a:defRPr/>
            </a:lvl6pPr>
            <a:lvl7pPr marL="2739790" indent="0" algn="ctr">
              <a:buNone/>
              <a:defRPr/>
            </a:lvl7pPr>
            <a:lvl8pPr marL="3196416" indent="0" algn="ctr">
              <a:buNone/>
              <a:defRPr/>
            </a:lvl8pPr>
            <a:lvl9pPr marL="365305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FAE49-FE7B-477B-9038-DD0BE9B4D55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9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B242C-80EB-471A-A5B6-18452232C398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31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9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9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AF30F-2477-4F7E-87E9-C14EFAA59EC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40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6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53" indent="0" algn="ctr">
              <a:buNone/>
              <a:defRPr/>
            </a:lvl2pPr>
            <a:lvl3pPr marL="914305" indent="0" algn="ctr">
              <a:buNone/>
              <a:defRPr/>
            </a:lvl3pPr>
            <a:lvl4pPr marL="1371458" indent="0" algn="ctr">
              <a:buNone/>
              <a:defRPr/>
            </a:lvl4pPr>
            <a:lvl5pPr marL="1828610" indent="0" algn="ctr">
              <a:buNone/>
              <a:defRPr/>
            </a:lvl5pPr>
            <a:lvl6pPr marL="2285763" indent="0" algn="ctr">
              <a:buNone/>
              <a:defRPr/>
            </a:lvl6pPr>
            <a:lvl7pPr marL="2742915" indent="0" algn="ctr">
              <a:buNone/>
              <a:defRPr/>
            </a:lvl7pPr>
            <a:lvl8pPr marL="3200068" indent="0" algn="ctr">
              <a:buNone/>
              <a:defRPr/>
            </a:lvl8pPr>
            <a:lvl9pPr marL="36572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04026-363A-46F5-AEB2-ACA2A8B59F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9992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464F4-9D08-4987-8D1A-6F598E867C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2172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4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3" indent="0">
              <a:buNone/>
              <a:defRPr sz="1800"/>
            </a:lvl2pPr>
            <a:lvl3pPr marL="914305" indent="0">
              <a:buNone/>
              <a:defRPr sz="1600"/>
            </a:lvl3pPr>
            <a:lvl4pPr marL="1371458" indent="0">
              <a:buNone/>
              <a:defRPr sz="1400"/>
            </a:lvl4pPr>
            <a:lvl5pPr marL="1828610" indent="0">
              <a:buNone/>
              <a:defRPr sz="1400"/>
            </a:lvl5pPr>
            <a:lvl6pPr marL="2285763" indent="0">
              <a:buNone/>
              <a:defRPr sz="1400"/>
            </a:lvl6pPr>
            <a:lvl7pPr marL="2742915" indent="0">
              <a:buNone/>
              <a:defRPr sz="1400"/>
            </a:lvl7pPr>
            <a:lvl8pPr marL="3200068" indent="0">
              <a:buNone/>
              <a:defRPr sz="1400"/>
            </a:lvl8pPr>
            <a:lvl9pPr marL="365722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FE779-45F0-4407-A0E6-EFF9B5C31B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9368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57705-2191-451C-BF07-4A9D0D65CD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0623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A74B9-AAD2-481C-91DC-37D6492249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9843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26B4C-AF7C-4FF2-BB1A-2C70BE6978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007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F62F0-1F11-43E0-B9B3-66B6DCCC0E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3866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9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A82C7-4C25-4E3F-AEDE-5016588382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04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08FFC-4F37-40E1-A416-F2BDDE4F6C3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292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527F-400B-4601-A8EC-F191B5A275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5010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733EA-0E2D-41E4-A35D-4B9500982B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64690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8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6325-4B20-4DDA-9209-2E3BA35F7F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7477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55B01-8CE3-4D57-BD46-B667D96BB9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5641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2C9E5-3BA2-47AF-866A-6CC70BC767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95362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8BFD7-CC35-4AC4-8877-D0DDB4B858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06807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109CA-3733-49A8-9C27-E471D4DE9C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51931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53E72-5102-450A-9298-A44BA777BF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09972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E5828-525E-4898-BD30-E5A479F134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32900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47F9-98E4-4C94-BE1E-A77BA13C93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475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6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631" indent="0">
              <a:buNone/>
              <a:defRPr sz="1800"/>
            </a:lvl2pPr>
            <a:lvl3pPr marL="913264" indent="0">
              <a:buNone/>
              <a:defRPr sz="1600"/>
            </a:lvl3pPr>
            <a:lvl4pPr marL="1369896" indent="0">
              <a:buNone/>
              <a:defRPr sz="1400"/>
            </a:lvl4pPr>
            <a:lvl5pPr marL="1826526" indent="0">
              <a:buNone/>
              <a:defRPr sz="1400"/>
            </a:lvl5pPr>
            <a:lvl6pPr marL="2283159" indent="0">
              <a:buNone/>
              <a:defRPr sz="1400"/>
            </a:lvl6pPr>
            <a:lvl7pPr marL="2739790" indent="0">
              <a:buNone/>
              <a:defRPr sz="1400"/>
            </a:lvl7pPr>
            <a:lvl8pPr marL="3196416" indent="0">
              <a:buNone/>
              <a:defRPr sz="1400"/>
            </a:lvl8pPr>
            <a:lvl9pPr marL="365305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B54DB-AE4A-417E-BA4E-BDAE783F009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0029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EF645-591A-47A7-93C5-979F9C976E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02182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D1CC8-174E-4B85-AE8D-F520CAAB95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01606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581C-CAC8-458F-A311-F72510FB0B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01369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470FA-E7F5-4D68-A467-989F3F9759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20648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554C18B-30E8-4A51-A441-9F176478E9A8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82A7DD-8545-4629-8441-80D6EDC3A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729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23C52C-FA20-4131-A4DB-49C7C8BC67A7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EB5F02-14BE-466D-A71E-8D2973BD3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144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75D720-D3B3-48E8-9523-3FB63DACD7E7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1FFD977-36FE-4109-8FAD-3C8D0CC68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27A983F-10B2-469D-9419-167BE01C238A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65ECCE8-1052-4649-8882-F1EC92B04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924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95624EE-99F9-48CD-9E5C-69CBF0FF39A1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63878BB-182B-4F2F-97B6-1D444B553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276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BE76B44-14AD-44CE-A922-F9EA75CABAA7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9FA16E-46DE-441B-88B2-191B7FB35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4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1CF46-35C3-4AAC-B150-DBD326C0714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4540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B2014BC-BEE5-4A1C-996A-3A4286465A32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5B34E97-C817-4366-B509-404037D7E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737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40A2D46-3AC3-4823-ACB1-287C8BAB0892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E74067D-E190-4605-9BB4-D1C37C1F3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815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03519A3-7093-4505-8312-FCC53B6A3955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860271-FF3E-4AC3-8891-8AC32828D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113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5537218-5558-4B81-AEB4-2844C8B3C505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128DE4D-9F15-44E6-B3A5-B64AFA1C6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49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5F641EC-825F-4C17-ABC8-EEA4AB12CA83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B08C3E1-4231-4BCF-BD0B-492B6331E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269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EAEAEA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</p:grpSp>
      <p:sp>
        <p:nvSpPr>
          <p:cNvPr id="1640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F81CC19-C256-4F82-8FDB-0C4165FDC0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3120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4D6075-DFF1-4305-B64B-C2600453F4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438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4A7544-1E3E-4C8B-923D-E7DBF80DBF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1839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500B587-935D-4457-8D36-D32679BD75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3986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FB3742-AA48-4AD0-90B7-F03ECBA4FE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09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31" indent="0">
              <a:buNone/>
              <a:defRPr sz="2000" b="1"/>
            </a:lvl2pPr>
            <a:lvl3pPr marL="913264" indent="0">
              <a:buNone/>
              <a:defRPr sz="1800" b="1"/>
            </a:lvl3pPr>
            <a:lvl4pPr marL="1369896" indent="0">
              <a:buNone/>
              <a:defRPr sz="1600" b="1"/>
            </a:lvl4pPr>
            <a:lvl5pPr marL="1826526" indent="0">
              <a:buNone/>
              <a:defRPr sz="1600" b="1"/>
            </a:lvl5pPr>
            <a:lvl6pPr marL="2283159" indent="0">
              <a:buNone/>
              <a:defRPr sz="1600" b="1"/>
            </a:lvl6pPr>
            <a:lvl7pPr marL="2739790" indent="0">
              <a:buNone/>
              <a:defRPr sz="1600" b="1"/>
            </a:lvl7pPr>
            <a:lvl8pPr marL="3196416" indent="0">
              <a:buNone/>
              <a:defRPr sz="1600" b="1"/>
            </a:lvl8pPr>
            <a:lvl9pPr marL="3653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3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31" indent="0">
              <a:buNone/>
              <a:defRPr sz="2000" b="1"/>
            </a:lvl2pPr>
            <a:lvl3pPr marL="913264" indent="0">
              <a:buNone/>
              <a:defRPr sz="1800" b="1"/>
            </a:lvl3pPr>
            <a:lvl4pPr marL="1369896" indent="0">
              <a:buNone/>
              <a:defRPr sz="1600" b="1"/>
            </a:lvl4pPr>
            <a:lvl5pPr marL="1826526" indent="0">
              <a:buNone/>
              <a:defRPr sz="1600" b="1"/>
            </a:lvl5pPr>
            <a:lvl6pPr marL="2283159" indent="0">
              <a:buNone/>
              <a:defRPr sz="1600" b="1"/>
            </a:lvl6pPr>
            <a:lvl7pPr marL="2739790" indent="0">
              <a:buNone/>
              <a:defRPr sz="1600" b="1"/>
            </a:lvl7pPr>
            <a:lvl8pPr marL="3196416" indent="0">
              <a:buNone/>
              <a:defRPr sz="1600" b="1"/>
            </a:lvl8pPr>
            <a:lvl9pPr marL="3653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90424-CB06-4399-86AC-E3FDE23C245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69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C0CD66-0672-44ED-B628-2567FF09C3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7076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57F4CFE-96CC-4F17-A6C4-B7AF0910C0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5018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22EF377-D812-4952-8444-36B2355E8D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086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6DB5D1A-3BFA-4DDA-A37C-3012C75846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9617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0E54011-70E1-4184-BCDB-C09EBEF377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9163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77E740-F0B5-44F4-9D65-FB9D6A2827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3903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4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116" name="AutoShape 2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" name="AutoShape 3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" name="AutoShape 4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" name="AutoShape 5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" name="AutoShape 6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" name="AutoShape 7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" name="AutoShape 8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" name="AutoShape 9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" name="AutoShape 10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" name="AutoShape 11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" name="AutoShape 12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" name="AutoShape 13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" name="AutoShape 14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" name="AutoShape 15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" name="AutoShape 16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" name="AutoShape 17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" name="AutoShape 18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" name="AutoShape 19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" name="AutoShape 20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5" name="AutoShape 21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6" name="AutoShape 22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7" name="AutoShape 23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" name="AutoShape 24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" name="AutoShape 25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" name="AutoShape 26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" name="AutoShape 27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" name="AutoShape 28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" name="AutoShape 29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" name="AutoShape 30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" name="AutoShape 31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" name="AutoShape 32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" name="AutoShape 33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" name="AutoShape 34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" name="AutoShape 35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" name="AutoShape 36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" name="AutoShape 37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" name="AutoShape 38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" name="AutoShape 39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" name="AutoShape 40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" name="AutoShape 41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" name="AutoShape 42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6" name="Group 77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83" name="Rectangle 44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" name="AutoShape 45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" name="AutoShape 46"/>
              <p:cNvSpPr>
                <a:spLocks noChangeArrowheads="1"/>
              </p:cNvSpPr>
              <p:nvPr/>
            </p:nvSpPr>
            <p:spPr bwMode="auto">
              <a:xfrm rot="-54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" name="AutoShape 48"/>
              <p:cNvSpPr>
                <a:spLocks noChangeArrowheads="1"/>
              </p:cNvSpPr>
              <p:nvPr/>
            </p:nvSpPr>
            <p:spPr bwMode="auto">
              <a:xfrm rot="-54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" name="AutoShape 50"/>
              <p:cNvSpPr>
                <a:spLocks noChangeArrowheads="1"/>
              </p:cNvSpPr>
              <p:nvPr/>
            </p:nvSpPr>
            <p:spPr bwMode="auto">
              <a:xfrm rot="-54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" name="AutoShape 52"/>
              <p:cNvSpPr>
                <a:spLocks noChangeArrowheads="1"/>
              </p:cNvSpPr>
              <p:nvPr/>
            </p:nvSpPr>
            <p:spPr bwMode="auto">
              <a:xfrm rot="-54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" name="AutoShape 54"/>
              <p:cNvSpPr>
                <a:spLocks noChangeArrowheads="1"/>
              </p:cNvSpPr>
              <p:nvPr/>
            </p:nvSpPr>
            <p:spPr bwMode="auto">
              <a:xfrm rot="-54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" name="AutoShape 56"/>
              <p:cNvSpPr>
                <a:spLocks noChangeArrowheads="1"/>
              </p:cNvSpPr>
              <p:nvPr/>
            </p:nvSpPr>
            <p:spPr bwMode="auto">
              <a:xfrm rot="-54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" name="AutoShape 58"/>
              <p:cNvSpPr>
                <a:spLocks noChangeArrowheads="1"/>
              </p:cNvSpPr>
              <p:nvPr/>
            </p:nvSpPr>
            <p:spPr bwMode="auto">
              <a:xfrm rot="-54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" name="AutoShape 60"/>
              <p:cNvSpPr>
                <a:spLocks noChangeArrowheads="1"/>
              </p:cNvSpPr>
              <p:nvPr/>
            </p:nvSpPr>
            <p:spPr bwMode="auto">
              <a:xfrm rot="-54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" name="AutoShape 62"/>
              <p:cNvSpPr>
                <a:spLocks noChangeArrowheads="1"/>
              </p:cNvSpPr>
              <p:nvPr/>
            </p:nvSpPr>
            <p:spPr bwMode="auto">
              <a:xfrm rot="-54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" name="AutoShape 64"/>
              <p:cNvSpPr>
                <a:spLocks noChangeArrowheads="1"/>
              </p:cNvSpPr>
              <p:nvPr/>
            </p:nvSpPr>
            <p:spPr bwMode="auto">
              <a:xfrm rot="-54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4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" name="AutoShape 66"/>
              <p:cNvSpPr>
                <a:spLocks noChangeArrowheads="1"/>
              </p:cNvSpPr>
              <p:nvPr/>
            </p:nvSpPr>
            <p:spPr bwMode="auto">
              <a:xfrm rot="-54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" name="AutoShape 68"/>
              <p:cNvSpPr>
                <a:spLocks noChangeArrowheads="1"/>
              </p:cNvSpPr>
              <p:nvPr/>
            </p:nvSpPr>
            <p:spPr bwMode="auto">
              <a:xfrm rot="-54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" name="AutoShape 70"/>
              <p:cNvSpPr>
                <a:spLocks noChangeArrowheads="1"/>
              </p:cNvSpPr>
              <p:nvPr/>
            </p:nvSpPr>
            <p:spPr bwMode="auto">
              <a:xfrm rot="-54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" name="Rectangle 71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" name="AutoShape 72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" name="AutoShape 73"/>
              <p:cNvSpPr>
                <a:spLocks noChangeArrowheads="1"/>
              </p:cNvSpPr>
              <p:nvPr/>
            </p:nvSpPr>
            <p:spPr bwMode="auto">
              <a:xfrm rot="-54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" name="AutoShape 75"/>
              <p:cNvSpPr>
                <a:spLocks noChangeArrowheads="1"/>
              </p:cNvSpPr>
              <p:nvPr/>
            </p:nvSpPr>
            <p:spPr bwMode="auto">
              <a:xfrm rot="-54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" name="Group 11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42" name="AutoShape 78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" name="AutoShape 79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" name="AutoShape 80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" name="AutoShape 81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" name="AutoShape 82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" name="AutoShape 83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" name="AutoShape 84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" name="AutoShape 85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" name="AutoShape 87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" name="AutoShape 89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" name="AutoShape 91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" name="AutoShape 93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" name="AutoShape 95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" name="AutoShape 97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" name="AutoShape 99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" name="AutoShape 101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" name="AutoShape 103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8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9" name="AutoShape 105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0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" name="AutoShape 107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" name="AutoShape 109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" name="AutoShape 111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" name="AutoShape 113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" name="AutoShape 115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" name="AutoShape 117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8" name="Group 153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9" name="Rectangle 120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AutoShape 121"/>
              <p:cNvSpPr>
                <a:spLocks noChangeArrowheads="1"/>
              </p:cNvSpPr>
              <p:nvPr/>
            </p:nvSpPr>
            <p:spPr bwMode="auto">
              <a:xfrm rot="-54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AutoShape 122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AutoShape 123"/>
              <p:cNvSpPr>
                <a:spLocks noChangeArrowheads="1"/>
              </p:cNvSpPr>
              <p:nvPr/>
            </p:nvSpPr>
            <p:spPr bwMode="auto">
              <a:xfrm rot="-54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AutoShape 125"/>
              <p:cNvSpPr>
                <a:spLocks noChangeArrowheads="1"/>
              </p:cNvSpPr>
              <p:nvPr/>
            </p:nvSpPr>
            <p:spPr bwMode="auto">
              <a:xfrm rot="-54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lIns="92075" tIns="46038" rIns="92075" bIns="46038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en-US" sz="2400" smtClean="0">
                    <a:solidFill>
                      <a:srgbClr val="FFFFFF"/>
                    </a:solidFill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16" name="AutoShape 127"/>
              <p:cNvSpPr>
                <a:spLocks noChangeArrowheads="1"/>
              </p:cNvSpPr>
              <p:nvPr/>
            </p:nvSpPr>
            <p:spPr bwMode="auto">
              <a:xfrm rot="-54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" name="AutoShape 129"/>
              <p:cNvSpPr>
                <a:spLocks noChangeArrowheads="1"/>
              </p:cNvSpPr>
              <p:nvPr/>
            </p:nvSpPr>
            <p:spPr bwMode="auto">
              <a:xfrm rot="-54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" name="AutoShape 131"/>
              <p:cNvSpPr>
                <a:spLocks noChangeArrowheads="1"/>
              </p:cNvSpPr>
              <p:nvPr/>
            </p:nvSpPr>
            <p:spPr bwMode="auto">
              <a:xfrm rot="-54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" name="AutoShape 133"/>
              <p:cNvSpPr>
                <a:spLocks noChangeArrowheads="1"/>
              </p:cNvSpPr>
              <p:nvPr/>
            </p:nvSpPr>
            <p:spPr bwMode="auto">
              <a:xfrm rot="-54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" name="AutoShape 135"/>
              <p:cNvSpPr>
                <a:spLocks noChangeArrowheads="1"/>
              </p:cNvSpPr>
              <p:nvPr/>
            </p:nvSpPr>
            <p:spPr bwMode="auto">
              <a:xfrm rot="-54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" name="AutoShape 137"/>
              <p:cNvSpPr>
                <a:spLocks noChangeArrowheads="1"/>
              </p:cNvSpPr>
              <p:nvPr/>
            </p:nvSpPr>
            <p:spPr bwMode="auto">
              <a:xfrm rot="-54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" name="AutoShape 139"/>
              <p:cNvSpPr>
                <a:spLocks noChangeArrowheads="1"/>
              </p:cNvSpPr>
              <p:nvPr/>
            </p:nvSpPr>
            <p:spPr bwMode="auto">
              <a:xfrm rot="-54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" name="AutoShape 141"/>
              <p:cNvSpPr>
                <a:spLocks noChangeArrowheads="1"/>
              </p:cNvSpPr>
              <p:nvPr/>
            </p:nvSpPr>
            <p:spPr bwMode="auto">
              <a:xfrm rot="-54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" name="AutoShape 143"/>
              <p:cNvSpPr>
                <a:spLocks noChangeArrowheads="1"/>
              </p:cNvSpPr>
              <p:nvPr/>
            </p:nvSpPr>
            <p:spPr bwMode="auto">
              <a:xfrm rot="-54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" name="AutoShape 145"/>
              <p:cNvSpPr>
                <a:spLocks noChangeArrowheads="1"/>
              </p:cNvSpPr>
              <p:nvPr/>
            </p:nvSpPr>
            <p:spPr bwMode="auto">
              <a:xfrm rot="-54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" name="AutoShape 147"/>
              <p:cNvSpPr>
                <a:spLocks noChangeArrowheads="1"/>
              </p:cNvSpPr>
              <p:nvPr/>
            </p:nvSpPr>
            <p:spPr bwMode="auto">
              <a:xfrm rot="-54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" name="AutoShape 149"/>
              <p:cNvSpPr>
                <a:spLocks noChangeArrowheads="1"/>
              </p:cNvSpPr>
              <p:nvPr/>
            </p:nvSpPr>
            <p:spPr bwMode="auto">
              <a:xfrm rot="-54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" name="Rectangle 150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" name="AutoShape 151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" name="AutoShape 152"/>
              <p:cNvSpPr>
                <a:spLocks noChangeArrowheads="1"/>
              </p:cNvSpPr>
              <p:nvPr/>
            </p:nvSpPr>
            <p:spPr bwMode="auto">
              <a:xfrm rot="-54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203" name="Rectangle 15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2204" name="Rectangle 15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019800"/>
            <a:ext cx="1905000" cy="3048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58" name="Rectangle 15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19800"/>
            <a:ext cx="2895600" cy="3048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59" name="Rectangle 15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19800"/>
            <a:ext cx="1905000" cy="3048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138C534-2998-4986-B286-52BE243450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03210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19F8ACD-6075-4808-89AD-C5CDB9A713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53440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89B5733-E444-44E2-B509-E07572B305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8784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4208457-66D3-42FD-AC21-7F52AAC0D5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041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39745-4355-453B-8169-4D5E0A1B506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249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F802A31D-90D4-4103-872F-3DAB1122F4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29648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CFF833B-F89A-439F-8784-7660682D3E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14805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8E6E5A1-154B-4E38-8E31-BE07304DC9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64001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EE2F11B-2E83-4F04-92C1-9245BA61D6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122408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8E852B1-6065-4A86-B2A6-3B74D2B3D0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5555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203B751-AF8A-4A38-AD1A-A1068E2FF8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0314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942D7D0-2C0E-4A1B-8B2D-5ED799422B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716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C5299-323B-4505-AD93-416A4FBFF868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7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7311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31" indent="0">
              <a:buNone/>
              <a:defRPr sz="1200"/>
            </a:lvl2pPr>
            <a:lvl3pPr marL="913264" indent="0">
              <a:buNone/>
              <a:defRPr sz="1000"/>
            </a:lvl3pPr>
            <a:lvl4pPr marL="1369896" indent="0">
              <a:buNone/>
              <a:defRPr sz="900"/>
            </a:lvl4pPr>
            <a:lvl5pPr marL="1826526" indent="0">
              <a:buNone/>
              <a:defRPr sz="900"/>
            </a:lvl5pPr>
            <a:lvl6pPr marL="2283159" indent="0">
              <a:buNone/>
              <a:defRPr sz="900"/>
            </a:lvl6pPr>
            <a:lvl7pPr marL="2739790" indent="0">
              <a:buNone/>
              <a:defRPr sz="900"/>
            </a:lvl7pPr>
            <a:lvl8pPr marL="3196416" indent="0">
              <a:buNone/>
              <a:defRPr sz="900"/>
            </a:lvl8pPr>
            <a:lvl9pPr marL="3653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3EA6A-E99B-443E-9240-01A34C75ECF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38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631" indent="0">
              <a:buNone/>
              <a:defRPr sz="2800"/>
            </a:lvl2pPr>
            <a:lvl3pPr marL="913264" indent="0">
              <a:buNone/>
              <a:defRPr sz="2400"/>
            </a:lvl3pPr>
            <a:lvl4pPr marL="1369896" indent="0">
              <a:buNone/>
              <a:defRPr sz="2000"/>
            </a:lvl4pPr>
            <a:lvl5pPr marL="1826526" indent="0">
              <a:buNone/>
              <a:defRPr sz="2000"/>
            </a:lvl5pPr>
            <a:lvl6pPr marL="2283159" indent="0">
              <a:buNone/>
              <a:defRPr sz="2000"/>
            </a:lvl6pPr>
            <a:lvl7pPr marL="2739790" indent="0">
              <a:buNone/>
              <a:defRPr sz="2000"/>
            </a:lvl7pPr>
            <a:lvl8pPr marL="3196416" indent="0">
              <a:buNone/>
              <a:defRPr sz="2000"/>
            </a:lvl8pPr>
            <a:lvl9pPr marL="3653052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31" indent="0">
              <a:buNone/>
              <a:defRPr sz="1200"/>
            </a:lvl2pPr>
            <a:lvl3pPr marL="913264" indent="0">
              <a:buNone/>
              <a:defRPr sz="1000"/>
            </a:lvl3pPr>
            <a:lvl4pPr marL="1369896" indent="0">
              <a:buNone/>
              <a:defRPr sz="900"/>
            </a:lvl4pPr>
            <a:lvl5pPr marL="1826526" indent="0">
              <a:buNone/>
              <a:defRPr sz="900"/>
            </a:lvl5pPr>
            <a:lvl6pPr marL="2283159" indent="0">
              <a:buNone/>
              <a:defRPr sz="900"/>
            </a:lvl6pPr>
            <a:lvl7pPr marL="2739790" indent="0">
              <a:buNone/>
              <a:defRPr sz="900"/>
            </a:lvl7pPr>
            <a:lvl8pPr marL="3196416" indent="0">
              <a:buNone/>
              <a:defRPr sz="900"/>
            </a:lvl8pPr>
            <a:lvl9pPr marL="3653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C8CD-2C61-4606-9BB8-A60118B92DE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81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0" tIns="45663" rIns="91320" bIns="456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0" tIns="45663" rIns="91320" bIns="45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0" tIns="45663" rIns="91320" bIns="456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0" tIns="45663" rIns="91320" bIns="4566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0" tIns="45663" rIns="91320" bIns="456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EFB4F-B8B8-4A9C-B44F-2E2145856CD7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9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66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326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6989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652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5438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2638" indent="-2254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1474" indent="-22831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68106" indent="-22831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4738" indent="-22831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1368" indent="-22831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2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31" algn="l" defTabSz="9132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4" algn="l" defTabSz="9132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896" algn="l" defTabSz="9132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26" algn="l" defTabSz="9132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59" algn="l" defTabSz="9132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0" algn="l" defTabSz="9132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16" algn="l" defTabSz="9132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52" algn="l" defTabSz="9132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E5B51E-DCE1-4B4F-AED6-D9E77C94C1E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4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15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30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45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61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340" indent="-22857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492" indent="-22857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645" indent="-22857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5797" indent="-22857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9098F-8B31-4B30-8DAD-1608AE7D3D8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87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7844DB33-B18C-4896-939C-18277E1809F7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0906FA16-F180-442A-8A37-57BD162E9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2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25608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EAEAEA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6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6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6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6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6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7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7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7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7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7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7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7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  <p:sp>
          <p:nvSpPr>
            <p:cNvPr id="1537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EAEAEA"/>
                </a:solidFill>
                <a:cs typeface="Arial" charset="0"/>
              </a:endParaRPr>
            </a:p>
          </p:txBody>
        </p:sp>
      </p:grpSp>
      <p:sp>
        <p:nvSpPr>
          <p:cNvPr id="1537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537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53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723293-0857-4F9C-BF44-4E7E7FF1497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  <p:sp>
        <p:nvSpPr>
          <p:cNvPr id="1538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834310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54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6152" name="Group 4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6263" name="AutoShape 2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4" name="AutoShape 3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5" name="AutoShape 4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6" name="AutoShape 5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7" name="AutoShape 6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8" name="AutoShape 7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9" name="AutoShape 8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0" name="AutoShape 9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1" name="AutoShape 10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2" name="AutoShape 11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3" name="AutoShape 12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4" name="AutoShape 13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5" name="AutoShape 14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6" name="AutoShape 15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7" name="AutoShape 16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8" name="AutoShape 17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9" name="AutoShape 18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0" name="AutoShape 19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1" name="AutoShape 20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2" name="AutoShape 21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3" name="AutoShape 22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4" name="AutoShape 23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5" name="AutoShape 24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6" name="AutoShape 25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7" name="AutoShape 26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8" name="AutoShape 27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9" name="AutoShape 28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0" name="AutoShape 29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1" name="AutoShape 30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2" name="AutoShape 31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3" name="AutoShape 32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4" name="AutoShape 33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5" name="AutoShape 34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6" name="AutoShape 35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7" name="AutoShape 36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8" name="AutoShape 37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9" name="AutoShape 38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00" name="AutoShape 39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01" name="AutoShape 40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02" name="AutoShape 41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03" name="AutoShape 42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6153" name="Group 77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6230" name="Rectangle 44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1" name="AutoShape 45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2" name="AutoShape 46"/>
              <p:cNvSpPr>
                <a:spLocks noChangeArrowheads="1"/>
              </p:cNvSpPr>
              <p:nvPr/>
            </p:nvSpPr>
            <p:spPr bwMode="auto">
              <a:xfrm rot="-54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3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4" name="AutoShape 48"/>
              <p:cNvSpPr>
                <a:spLocks noChangeArrowheads="1"/>
              </p:cNvSpPr>
              <p:nvPr/>
            </p:nvSpPr>
            <p:spPr bwMode="auto">
              <a:xfrm rot="-54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5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6" name="AutoShape 50"/>
              <p:cNvSpPr>
                <a:spLocks noChangeArrowheads="1"/>
              </p:cNvSpPr>
              <p:nvPr/>
            </p:nvSpPr>
            <p:spPr bwMode="auto">
              <a:xfrm rot="-54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7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8" name="AutoShape 52"/>
              <p:cNvSpPr>
                <a:spLocks noChangeArrowheads="1"/>
              </p:cNvSpPr>
              <p:nvPr/>
            </p:nvSpPr>
            <p:spPr bwMode="auto">
              <a:xfrm rot="-54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9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0" name="AutoShape 54"/>
              <p:cNvSpPr>
                <a:spLocks noChangeArrowheads="1"/>
              </p:cNvSpPr>
              <p:nvPr/>
            </p:nvSpPr>
            <p:spPr bwMode="auto">
              <a:xfrm rot="-54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1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2" name="AutoShape 56"/>
              <p:cNvSpPr>
                <a:spLocks noChangeArrowheads="1"/>
              </p:cNvSpPr>
              <p:nvPr/>
            </p:nvSpPr>
            <p:spPr bwMode="auto">
              <a:xfrm rot="-54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3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4" name="AutoShape 58"/>
              <p:cNvSpPr>
                <a:spLocks noChangeArrowheads="1"/>
              </p:cNvSpPr>
              <p:nvPr/>
            </p:nvSpPr>
            <p:spPr bwMode="auto">
              <a:xfrm rot="-54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5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6" name="AutoShape 60"/>
              <p:cNvSpPr>
                <a:spLocks noChangeArrowheads="1"/>
              </p:cNvSpPr>
              <p:nvPr/>
            </p:nvSpPr>
            <p:spPr bwMode="auto">
              <a:xfrm rot="-54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8" name="AutoShape 62"/>
              <p:cNvSpPr>
                <a:spLocks noChangeArrowheads="1"/>
              </p:cNvSpPr>
              <p:nvPr/>
            </p:nvSpPr>
            <p:spPr bwMode="auto">
              <a:xfrm rot="-54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9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0" name="AutoShape 64"/>
              <p:cNvSpPr>
                <a:spLocks noChangeArrowheads="1"/>
              </p:cNvSpPr>
              <p:nvPr/>
            </p:nvSpPr>
            <p:spPr bwMode="auto">
              <a:xfrm rot="-54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1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2" name="AutoShape 66"/>
              <p:cNvSpPr>
                <a:spLocks noChangeArrowheads="1"/>
              </p:cNvSpPr>
              <p:nvPr/>
            </p:nvSpPr>
            <p:spPr bwMode="auto">
              <a:xfrm rot="-54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3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4" name="AutoShape 68"/>
              <p:cNvSpPr>
                <a:spLocks noChangeArrowheads="1"/>
              </p:cNvSpPr>
              <p:nvPr/>
            </p:nvSpPr>
            <p:spPr bwMode="auto">
              <a:xfrm rot="-54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5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6" name="AutoShape 70"/>
              <p:cNvSpPr>
                <a:spLocks noChangeArrowheads="1"/>
              </p:cNvSpPr>
              <p:nvPr/>
            </p:nvSpPr>
            <p:spPr bwMode="auto">
              <a:xfrm rot="-54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7" name="Rectangle 71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8" name="AutoShape 72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9" name="AutoShape 73"/>
              <p:cNvSpPr>
                <a:spLocks noChangeArrowheads="1"/>
              </p:cNvSpPr>
              <p:nvPr/>
            </p:nvSpPr>
            <p:spPr bwMode="auto">
              <a:xfrm rot="-54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0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1" name="AutoShape 75"/>
              <p:cNvSpPr>
                <a:spLocks noChangeArrowheads="1"/>
              </p:cNvSpPr>
              <p:nvPr/>
            </p:nvSpPr>
            <p:spPr bwMode="auto">
              <a:xfrm rot="-54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2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6154" name="Group 11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6189" name="AutoShape 78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0" name="AutoShape 79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1" name="AutoShape 80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2" name="AutoShape 81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3" name="AutoShape 82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4" name="AutoShape 83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5" name="AutoShape 84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6" name="AutoShape 85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7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8" name="AutoShape 87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99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0" name="AutoShape 89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1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2" name="AutoShape 91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3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4" name="AutoShape 93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5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6" name="AutoShape 95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7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8" name="AutoShape 97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9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0" name="AutoShape 99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1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2" name="AutoShape 101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3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4" name="AutoShape 103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5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6" name="AutoShape 105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7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8" name="AutoShape 107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9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0" name="AutoShape 109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1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2" name="AutoShape 111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3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4" name="AutoShape 113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5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6" name="AutoShape 115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7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8" name="AutoShape 117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9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6155" name="Group 153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6156" name="Rectangle 120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57" name="AutoShape 121"/>
              <p:cNvSpPr>
                <a:spLocks noChangeArrowheads="1"/>
              </p:cNvSpPr>
              <p:nvPr/>
            </p:nvSpPr>
            <p:spPr bwMode="auto">
              <a:xfrm rot="-54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58" name="AutoShape 122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59" name="AutoShape 123"/>
              <p:cNvSpPr>
                <a:spLocks noChangeArrowheads="1"/>
              </p:cNvSpPr>
              <p:nvPr/>
            </p:nvSpPr>
            <p:spPr bwMode="auto">
              <a:xfrm rot="-54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0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1" name="AutoShape 125"/>
              <p:cNvSpPr>
                <a:spLocks noChangeArrowheads="1"/>
              </p:cNvSpPr>
              <p:nvPr/>
            </p:nvSpPr>
            <p:spPr bwMode="auto">
              <a:xfrm rot="-54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2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lIns="92075" tIns="46038" rIns="92075" bIns="46038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en-US" sz="2400" smtClean="0">
                    <a:solidFill>
                      <a:srgbClr val="FFFFFF"/>
                    </a:solidFill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6163" name="AutoShape 127"/>
              <p:cNvSpPr>
                <a:spLocks noChangeArrowheads="1"/>
              </p:cNvSpPr>
              <p:nvPr/>
            </p:nvSpPr>
            <p:spPr bwMode="auto">
              <a:xfrm rot="-54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4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5" name="AutoShape 129"/>
              <p:cNvSpPr>
                <a:spLocks noChangeArrowheads="1"/>
              </p:cNvSpPr>
              <p:nvPr/>
            </p:nvSpPr>
            <p:spPr bwMode="auto">
              <a:xfrm rot="-54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6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7" name="AutoShape 131"/>
              <p:cNvSpPr>
                <a:spLocks noChangeArrowheads="1"/>
              </p:cNvSpPr>
              <p:nvPr/>
            </p:nvSpPr>
            <p:spPr bwMode="auto">
              <a:xfrm rot="-54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8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9" name="AutoShape 133"/>
              <p:cNvSpPr>
                <a:spLocks noChangeArrowheads="1"/>
              </p:cNvSpPr>
              <p:nvPr/>
            </p:nvSpPr>
            <p:spPr bwMode="auto">
              <a:xfrm rot="-54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0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1" name="AutoShape 135"/>
              <p:cNvSpPr>
                <a:spLocks noChangeArrowheads="1"/>
              </p:cNvSpPr>
              <p:nvPr/>
            </p:nvSpPr>
            <p:spPr bwMode="auto">
              <a:xfrm rot="-54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2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3" name="AutoShape 137"/>
              <p:cNvSpPr>
                <a:spLocks noChangeArrowheads="1"/>
              </p:cNvSpPr>
              <p:nvPr/>
            </p:nvSpPr>
            <p:spPr bwMode="auto">
              <a:xfrm rot="-54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4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5" name="AutoShape 139"/>
              <p:cNvSpPr>
                <a:spLocks noChangeArrowheads="1"/>
              </p:cNvSpPr>
              <p:nvPr/>
            </p:nvSpPr>
            <p:spPr bwMode="auto">
              <a:xfrm rot="-54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6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7" name="AutoShape 141"/>
              <p:cNvSpPr>
                <a:spLocks noChangeArrowheads="1"/>
              </p:cNvSpPr>
              <p:nvPr/>
            </p:nvSpPr>
            <p:spPr bwMode="auto">
              <a:xfrm rot="-54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8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9" name="AutoShape 143"/>
              <p:cNvSpPr>
                <a:spLocks noChangeArrowheads="1"/>
              </p:cNvSpPr>
              <p:nvPr/>
            </p:nvSpPr>
            <p:spPr bwMode="auto">
              <a:xfrm rot="-54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0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1" name="AutoShape 145"/>
              <p:cNvSpPr>
                <a:spLocks noChangeArrowheads="1"/>
              </p:cNvSpPr>
              <p:nvPr/>
            </p:nvSpPr>
            <p:spPr bwMode="auto">
              <a:xfrm rot="-54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2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3" name="AutoShape 147"/>
              <p:cNvSpPr>
                <a:spLocks noChangeArrowheads="1"/>
              </p:cNvSpPr>
              <p:nvPr/>
            </p:nvSpPr>
            <p:spPr bwMode="auto">
              <a:xfrm rot="-54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4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5" name="AutoShape 149"/>
              <p:cNvSpPr>
                <a:spLocks noChangeArrowheads="1"/>
              </p:cNvSpPr>
              <p:nvPr/>
            </p:nvSpPr>
            <p:spPr bwMode="auto">
              <a:xfrm rot="-54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6" name="Rectangle 150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7" name="AutoShape 151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8" name="AutoShape 152"/>
              <p:cNvSpPr>
                <a:spLocks noChangeArrowheads="1"/>
              </p:cNvSpPr>
              <p:nvPr/>
            </p:nvSpPr>
            <p:spPr bwMode="auto">
              <a:xfrm rot="-54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179" name="Rectangle 15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6148" name="Rectangle 15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81" name="Rectangle 15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FFFFFF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/>
          </a:p>
        </p:txBody>
      </p:sp>
      <p:sp>
        <p:nvSpPr>
          <p:cNvPr id="1182" name="Rectangle 15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3529B7F-9A63-4A7C-A650-6E3A50F12F8B}" type="slidenum">
              <a:rPr lang="en-GB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/>
          </a:p>
        </p:txBody>
      </p:sp>
      <p:sp>
        <p:nvSpPr>
          <p:cNvPr id="1183" name="Rectangle 15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FFFF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606176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8009F7"/>
          </a:solidFill>
        </p:spPr>
        <p:txBody>
          <a:bodyPr/>
          <a:lstStyle/>
          <a:p>
            <a:endParaRPr lang="en-GB" altLang="en-US" sz="8800" smtClean="0">
              <a:latin typeface="Comic Sans MS" pitchFamily="66" charset="0"/>
            </a:endParaRPr>
          </a:p>
          <a:p>
            <a:r>
              <a:rPr lang="en-GB" altLang="en-US" sz="8800" smtClean="0">
                <a:latin typeface="Comic Sans MS" pitchFamily="66" charset="0"/>
              </a:rPr>
              <a:t>Wednesday </a:t>
            </a:r>
          </a:p>
          <a:p>
            <a:endParaRPr lang="en-GB" altLang="en-US" smtClean="0">
              <a:latin typeface="Cooper Black" pitchFamily="18" charset="0"/>
            </a:endParaRPr>
          </a:p>
          <a:p>
            <a:endParaRPr lang="en-GB" altLang="en-US" smtClean="0">
              <a:latin typeface="Cooper Black" pitchFamily="18" charset="0"/>
            </a:endParaRPr>
          </a:p>
        </p:txBody>
      </p:sp>
      <p:sp>
        <p:nvSpPr>
          <p:cNvPr id="186371" name="AutoShape 6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44196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0" tIns="45663" rIns="91320" bIns="45663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86372" name="AutoShape 8" descr="Z"/>
          <p:cNvSpPr>
            <a:spLocks noChangeAspect="1" noChangeArrowheads="1"/>
          </p:cNvSpPr>
          <p:nvPr/>
        </p:nvSpPr>
        <p:spPr bwMode="auto">
          <a:xfrm>
            <a:off x="155575" y="46038"/>
            <a:ext cx="44196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0" tIns="45663" rIns="91320" bIns="45663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44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5000" smtClean="0"/>
              <a:t>Calculating percentages</a:t>
            </a:r>
          </a:p>
          <a:p>
            <a:pPr algn="ctr">
              <a:buFontTx/>
              <a:buNone/>
            </a:pPr>
            <a:endParaRPr lang="en-GB" altLang="en-US" sz="5000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</p:txBody>
      </p:sp>
      <p:sp>
        <p:nvSpPr>
          <p:cNvPr id="197635" name="AutoShape 3"/>
          <p:cNvSpPr>
            <a:spLocks noChangeArrowheads="1"/>
          </p:cNvSpPr>
          <p:nvPr/>
        </p:nvSpPr>
        <p:spPr bwMode="auto">
          <a:xfrm>
            <a:off x="0" y="2708275"/>
            <a:ext cx="9144000" cy="720725"/>
          </a:xfrm>
          <a:prstGeom prst="wedgeEllipseCallout">
            <a:avLst>
              <a:gd name="adj1" fmla="val -29634"/>
              <a:gd name="adj2" fmla="val 109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you’ve cracked it have a go at this one</a:t>
            </a:r>
          </a:p>
        </p:txBody>
      </p:sp>
      <p:sp>
        <p:nvSpPr>
          <p:cNvPr id="197636" name="AutoShape 4"/>
          <p:cNvSpPr>
            <a:spLocks noChangeArrowheads="1"/>
          </p:cNvSpPr>
          <p:nvPr/>
        </p:nvSpPr>
        <p:spPr bwMode="auto">
          <a:xfrm>
            <a:off x="179388" y="836613"/>
            <a:ext cx="8964612" cy="936625"/>
          </a:xfrm>
          <a:prstGeom prst="wedgeEllipseCallout">
            <a:avLst>
              <a:gd name="adj1" fmla="val -30060"/>
              <a:gd name="adj2" fmla="val 996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 are still a little unsure have a go at this one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179388" y="220503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10% of £244.00</a:t>
            </a:r>
          </a:p>
        </p:txBody>
      </p:sp>
      <p:sp>
        <p:nvSpPr>
          <p:cNvPr id="197638" name="Text Box 6"/>
          <p:cNvSpPr txBox="1">
            <a:spLocks noChangeArrowheads="1"/>
          </p:cNvSpPr>
          <p:nvPr/>
        </p:nvSpPr>
        <p:spPr bwMode="auto">
          <a:xfrm>
            <a:off x="0" y="4005263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20% of £386.50</a:t>
            </a:r>
          </a:p>
        </p:txBody>
      </p:sp>
      <p:sp>
        <p:nvSpPr>
          <p:cNvPr id="197639" name="AutoShape 7"/>
          <p:cNvSpPr>
            <a:spLocks noChangeArrowheads="1"/>
          </p:cNvSpPr>
          <p:nvPr/>
        </p:nvSpPr>
        <p:spPr bwMode="auto">
          <a:xfrm>
            <a:off x="0" y="4508500"/>
            <a:ext cx="9144000" cy="720725"/>
          </a:xfrm>
          <a:prstGeom prst="wedgeEllipseCallout">
            <a:avLst>
              <a:gd name="adj1" fmla="val -29912"/>
              <a:gd name="adj2" fmla="val 1101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Real challenge!</a:t>
            </a:r>
          </a:p>
        </p:txBody>
      </p:sp>
      <p:sp>
        <p:nvSpPr>
          <p:cNvPr id="197640" name="Text Box 8"/>
          <p:cNvSpPr txBox="1">
            <a:spLocks noChangeArrowheads="1"/>
          </p:cNvSpPr>
          <p:nvPr/>
        </p:nvSpPr>
        <p:spPr bwMode="auto">
          <a:xfrm>
            <a:off x="179388" y="580548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 dirty="0" smtClean="0">
                <a:solidFill>
                  <a:srgbClr val="000000"/>
                </a:solidFill>
              </a:rPr>
              <a:t>35% </a:t>
            </a:r>
            <a:r>
              <a:rPr lang="en-GB" altLang="en-US" b="1" dirty="0">
                <a:solidFill>
                  <a:srgbClr val="000000"/>
                </a:solidFill>
              </a:rPr>
              <a:t>of £8436.00</a:t>
            </a:r>
          </a:p>
        </p:txBody>
      </p:sp>
      <p:sp>
        <p:nvSpPr>
          <p:cNvPr id="3816457" name="Text Box 9"/>
          <p:cNvSpPr txBox="1">
            <a:spLocks noChangeArrowheads="1"/>
          </p:cNvSpPr>
          <p:nvPr/>
        </p:nvSpPr>
        <p:spPr bwMode="auto">
          <a:xfrm>
            <a:off x="6948488" y="2060575"/>
            <a:ext cx="1655762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£24.40</a:t>
            </a:r>
          </a:p>
        </p:txBody>
      </p:sp>
      <p:sp>
        <p:nvSpPr>
          <p:cNvPr id="3816458" name="Text Box 10"/>
          <p:cNvSpPr txBox="1">
            <a:spLocks noChangeArrowheads="1"/>
          </p:cNvSpPr>
          <p:nvPr/>
        </p:nvSpPr>
        <p:spPr bwMode="auto">
          <a:xfrm>
            <a:off x="7019925" y="3789363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£77.30</a:t>
            </a:r>
          </a:p>
        </p:txBody>
      </p:sp>
      <p:sp>
        <p:nvSpPr>
          <p:cNvPr id="3816459" name="Text Box 11"/>
          <p:cNvSpPr txBox="1">
            <a:spLocks noChangeArrowheads="1"/>
          </p:cNvSpPr>
          <p:nvPr/>
        </p:nvSpPr>
        <p:spPr bwMode="auto">
          <a:xfrm>
            <a:off x="7092950" y="5805488"/>
            <a:ext cx="2051050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 dirty="0" smtClean="0">
                <a:solidFill>
                  <a:srgbClr val="FF3300"/>
                </a:solidFill>
              </a:rPr>
              <a:t>2952.60</a:t>
            </a:r>
            <a:endParaRPr lang="en-GB" altLang="en-US" sz="30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23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6457" grpId="0" animBg="1"/>
      <p:bldP spid="3816458" grpId="0" animBg="1"/>
      <p:bldP spid="381645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rgbClr val="66FF33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n-GB" altLang="en-US" sz="280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40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800" smtClean="0">
                <a:latin typeface="Comic Sans MS" pitchFamily="66" charset="0"/>
              </a:rPr>
              <a:t>   </a:t>
            </a:r>
          </a:p>
          <a:p>
            <a:pPr eaLnBrk="1" hangingPunct="1">
              <a:buFontTx/>
              <a:buNone/>
            </a:pPr>
            <a:endParaRPr lang="en-GB" altLang="en-US" sz="2800" smtClean="0">
              <a:solidFill>
                <a:srgbClr val="CC00FF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800" smtClean="0">
                <a:solidFill>
                  <a:srgbClr val="CC00FF"/>
                </a:solidFill>
                <a:latin typeface="Comic Sans MS" pitchFamily="66" charset="0"/>
              </a:rPr>
              <a:t>    Learning Objective</a:t>
            </a:r>
            <a:r>
              <a:rPr lang="en-GB" altLang="en-US" sz="2800" smtClean="0"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GB" altLang="en-US" sz="2800" smtClean="0">
                <a:latin typeface="Comic Sans MS" pitchFamily="66" charset="0"/>
              </a:rPr>
              <a:t>   </a:t>
            </a:r>
          </a:p>
          <a:p>
            <a:pPr eaLnBrk="1" hangingPunct="1">
              <a:buFontTx/>
              <a:buNone/>
            </a:pPr>
            <a:endParaRPr lang="en-GB" altLang="en-US" sz="280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800" smtClean="0">
                <a:latin typeface="Comic Sans MS" pitchFamily="66" charset="0"/>
              </a:rPr>
              <a:t>   </a:t>
            </a:r>
            <a:r>
              <a:rPr lang="en-GB" altLang="en-US" sz="3000" smtClean="0">
                <a:latin typeface="Comic Sans MS" pitchFamily="66" charset="0"/>
              </a:rPr>
              <a:t>: to be able to solve Roman numeral problems</a:t>
            </a:r>
          </a:p>
          <a:p>
            <a:pPr eaLnBrk="1" hangingPunct="1">
              <a:buFontTx/>
              <a:buNone/>
            </a:pPr>
            <a:endParaRPr lang="en-GB" altLang="en-US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mtClean="0">
              <a:latin typeface="Comic Sans MS" pitchFamily="66" charset="0"/>
            </a:endParaRPr>
          </a:p>
        </p:txBody>
      </p:sp>
      <p:sp>
        <p:nvSpPr>
          <p:cNvPr id="198659" name="Text Box 3"/>
          <p:cNvSpPr txBox="1">
            <a:spLocks noChangeArrowheads="1"/>
          </p:cNvSpPr>
          <p:nvPr/>
        </p:nvSpPr>
        <p:spPr bwMode="auto">
          <a:xfrm>
            <a:off x="4787900" y="333375"/>
            <a:ext cx="172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98660" name="Text Box 5"/>
          <p:cNvSpPr txBox="1">
            <a:spLocks noChangeArrowheads="1"/>
          </p:cNvSpPr>
          <p:nvPr/>
        </p:nvSpPr>
        <p:spPr bwMode="auto">
          <a:xfrm>
            <a:off x="6084888" y="476250"/>
            <a:ext cx="172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FF3300"/>
                </a:solidFill>
                <a:latin typeface="Comic Sans MS" pitchFamily="66" charset="0"/>
              </a:rPr>
              <a:t>WALT</a:t>
            </a:r>
          </a:p>
        </p:txBody>
      </p:sp>
      <p:pic>
        <p:nvPicPr>
          <p:cNvPr id="198661" name="Picture 10" descr="dog wagging tail animate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88913"/>
            <a:ext cx="1143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02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5088" y="1125538"/>
            <a:ext cx="3651250" cy="52228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prstClr val="black"/>
                </a:solidFill>
                <a:cs typeface="Arial" pitchFamily="34" charset="0"/>
              </a:rPr>
              <a:t>Roman Numerals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33375" y="2557463"/>
            <a:ext cx="41275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I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032000" y="2636838"/>
            <a:ext cx="4143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V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00513" y="2636838"/>
            <a:ext cx="412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X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320800" y="4652963"/>
            <a:ext cx="412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51250" y="4724400"/>
            <a:ext cx="412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D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356350" y="2630488"/>
            <a:ext cx="41275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L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038850" y="4724400"/>
            <a:ext cx="412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M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3375" y="3644900"/>
            <a:ext cx="412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39963" y="3765550"/>
            <a:ext cx="412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064000" y="3654425"/>
            <a:ext cx="165417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245225" y="3654425"/>
            <a:ext cx="15303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47713" y="5526088"/>
            <a:ext cx="204628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03575" y="5661025"/>
            <a:ext cx="19859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545138" y="5661025"/>
            <a:ext cx="24479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1000</a:t>
            </a:r>
          </a:p>
        </p:txBody>
      </p:sp>
    </p:spTree>
    <p:extLst>
      <p:ext uri="{BB962C8B-B14F-4D97-AF65-F5344CB8AC3E}">
        <p14:creationId xmlns:p14="http://schemas.microsoft.com/office/powerpoint/2010/main" val="2846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extBox 8"/>
          <p:cNvSpPr txBox="1">
            <a:spLocks noChangeArrowheads="1"/>
          </p:cNvSpPr>
          <p:nvPr/>
        </p:nvSpPr>
        <p:spPr bwMode="auto">
          <a:xfrm>
            <a:off x="539750" y="188913"/>
            <a:ext cx="4127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I</a:t>
            </a:r>
          </a:p>
        </p:txBody>
      </p:sp>
      <p:sp>
        <p:nvSpPr>
          <p:cNvPr id="201731" name="TextBox 9"/>
          <p:cNvSpPr txBox="1">
            <a:spLocks noChangeArrowheads="1"/>
          </p:cNvSpPr>
          <p:nvPr/>
        </p:nvSpPr>
        <p:spPr bwMode="auto">
          <a:xfrm>
            <a:off x="1258888" y="188913"/>
            <a:ext cx="4143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V</a:t>
            </a:r>
          </a:p>
        </p:txBody>
      </p:sp>
      <p:sp>
        <p:nvSpPr>
          <p:cNvPr id="201732" name="TextBox 10"/>
          <p:cNvSpPr txBox="1">
            <a:spLocks noChangeArrowheads="1"/>
          </p:cNvSpPr>
          <p:nvPr/>
        </p:nvSpPr>
        <p:spPr bwMode="auto">
          <a:xfrm>
            <a:off x="2195513" y="190500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X</a:t>
            </a:r>
          </a:p>
        </p:txBody>
      </p:sp>
      <p:sp>
        <p:nvSpPr>
          <p:cNvPr id="201733" name="TextBox 11"/>
          <p:cNvSpPr txBox="1">
            <a:spLocks noChangeArrowheads="1"/>
          </p:cNvSpPr>
          <p:nvPr/>
        </p:nvSpPr>
        <p:spPr bwMode="auto">
          <a:xfrm>
            <a:off x="4654550" y="188913"/>
            <a:ext cx="4143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</a:t>
            </a:r>
          </a:p>
        </p:txBody>
      </p:sp>
      <p:sp>
        <p:nvSpPr>
          <p:cNvPr id="201734" name="TextBox 12"/>
          <p:cNvSpPr txBox="1">
            <a:spLocks noChangeArrowheads="1"/>
          </p:cNvSpPr>
          <p:nvPr/>
        </p:nvSpPr>
        <p:spPr bwMode="auto">
          <a:xfrm>
            <a:off x="6111875" y="165100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D</a:t>
            </a:r>
          </a:p>
        </p:txBody>
      </p:sp>
      <p:sp>
        <p:nvSpPr>
          <p:cNvPr id="201735" name="TextBox 13"/>
          <p:cNvSpPr txBox="1">
            <a:spLocks noChangeArrowheads="1"/>
          </p:cNvSpPr>
          <p:nvPr/>
        </p:nvSpPr>
        <p:spPr bwMode="auto">
          <a:xfrm>
            <a:off x="3348038" y="180975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L</a:t>
            </a:r>
          </a:p>
        </p:txBody>
      </p:sp>
      <p:sp>
        <p:nvSpPr>
          <p:cNvPr id="201736" name="TextBox 14"/>
          <p:cNvSpPr txBox="1">
            <a:spLocks noChangeArrowheads="1"/>
          </p:cNvSpPr>
          <p:nvPr/>
        </p:nvSpPr>
        <p:spPr bwMode="auto">
          <a:xfrm>
            <a:off x="7750175" y="168275"/>
            <a:ext cx="4127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M</a:t>
            </a:r>
          </a:p>
        </p:txBody>
      </p:sp>
      <p:sp>
        <p:nvSpPr>
          <p:cNvPr id="201737" name="TextBox 15"/>
          <p:cNvSpPr txBox="1">
            <a:spLocks noChangeArrowheads="1"/>
          </p:cNvSpPr>
          <p:nvPr/>
        </p:nvSpPr>
        <p:spPr bwMode="auto">
          <a:xfrm>
            <a:off x="539750" y="793750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</a:t>
            </a:r>
          </a:p>
        </p:txBody>
      </p:sp>
      <p:sp>
        <p:nvSpPr>
          <p:cNvPr id="201738" name="TextBox 16"/>
          <p:cNvSpPr txBox="1">
            <a:spLocks noChangeArrowheads="1"/>
          </p:cNvSpPr>
          <p:nvPr/>
        </p:nvSpPr>
        <p:spPr bwMode="auto">
          <a:xfrm>
            <a:off x="1331913" y="798513"/>
            <a:ext cx="4127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</a:t>
            </a:r>
          </a:p>
        </p:txBody>
      </p:sp>
      <p:sp>
        <p:nvSpPr>
          <p:cNvPr id="201739" name="TextBox 17"/>
          <p:cNvSpPr txBox="1">
            <a:spLocks noChangeArrowheads="1"/>
          </p:cNvSpPr>
          <p:nvPr/>
        </p:nvSpPr>
        <p:spPr bwMode="auto">
          <a:xfrm>
            <a:off x="2141538" y="792163"/>
            <a:ext cx="9334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</a:t>
            </a:r>
          </a:p>
        </p:txBody>
      </p:sp>
      <p:sp>
        <p:nvSpPr>
          <p:cNvPr id="201740" name="TextBox 19"/>
          <p:cNvSpPr txBox="1">
            <a:spLocks noChangeArrowheads="1"/>
          </p:cNvSpPr>
          <p:nvPr/>
        </p:nvSpPr>
        <p:spPr bwMode="auto">
          <a:xfrm>
            <a:off x="3214688" y="795338"/>
            <a:ext cx="9318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</a:t>
            </a:r>
          </a:p>
        </p:txBody>
      </p:sp>
      <p:sp>
        <p:nvSpPr>
          <p:cNvPr id="201741" name="TextBox 20"/>
          <p:cNvSpPr txBox="1">
            <a:spLocks noChangeArrowheads="1"/>
          </p:cNvSpPr>
          <p:nvPr/>
        </p:nvSpPr>
        <p:spPr bwMode="auto">
          <a:xfrm>
            <a:off x="4489450" y="849313"/>
            <a:ext cx="12128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</a:t>
            </a:r>
          </a:p>
        </p:txBody>
      </p:sp>
      <p:sp>
        <p:nvSpPr>
          <p:cNvPr id="201742" name="TextBox 21"/>
          <p:cNvSpPr txBox="1">
            <a:spLocks noChangeArrowheads="1"/>
          </p:cNvSpPr>
          <p:nvPr/>
        </p:nvSpPr>
        <p:spPr bwMode="auto">
          <a:xfrm>
            <a:off x="5913438" y="858838"/>
            <a:ext cx="12112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500</a:t>
            </a:r>
          </a:p>
        </p:txBody>
      </p:sp>
      <p:sp>
        <p:nvSpPr>
          <p:cNvPr id="201743" name="TextBox 22"/>
          <p:cNvSpPr txBox="1">
            <a:spLocks noChangeArrowheads="1"/>
          </p:cNvSpPr>
          <p:nvPr/>
        </p:nvSpPr>
        <p:spPr bwMode="auto">
          <a:xfrm>
            <a:off x="7315200" y="849313"/>
            <a:ext cx="14493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1000</a:t>
            </a:r>
          </a:p>
        </p:txBody>
      </p:sp>
      <p:sp>
        <p:nvSpPr>
          <p:cNvPr id="3" name="Rectangle 2"/>
          <p:cNvSpPr/>
          <p:nvPr/>
        </p:nvSpPr>
        <p:spPr>
          <a:xfrm>
            <a:off x="350838" y="153988"/>
            <a:ext cx="8469312" cy="14097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9750" y="2378075"/>
            <a:ext cx="1741488" cy="403225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ED7D31">
                    <a:lumMod val="75000"/>
                  </a:srgbClr>
                </a:solidFill>
                <a:cs typeface="Arial" pitchFamily="34" charset="0"/>
              </a:rPr>
              <a:t>When a numeral is written </a:t>
            </a:r>
            <a:r>
              <a:rPr lang="en-US" sz="3200" b="1" i="1" u="sng" dirty="0">
                <a:solidFill>
                  <a:srgbClr val="ED7D31">
                    <a:lumMod val="75000"/>
                  </a:srgbClr>
                </a:solidFill>
                <a:cs typeface="Arial" pitchFamily="34" charset="0"/>
              </a:rPr>
              <a:t>after a larger numeral</a:t>
            </a:r>
            <a:r>
              <a:rPr lang="en-US" sz="3200" dirty="0">
                <a:solidFill>
                  <a:srgbClr val="ED7D31">
                    <a:lumMod val="75000"/>
                  </a:srgbClr>
                </a:solidFill>
                <a:cs typeface="Arial" pitchFamily="34" charset="0"/>
              </a:rPr>
              <a:t>: it is </a:t>
            </a:r>
            <a:r>
              <a:rPr lang="en-US" sz="3200" b="1" i="1" u="sng" dirty="0">
                <a:solidFill>
                  <a:srgbClr val="ED7D31">
                    <a:lumMod val="75000"/>
                  </a:srgbClr>
                </a:solidFill>
                <a:cs typeface="Arial" pitchFamily="34" charset="0"/>
              </a:rPr>
              <a:t>added</a:t>
            </a:r>
            <a:r>
              <a:rPr lang="en-US" sz="3200" dirty="0">
                <a:solidFill>
                  <a:srgbClr val="ED7D31">
                    <a:lumMod val="75000"/>
                  </a:srgb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205538" y="2781300"/>
            <a:ext cx="1957387" cy="3538538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4472C4">
                    <a:lumMod val="75000"/>
                  </a:srgbClr>
                </a:solidFill>
                <a:cs typeface="Arial" pitchFamily="34" charset="0"/>
              </a:rPr>
              <a:t>When a numeral is written </a:t>
            </a:r>
            <a:r>
              <a:rPr lang="en-US" sz="2800" b="1" i="1" u="sng" dirty="0">
                <a:solidFill>
                  <a:srgbClr val="4472C4">
                    <a:lumMod val="75000"/>
                  </a:srgbClr>
                </a:solidFill>
                <a:cs typeface="Arial" pitchFamily="34" charset="0"/>
              </a:rPr>
              <a:t>before a larger numeral</a:t>
            </a:r>
            <a:r>
              <a:rPr lang="en-US" sz="2800" dirty="0">
                <a:solidFill>
                  <a:srgbClr val="4472C4">
                    <a:lumMod val="75000"/>
                  </a:srgbClr>
                </a:solidFill>
                <a:cs typeface="Arial" pitchFamily="34" charset="0"/>
              </a:rPr>
              <a:t>: it is </a:t>
            </a:r>
            <a:r>
              <a:rPr lang="en-US" sz="2800" b="1" i="1" u="sng" dirty="0">
                <a:solidFill>
                  <a:srgbClr val="4472C4">
                    <a:lumMod val="75000"/>
                  </a:srgbClr>
                </a:solidFill>
                <a:cs typeface="Arial" pitchFamily="34" charset="0"/>
              </a:rPr>
              <a:t>subtracted</a:t>
            </a:r>
            <a:r>
              <a:rPr lang="en-US" sz="2800" dirty="0">
                <a:solidFill>
                  <a:srgbClr val="4472C4">
                    <a:lumMod val="75000"/>
                  </a:srgb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63825" y="1864594"/>
            <a:ext cx="3651250" cy="52228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prstClr val="black"/>
                </a:solidFill>
                <a:cs typeface="Arial" pitchFamily="34" charset="0"/>
              </a:rPr>
              <a:t>Just a reminder</a:t>
            </a:r>
            <a:endParaRPr lang="en-US" sz="2800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extBox 8"/>
          <p:cNvSpPr txBox="1">
            <a:spLocks noChangeArrowheads="1"/>
          </p:cNvSpPr>
          <p:nvPr/>
        </p:nvSpPr>
        <p:spPr bwMode="auto">
          <a:xfrm>
            <a:off x="539750" y="188913"/>
            <a:ext cx="4127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I</a:t>
            </a:r>
          </a:p>
        </p:txBody>
      </p:sp>
      <p:sp>
        <p:nvSpPr>
          <p:cNvPr id="202755" name="TextBox 9"/>
          <p:cNvSpPr txBox="1">
            <a:spLocks noChangeArrowheads="1"/>
          </p:cNvSpPr>
          <p:nvPr/>
        </p:nvSpPr>
        <p:spPr bwMode="auto">
          <a:xfrm>
            <a:off x="1258888" y="188913"/>
            <a:ext cx="4143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V</a:t>
            </a:r>
          </a:p>
        </p:txBody>
      </p:sp>
      <p:sp>
        <p:nvSpPr>
          <p:cNvPr id="202756" name="TextBox 10"/>
          <p:cNvSpPr txBox="1">
            <a:spLocks noChangeArrowheads="1"/>
          </p:cNvSpPr>
          <p:nvPr/>
        </p:nvSpPr>
        <p:spPr bwMode="auto">
          <a:xfrm>
            <a:off x="2195513" y="190500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X</a:t>
            </a:r>
          </a:p>
        </p:txBody>
      </p:sp>
      <p:sp>
        <p:nvSpPr>
          <p:cNvPr id="202757" name="TextBox 11"/>
          <p:cNvSpPr txBox="1">
            <a:spLocks noChangeArrowheads="1"/>
          </p:cNvSpPr>
          <p:nvPr/>
        </p:nvSpPr>
        <p:spPr bwMode="auto">
          <a:xfrm>
            <a:off x="4654550" y="188913"/>
            <a:ext cx="4143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</a:t>
            </a:r>
          </a:p>
        </p:txBody>
      </p:sp>
      <p:sp>
        <p:nvSpPr>
          <p:cNvPr id="202758" name="TextBox 12"/>
          <p:cNvSpPr txBox="1">
            <a:spLocks noChangeArrowheads="1"/>
          </p:cNvSpPr>
          <p:nvPr/>
        </p:nvSpPr>
        <p:spPr bwMode="auto">
          <a:xfrm>
            <a:off x="6111875" y="165100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D</a:t>
            </a:r>
          </a:p>
        </p:txBody>
      </p:sp>
      <p:sp>
        <p:nvSpPr>
          <p:cNvPr id="202759" name="TextBox 13"/>
          <p:cNvSpPr txBox="1">
            <a:spLocks noChangeArrowheads="1"/>
          </p:cNvSpPr>
          <p:nvPr/>
        </p:nvSpPr>
        <p:spPr bwMode="auto">
          <a:xfrm>
            <a:off x="3348038" y="180975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L</a:t>
            </a:r>
          </a:p>
        </p:txBody>
      </p:sp>
      <p:sp>
        <p:nvSpPr>
          <p:cNvPr id="202760" name="TextBox 14"/>
          <p:cNvSpPr txBox="1">
            <a:spLocks noChangeArrowheads="1"/>
          </p:cNvSpPr>
          <p:nvPr/>
        </p:nvSpPr>
        <p:spPr bwMode="auto">
          <a:xfrm>
            <a:off x="7750175" y="168275"/>
            <a:ext cx="4127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M</a:t>
            </a:r>
          </a:p>
        </p:txBody>
      </p:sp>
      <p:sp>
        <p:nvSpPr>
          <p:cNvPr id="202761" name="TextBox 15"/>
          <p:cNvSpPr txBox="1">
            <a:spLocks noChangeArrowheads="1"/>
          </p:cNvSpPr>
          <p:nvPr/>
        </p:nvSpPr>
        <p:spPr bwMode="auto">
          <a:xfrm>
            <a:off x="539750" y="793750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</a:t>
            </a:r>
          </a:p>
        </p:txBody>
      </p:sp>
      <p:sp>
        <p:nvSpPr>
          <p:cNvPr id="202762" name="TextBox 16"/>
          <p:cNvSpPr txBox="1">
            <a:spLocks noChangeArrowheads="1"/>
          </p:cNvSpPr>
          <p:nvPr/>
        </p:nvSpPr>
        <p:spPr bwMode="auto">
          <a:xfrm>
            <a:off x="1331913" y="798513"/>
            <a:ext cx="4127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</a:t>
            </a:r>
          </a:p>
        </p:txBody>
      </p:sp>
      <p:sp>
        <p:nvSpPr>
          <p:cNvPr id="202763" name="TextBox 17"/>
          <p:cNvSpPr txBox="1">
            <a:spLocks noChangeArrowheads="1"/>
          </p:cNvSpPr>
          <p:nvPr/>
        </p:nvSpPr>
        <p:spPr bwMode="auto">
          <a:xfrm>
            <a:off x="2141538" y="792163"/>
            <a:ext cx="9334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</a:t>
            </a:r>
          </a:p>
        </p:txBody>
      </p:sp>
      <p:sp>
        <p:nvSpPr>
          <p:cNvPr id="202764" name="TextBox 19"/>
          <p:cNvSpPr txBox="1">
            <a:spLocks noChangeArrowheads="1"/>
          </p:cNvSpPr>
          <p:nvPr/>
        </p:nvSpPr>
        <p:spPr bwMode="auto">
          <a:xfrm>
            <a:off x="3214688" y="795338"/>
            <a:ext cx="9318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</a:t>
            </a:r>
          </a:p>
        </p:txBody>
      </p:sp>
      <p:sp>
        <p:nvSpPr>
          <p:cNvPr id="202765" name="TextBox 20"/>
          <p:cNvSpPr txBox="1">
            <a:spLocks noChangeArrowheads="1"/>
          </p:cNvSpPr>
          <p:nvPr/>
        </p:nvSpPr>
        <p:spPr bwMode="auto">
          <a:xfrm>
            <a:off x="4489450" y="849313"/>
            <a:ext cx="12128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</a:t>
            </a:r>
          </a:p>
        </p:txBody>
      </p:sp>
      <p:sp>
        <p:nvSpPr>
          <p:cNvPr id="202766" name="TextBox 21"/>
          <p:cNvSpPr txBox="1">
            <a:spLocks noChangeArrowheads="1"/>
          </p:cNvSpPr>
          <p:nvPr/>
        </p:nvSpPr>
        <p:spPr bwMode="auto">
          <a:xfrm>
            <a:off x="5913438" y="858838"/>
            <a:ext cx="12112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500</a:t>
            </a:r>
          </a:p>
        </p:txBody>
      </p:sp>
      <p:sp>
        <p:nvSpPr>
          <p:cNvPr id="202767" name="TextBox 22"/>
          <p:cNvSpPr txBox="1">
            <a:spLocks noChangeArrowheads="1"/>
          </p:cNvSpPr>
          <p:nvPr/>
        </p:nvSpPr>
        <p:spPr bwMode="auto">
          <a:xfrm>
            <a:off x="7315200" y="849313"/>
            <a:ext cx="14493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1000</a:t>
            </a:r>
          </a:p>
        </p:txBody>
      </p:sp>
      <p:sp>
        <p:nvSpPr>
          <p:cNvPr id="3" name="Rectangle 2"/>
          <p:cNvSpPr/>
          <p:nvPr/>
        </p:nvSpPr>
        <p:spPr>
          <a:xfrm>
            <a:off x="350838" y="153988"/>
            <a:ext cx="8469312" cy="14097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850" y="2011363"/>
            <a:ext cx="90741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Can you remember how you worked these out?</a:t>
            </a: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02770" name="TextBox 23"/>
          <p:cNvSpPr txBox="1">
            <a:spLocks noChangeArrowheads="1"/>
          </p:cNvSpPr>
          <p:nvPr/>
        </p:nvSpPr>
        <p:spPr bwMode="auto">
          <a:xfrm>
            <a:off x="366713" y="2511425"/>
            <a:ext cx="965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III  </a:t>
            </a:r>
          </a:p>
        </p:txBody>
      </p:sp>
      <p:sp>
        <p:nvSpPr>
          <p:cNvPr id="202771" name="TextBox 24"/>
          <p:cNvSpPr txBox="1">
            <a:spLocks noChangeArrowheads="1"/>
          </p:cNvSpPr>
          <p:nvPr/>
        </p:nvSpPr>
        <p:spPr bwMode="auto">
          <a:xfrm>
            <a:off x="366713" y="3438525"/>
            <a:ext cx="9413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XX  </a:t>
            </a:r>
          </a:p>
        </p:txBody>
      </p:sp>
      <p:sp>
        <p:nvSpPr>
          <p:cNvPr id="202772" name="TextBox 26"/>
          <p:cNvSpPr txBox="1">
            <a:spLocks noChangeArrowheads="1"/>
          </p:cNvSpPr>
          <p:nvPr/>
        </p:nvSpPr>
        <p:spPr bwMode="auto">
          <a:xfrm>
            <a:off x="366713" y="4281488"/>
            <a:ext cx="14684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CCC  </a:t>
            </a:r>
          </a:p>
        </p:txBody>
      </p:sp>
      <p:sp>
        <p:nvSpPr>
          <p:cNvPr id="202773" name="TextBox 27"/>
          <p:cNvSpPr txBox="1">
            <a:spLocks noChangeArrowheads="1"/>
          </p:cNvSpPr>
          <p:nvPr/>
        </p:nvSpPr>
        <p:spPr bwMode="auto">
          <a:xfrm>
            <a:off x="366713" y="5208588"/>
            <a:ext cx="14684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MC</a:t>
            </a:r>
          </a:p>
        </p:txBody>
      </p:sp>
      <p:sp>
        <p:nvSpPr>
          <p:cNvPr id="202774" name="TextBox 28"/>
          <p:cNvSpPr txBox="1">
            <a:spLocks noChangeArrowheads="1"/>
          </p:cNvSpPr>
          <p:nvPr/>
        </p:nvSpPr>
        <p:spPr bwMode="auto">
          <a:xfrm>
            <a:off x="366713" y="6007100"/>
            <a:ext cx="15414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LXV  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106488" y="2436813"/>
            <a:ext cx="18621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744663" y="4206875"/>
            <a:ext cx="1905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300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349375" y="3363913"/>
            <a:ext cx="21066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20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544638" y="5157788"/>
            <a:ext cx="29543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1100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682750" y="5926138"/>
            <a:ext cx="15589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65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19700" y="2820988"/>
            <a:ext cx="3382963" cy="30464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ED7D31">
                    <a:lumMod val="75000"/>
                  </a:srgbClr>
                </a:solidFill>
                <a:cs typeface="Arial" pitchFamily="34" charset="0"/>
              </a:rPr>
              <a:t>These are all the same numeral or the largest numeral comes first so we add these ones</a:t>
            </a:r>
          </a:p>
        </p:txBody>
      </p:sp>
    </p:spTree>
    <p:extLst>
      <p:ext uri="{BB962C8B-B14F-4D97-AF65-F5344CB8AC3E}">
        <p14:creationId xmlns:p14="http://schemas.microsoft.com/office/powerpoint/2010/main" val="157222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4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extBox 8"/>
          <p:cNvSpPr txBox="1">
            <a:spLocks noChangeArrowheads="1"/>
          </p:cNvSpPr>
          <p:nvPr/>
        </p:nvSpPr>
        <p:spPr bwMode="auto">
          <a:xfrm>
            <a:off x="539750" y="188913"/>
            <a:ext cx="4127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I</a:t>
            </a:r>
          </a:p>
        </p:txBody>
      </p:sp>
      <p:sp>
        <p:nvSpPr>
          <p:cNvPr id="203779" name="TextBox 9"/>
          <p:cNvSpPr txBox="1">
            <a:spLocks noChangeArrowheads="1"/>
          </p:cNvSpPr>
          <p:nvPr/>
        </p:nvSpPr>
        <p:spPr bwMode="auto">
          <a:xfrm>
            <a:off x="1258888" y="188913"/>
            <a:ext cx="4143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V</a:t>
            </a:r>
          </a:p>
        </p:txBody>
      </p:sp>
      <p:sp>
        <p:nvSpPr>
          <p:cNvPr id="203780" name="TextBox 10"/>
          <p:cNvSpPr txBox="1">
            <a:spLocks noChangeArrowheads="1"/>
          </p:cNvSpPr>
          <p:nvPr/>
        </p:nvSpPr>
        <p:spPr bwMode="auto">
          <a:xfrm>
            <a:off x="2195513" y="190500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X</a:t>
            </a:r>
          </a:p>
        </p:txBody>
      </p:sp>
      <p:sp>
        <p:nvSpPr>
          <p:cNvPr id="203781" name="TextBox 11"/>
          <p:cNvSpPr txBox="1">
            <a:spLocks noChangeArrowheads="1"/>
          </p:cNvSpPr>
          <p:nvPr/>
        </p:nvSpPr>
        <p:spPr bwMode="auto">
          <a:xfrm>
            <a:off x="4654550" y="188913"/>
            <a:ext cx="4143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</a:t>
            </a:r>
          </a:p>
        </p:txBody>
      </p:sp>
      <p:sp>
        <p:nvSpPr>
          <p:cNvPr id="203782" name="TextBox 12"/>
          <p:cNvSpPr txBox="1">
            <a:spLocks noChangeArrowheads="1"/>
          </p:cNvSpPr>
          <p:nvPr/>
        </p:nvSpPr>
        <p:spPr bwMode="auto">
          <a:xfrm>
            <a:off x="6111875" y="165100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D</a:t>
            </a:r>
          </a:p>
        </p:txBody>
      </p:sp>
      <p:sp>
        <p:nvSpPr>
          <p:cNvPr id="203783" name="TextBox 13"/>
          <p:cNvSpPr txBox="1">
            <a:spLocks noChangeArrowheads="1"/>
          </p:cNvSpPr>
          <p:nvPr/>
        </p:nvSpPr>
        <p:spPr bwMode="auto">
          <a:xfrm>
            <a:off x="3348038" y="180975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L</a:t>
            </a:r>
          </a:p>
        </p:txBody>
      </p:sp>
      <p:sp>
        <p:nvSpPr>
          <p:cNvPr id="203784" name="TextBox 14"/>
          <p:cNvSpPr txBox="1">
            <a:spLocks noChangeArrowheads="1"/>
          </p:cNvSpPr>
          <p:nvPr/>
        </p:nvSpPr>
        <p:spPr bwMode="auto">
          <a:xfrm>
            <a:off x="7750175" y="168275"/>
            <a:ext cx="4127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M</a:t>
            </a:r>
          </a:p>
        </p:txBody>
      </p:sp>
      <p:sp>
        <p:nvSpPr>
          <p:cNvPr id="203785" name="TextBox 15"/>
          <p:cNvSpPr txBox="1">
            <a:spLocks noChangeArrowheads="1"/>
          </p:cNvSpPr>
          <p:nvPr/>
        </p:nvSpPr>
        <p:spPr bwMode="auto">
          <a:xfrm>
            <a:off x="539750" y="793750"/>
            <a:ext cx="412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</a:t>
            </a:r>
          </a:p>
        </p:txBody>
      </p:sp>
      <p:sp>
        <p:nvSpPr>
          <p:cNvPr id="203786" name="TextBox 16"/>
          <p:cNvSpPr txBox="1">
            <a:spLocks noChangeArrowheads="1"/>
          </p:cNvSpPr>
          <p:nvPr/>
        </p:nvSpPr>
        <p:spPr bwMode="auto">
          <a:xfrm>
            <a:off x="1331913" y="798513"/>
            <a:ext cx="4127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</a:t>
            </a:r>
          </a:p>
        </p:txBody>
      </p:sp>
      <p:sp>
        <p:nvSpPr>
          <p:cNvPr id="203787" name="TextBox 17"/>
          <p:cNvSpPr txBox="1">
            <a:spLocks noChangeArrowheads="1"/>
          </p:cNvSpPr>
          <p:nvPr/>
        </p:nvSpPr>
        <p:spPr bwMode="auto">
          <a:xfrm>
            <a:off x="2141538" y="792163"/>
            <a:ext cx="9334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</a:t>
            </a:r>
          </a:p>
        </p:txBody>
      </p:sp>
      <p:sp>
        <p:nvSpPr>
          <p:cNvPr id="203788" name="TextBox 19"/>
          <p:cNvSpPr txBox="1">
            <a:spLocks noChangeArrowheads="1"/>
          </p:cNvSpPr>
          <p:nvPr/>
        </p:nvSpPr>
        <p:spPr bwMode="auto">
          <a:xfrm>
            <a:off x="3214688" y="795338"/>
            <a:ext cx="9318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</a:t>
            </a:r>
          </a:p>
        </p:txBody>
      </p:sp>
      <p:sp>
        <p:nvSpPr>
          <p:cNvPr id="203789" name="TextBox 20"/>
          <p:cNvSpPr txBox="1">
            <a:spLocks noChangeArrowheads="1"/>
          </p:cNvSpPr>
          <p:nvPr/>
        </p:nvSpPr>
        <p:spPr bwMode="auto">
          <a:xfrm>
            <a:off x="4489450" y="849313"/>
            <a:ext cx="12128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</a:t>
            </a:r>
          </a:p>
        </p:txBody>
      </p:sp>
      <p:sp>
        <p:nvSpPr>
          <p:cNvPr id="203790" name="TextBox 21"/>
          <p:cNvSpPr txBox="1">
            <a:spLocks noChangeArrowheads="1"/>
          </p:cNvSpPr>
          <p:nvPr/>
        </p:nvSpPr>
        <p:spPr bwMode="auto">
          <a:xfrm>
            <a:off x="5913438" y="858838"/>
            <a:ext cx="12112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500</a:t>
            </a:r>
          </a:p>
        </p:txBody>
      </p:sp>
      <p:sp>
        <p:nvSpPr>
          <p:cNvPr id="203791" name="TextBox 22"/>
          <p:cNvSpPr txBox="1">
            <a:spLocks noChangeArrowheads="1"/>
          </p:cNvSpPr>
          <p:nvPr/>
        </p:nvSpPr>
        <p:spPr bwMode="auto">
          <a:xfrm>
            <a:off x="7315200" y="849313"/>
            <a:ext cx="14493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1000</a:t>
            </a:r>
          </a:p>
        </p:txBody>
      </p:sp>
      <p:sp>
        <p:nvSpPr>
          <p:cNvPr id="3" name="Rectangle 2"/>
          <p:cNvSpPr/>
          <p:nvPr/>
        </p:nvSpPr>
        <p:spPr>
          <a:xfrm>
            <a:off x="350838" y="153988"/>
            <a:ext cx="8469312" cy="14097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850" y="2011363"/>
            <a:ext cx="90741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cs typeface="Arial" pitchFamily="34" charset="0"/>
              </a:rPr>
              <a:t>Can you remember how you worked these out?</a:t>
            </a:r>
            <a:endParaRPr lang="en-GB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03794" name="TextBox 28"/>
          <p:cNvSpPr txBox="1">
            <a:spLocks noChangeArrowheads="1"/>
          </p:cNvSpPr>
          <p:nvPr/>
        </p:nvSpPr>
        <p:spPr bwMode="auto">
          <a:xfrm>
            <a:off x="98425" y="6007100"/>
            <a:ext cx="21701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DMLIV  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106488" y="2436813"/>
            <a:ext cx="18621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4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774825" y="4206875"/>
            <a:ext cx="1905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400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038350" y="3300413"/>
            <a:ext cx="21066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99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038350" y="5099050"/>
            <a:ext cx="29543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39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462213" y="5926138"/>
            <a:ext cx="23987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554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19700" y="2820988"/>
            <a:ext cx="3382963" cy="30464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ED7D31">
                    <a:lumMod val="75000"/>
                  </a:srgbClr>
                </a:solidFill>
                <a:cs typeface="Arial" pitchFamily="34" charset="0"/>
              </a:rPr>
              <a:t>These have a smaller value numeral in front of the larger value numeral so we subtract</a:t>
            </a:r>
          </a:p>
        </p:txBody>
      </p:sp>
      <p:sp>
        <p:nvSpPr>
          <p:cNvPr id="203801" name="TextBox 32"/>
          <p:cNvSpPr txBox="1">
            <a:spLocks noChangeArrowheads="1"/>
          </p:cNvSpPr>
          <p:nvPr/>
        </p:nvSpPr>
        <p:spPr bwMode="auto">
          <a:xfrm>
            <a:off x="261938" y="2530475"/>
            <a:ext cx="8397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IV</a:t>
            </a:r>
          </a:p>
        </p:txBody>
      </p:sp>
      <p:sp>
        <p:nvSpPr>
          <p:cNvPr id="203802" name="TextBox 36"/>
          <p:cNvSpPr txBox="1">
            <a:spLocks noChangeArrowheads="1"/>
          </p:cNvSpPr>
          <p:nvPr/>
        </p:nvSpPr>
        <p:spPr bwMode="auto">
          <a:xfrm>
            <a:off x="180975" y="3360738"/>
            <a:ext cx="18415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XCIX  </a:t>
            </a:r>
          </a:p>
        </p:txBody>
      </p:sp>
      <p:sp>
        <p:nvSpPr>
          <p:cNvPr id="203803" name="TextBox 37"/>
          <p:cNvSpPr txBox="1">
            <a:spLocks noChangeArrowheads="1"/>
          </p:cNvSpPr>
          <p:nvPr/>
        </p:nvSpPr>
        <p:spPr bwMode="auto">
          <a:xfrm>
            <a:off x="366713" y="4206875"/>
            <a:ext cx="990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CD</a:t>
            </a:r>
          </a:p>
        </p:txBody>
      </p:sp>
      <p:sp>
        <p:nvSpPr>
          <p:cNvPr id="203804" name="TextBox 38"/>
          <p:cNvSpPr txBox="1">
            <a:spLocks noChangeArrowheads="1"/>
          </p:cNvSpPr>
          <p:nvPr/>
        </p:nvSpPr>
        <p:spPr bwMode="auto">
          <a:xfrm>
            <a:off x="98425" y="5124450"/>
            <a:ext cx="20780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XXXIX  </a:t>
            </a:r>
          </a:p>
        </p:txBody>
      </p:sp>
    </p:spTree>
    <p:extLst>
      <p:ext uri="{BB962C8B-B14F-4D97-AF65-F5344CB8AC3E}">
        <p14:creationId xmlns:p14="http://schemas.microsoft.com/office/powerpoint/2010/main" val="25140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Box 8"/>
          <p:cNvSpPr txBox="1">
            <a:spLocks noChangeArrowheads="1"/>
          </p:cNvSpPr>
          <p:nvPr/>
        </p:nvSpPr>
        <p:spPr bwMode="auto">
          <a:xfrm>
            <a:off x="2079625" y="63500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I</a:t>
            </a:r>
          </a:p>
        </p:txBody>
      </p:sp>
      <p:sp>
        <p:nvSpPr>
          <p:cNvPr id="204803" name="TextBox 9"/>
          <p:cNvSpPr txBox="1">
            <a:spLocks noChangeArrowheads="1"/>
          </p:cNvSpPr>
          <p:nvPr/>
        </p:nvSpPr>
        <p:spPr bwMode="auto">
          <a:xfrm>
            <a:off x="2589213" y="68263"/>
            <a:ext cx="412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V</a:t>
            </a:r>
          </a:p>
        </p:txBody>
      </p:sp>
      <p:sp>
        <p:nvSpPr>
          <p:cNvPr id="204804" name="TextBox 10"/>
          <p:cNvSpPr txBox="1">
            <a:spLocks noChangeArrowheads="1"/>
          </p:cNvSpPr>
          <p:nvPr/>
        </p:nvSpPr>
        <p:spPr bwMode="auto">
          <a:xfrm>
            <a:off x="3306763" y="63500"/>
            <a:ext cx="41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X</a:t>
            </a:r>
          </a:p>
        </p:txBody>
      </p:sp>
      <p:sp>
        <p:nvSpPr>
          <p:cNvPr id="204805" name="TextBox 11"/>
          <p:cNvSpPr txBox="1">
            <a:spLocks noChangeArrowheads="1"/>
          </p:cNvSpPr>
          <p:nvPr/>
        </p:nvSpPr>
        <p:spPr bwMode="auto">
          <a:xfrm>
            <a:off x="4722813" y="34925"/>
            <a:ext cx="41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</a:t>
            </a:r>
          </a:p>
        </p:txBody>
      </p:sp>
      <p:sp>
        <p:nvSpPr>
          <p:cNvPr id="204806" name="TextBox 12"/>
          <p:cNvSpPr txBox="1">
            <a:spLocks noChangeArrowheads="1"/>
          </p:cNvSpPr>
          <p:nvPr/>
        </p:nvSpPr>
        <p:spPr bwMode="auto">
          <a:xfrm>
            <a:off x="5680075" y="34925"/>
            <a:ext cx="41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D</a:t>
            </a:r>
          </a:p>
        </p:txBody>
      </p:sp>
      <p:sp>
        <p:nvSpPr>
          <p:cNvPr id="204807" name="TextBox 13"/>
          <p:cNvSpPr txBox="1">
            <a:spLocks noChangeArrowheads="1"/>
          </p:cNvSpPr>
          <p:nvPr/>
        </p:nvSpPr>
        <p:spPr bwMode="auto">
          <a:xfrm>
            <a:off x="4003675" y="63500"/>
            <a:ext cx="41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L</a:t>
            </a:r>
          </a:p>
        </p:txBody>
      </p:sp>
      <p:sp>
        <p:nvSpPr>
          <p:cNvPr id="204808" name="TextBox 14"/>
          <p:cNvSpPr txBox="1">
            <a:spLocks noChangeArrowheads="1"/>
          </p:cNvSpPr>
          <p:nvPr/>
        </p:nvSpPr>
        <p:spPr bwMode="auto">
          <a:xfrm>
            <a:off x="6443663" y="49213"/>
            <a:ext cx="412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M</a:t>
            </a:r>
          </a:p>
        </p:txBody>
      </p:sp>
      <p:sp>
        <p:nvSpPr>
          <p:cNvPr id="204809" name="TextBox 15"/>
          <p:cNvSpPr txBox="1">
            <a:spLocks noChangeArrowheads="1"/>
          </p:cNvSpPr>
          <p:nvPr/>
        </p:nvSpPr>
        <p:spPr bwMode="auto">
          <a:xfrm>
            <a:off x="2079625" y="4318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</a:t>
            </a:r>
          </a:p>
        </p:txBody>
      </p:sp>
      <p:sp>
        <p:nvSpPr>
          <p:cNvPr id="204810" name="TextBox 16"/>
          <p:cNvSpPr txBox="1">
            <a:spLocks noChangeArrowheads="1"/>
          </p:cNvSpPr>
          <p:nvPr/>
        </p:nvSpPr>
        <p:spPr bwMode="auto">
          <a:xfrm>
            <a:off x="2667000" y="4318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</a:t>
            </a:r>
          </a:p>
        </p:txBody>
      </p:sp>
      <p:sp>
        <p:nvSpPr>
          <p:cNvPr id="204811" name="TextBox 17"/>
          <p:cNvSpPr txBox="1">
            <a:spLocks noChangeArrowheads="1"/>
          </p:cNvSpPr>
          <p:nvPr/>
        </p:nvSpPr>
        <p:spPr bwMode="auto">
          <a:xfrm>
            <a:off x="3321050" y="431800"/>
            <a:ext cx="858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</a:t>
            </a:r>
          </a:p>
        </p:txBody>
      </p:sp>
      <p:sp>
        <p:nvSpPr>
          <p:cNvPr id="204812" name="TextBox 19"/>
          <p:cNvSpPr txBox="1">
            <a:spLocks noChangeArrowheads="1"/>
          </p:cNvSpPr>
          <p:nvPr/>
        </p:nvSpPr>
        <p:spPr bwMode="auto">
          <a:xfrm>
            <a:off x="3998913" y="433388"/>
            <a:ext cx="858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</a:t>
            </a:r>
          </a:p>
        </p:txBody>
      </p:sp>
      <p:sp>
        <p:nvSpPr>
          <p:cNvPr id="204813" name="TextBox 20"/>
          <p:cNvSpPr txBox="1">
            <a:spLocks noChangeArrowheads="1"/>
          </p:cNvSpPr>
          <p:nvPr/>
        </p:nvSpPr>
        <p:spPr bwMode="auto">
          <a:xfrm>
            <a:off x="4657725" y="496888"/>
            <a:ext cx="1114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</a:t>
            </a:r>
          </a:p>
        </p:txBody>
      </p:sp>
      <p:sp>
        <p:nvSpPr>
          <p:cNvPr id="204814" name="TextBox 21"/>
          <p:cNvSpPr txBox="1">
            <a:spLocks noChangeArrowheads="1"/>
          </p:cNvSpPr>
          <p:nvPr/>
        </p:nvSpPr>
        <p:spPr bwMode="auto">
          <a:xfrm>
            <a:off x="5557838" y="496888"/>
            <a:ext cx="1116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500</a:t>
            </a:r>
          </a:p>
        </p:txBody>
      </p:sp>
      <p:sp>
        <p:nvSpPr>
          <p:cNvPr id="204815" name="TextBox 22"/>
          <p:cNvSpPr txBox="1">
            <a:spLocks noChangeArrowheads="1"/>
          </p:cNvSpPr>
          <p:nvPr/>
        </p:nvSpPr>
        <p:spPr bwMode="auto">
          <a:xfrm>
            <a:off x="6362700" y="490538"/>
            <a:ext cx="10175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1000</a:t>
            </a:r>
          </a:p>
        </p:txBody>
      </p:sp>
      <p:sp>
        <p:nvSpPr>
          <p:cNvPr id="3" name="Rectangle 2"/>
          <p:cNvSpPr/>
          <p:nvPr/>
        </p:nvSpPr>
        <p:spPr>
          <a:xfrm>
            <a:off x="1422400" y="34925"/>
            <a:ext cx="6462713" cy="92392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5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7400" y="1166813"/>
            <a:ext cx="5192713" cy="224676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Let’s have a try of working these Roman Numerals out </a:t>
            </a:r>
            <a:r>
              <a:rPr lang="en-US" sz="2000" dirty="0" smtClean="0">
                <a:solidFill>
                  <a:prstClr val="black"/>
                </a:solidFill>
                <a:cs typeface="Arial" pitchFamily="34" charset="0"/>
                <a:sym typeface="Wingdings" panose="05000000000000000000" pitchFamily="2" charset="2"/>
              </a:rPr>
              <a:t></a:t>
            </a:r>
          </a:p>
          <a:p>
            <a:pPr algn="ctr">
              <a:defRPr/>
            </a:pPr>
            <a:endParaRPr lang="en-US" sz="2000" dirty="0">
              <a:solidFill>
                <a:prstClr val="black"/>
              </a:solidFill>
              <a:cs typeface="Arial" pitchFamily="34" charset="0"/>
              <a:sym typeface="Wingdings" panose="05000000000000000000" pitchFamily="2" charset="2"/>
            </a:endParaRPr>
          </a:p>
          <a:p>
            <a:pPr algn="ctr">
              <a:defRPr/>
            </a:pPr>
            <a:endParaRPr lang="en-US" sz="2000" dirty="0" smtClean="0">
              <a:solidFill>
                <a:prstClr val="black"/>
              </a:solidFill>
              <a:cs typeface="Arial" pitchFamily="34" charset="0"/>
              <a:sym typeface="Wingdings" panose="05000000000000000000" pitchFamily="2" charset="2"/>
            </a:endParaRPr>
          </a:p>
          <a:p>
            <a:pPr algn="ctr">
              <a:defRPr/>
            </a:pPr>
            <a:endParaRPr lang="en-US" sz="2000" dirty="0">
              <a:solidFill>
                <a:prstClr val="black"/>
              </a:solidFill>
              <a:cs typeface="Arial" pitchFamily="34" charset="0"/>
              <a:sym typeface="Wingdings" panose="05000000000000000000" pitchFamily="2" charset="2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prstClr val="black"/>
                </a:solidFill>
                <a:cs typeface="Arial" pitchFamily="34" charset="0"/>
                <a:sym typeface="Wingdings" panose="05000000000000000000" pitchFamily="2" charset="2"/>
              </a:rPr>
              <a:t>Put it as a slideshow so that you don’t see the answers first please</a:t>
            </a:r>
            <a:endParaRPr lang="en-US" sz="2000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2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Box 8"/>
          <p:cNvSpPr txBox="1">
            <a:spLocks noChangeArrowheads="1"/>
          </p:cNvSpPr>
          <p:nvPr/>
        </p:nvSpPr>
        <p:spPr bwMode="auto">
          <a:xfrm>
            <a:off x="2079625" y="63500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I</a:t>
            </a:r>
          </a:p>
        </p:txBody>
      </p:sp>
      <p:sp>
        <p:nvSpPr>
          <p:cNvPr id="204803" name="TextBox 9"/>
          <p:cNvSpPr txBox="1">
            <a:spLocks noChangeArrowheads="1"/>
          </p:cNvSpPr>
          <p:nvPr/>
        </p:nvSpPr>
        <p:spPr bwMode="auto">
          <a:xfrm>
            <a:off x="2589213" y="68263"/>
            <a:ext cx="412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V</a:t>
            </a:r>
          </a:p>
        </p:txBody>
      </p:sp>
      <p:sp>
        <p:nvSpPr>
          <p:cNvPr id="204804" name="TextBox 10"/>
          <p:cNvSpPr txBox="1">
            <a:spLocks noChangeArrowheads="1"/>
          </p:cNvSpPr>
          <p:nvPr/>
        </p:nvSpPr>
        <p:spPr bwMode="auto">
          <a:xfrm>
            <a:off x="3306763" y="63500"/>
            <a:ext cx="41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X</a:t>
            </a:r>
          </a:p>
        </p:txBody>
      </p:sp>
      <p:sp>
        <p:nvSpPr>
          <p:cNvPr id="204805" name="TextBox 11"/>
          <p:cNvSpPr txBox="1">
            <a:spLocks noChangeArrowheads="1"/>
          </p:cNvSpPr>
          <p:nvPr/>
        </p:nvSpPr>
        <p:spPr bwMode="auto">
          <a:xfrm>
            <a:off x="4722813" y="34925"/>
            <a:ext cx="41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</a:t>
            </a:r>
          </a:p>
        </p:txBody>
      </p:sp>
      <p:sp>
        <p:nvSpPr>
          <p:cNvPr id="204806" name="TextBox 12"/>
          <p:cNvSpPr txBox="1">
            <a:spLocks noChangeArrowheads="1"/>
          </p:cNvSpPr>
          <p:nvPr/>
        </p:nvSpPr>
        <p:spPr bwMode="auto">
          <a:xfrm>
            <a:off x="5680075" y="34925"/>
            <a:ext cx="41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D</a:t>
            </a:r>
          </a:p>
        </p:txBody>
      </p:sp>
      <p:sp>
        <p:nvSpPr>
          <p:cNvPr id="204807" name="TextBox 13"/>
          <p:cNvSpPr txBox="1">
            <a:spLocks noChangeArrowheads="1"/>
          </p:cNvSpPr>
          <p:nvPr/>
        </p:nvSpPr>
        <p:spPr bwMode="auto">
          <a:xfrm>
            <a:off x="4003675" y="63500"/>
            <a:ext cx="41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L</a:t>
            </a:r>
          </a:p>
        </p:txBody>
      </p:sp>
      <p:sp>
        <p:nvSpPr>
          <p:cNvPr id="204808" name="TextBox 14"/>
          <p:cNvSpPr txBox="1">
            <a:spLocks noChangeArrowheads="1"/>
          </p:cNvSpPr>
          <p:nvPr/>
        </p:nvSpPr>
        <p:spPr bwMode="auto">
          <a:xfrm>
            <a:off x="6443663" y="49213"/>
            <a:ext cx="412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M</a:t>
            </a:r>
          </a:p>
        </p:txBody>
      </p:sp>
      <p:sp>
        <p:nvSpPr>
          <p:cNvPr id="204809" name="TextBox 15"/>
          <p:cNvSpPr txBox="1">
            <a:spLocks noChangeArrowheads="1"/>
          </p:cNvSpPr>
          <p:nvPr/>
        </p:nvSpPr>
        <p:spPr bwMode="auto">
          <a:xfrm>
            <a:off x="2079625" y="4318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</a:t>
            </a:r>
          </a:p>
        </p:txBody>
      </p:sp>
      <p:sp>
        <p:nvSpPr>
          <p:cNvPr id="204810" name="TextBox 16"/>
          <p:cNvSpPr txBox="1">
            <a:spLocks noChangeArrowheads="1"/>
          </p:cNvSpPr>
          <p:nvPr/>
        </p:nvSpPr>
        <p:spPr bwMode="auto">
          <a:xfrm>
            <a:off x="2667000" y="4318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</a:t>
            </a:r>
          </a:p>
        </p:txBody>
      </p:sp>
      <p:sp>
        <p:nvSpPr>
          <p:cNvPr id="204811" name="TextBox 17"/>
          <p:cNvSpPr txBox="1">
            <a:spLocks noChangeArrowheads="1"/>
          </p:cNvSpPr>
          <p:nvPr/>
        </p:nvSpPr>
        <p:spPr bwMode="auto">
          <a:xfrm>
            <a:off x="3321050" y="431800"/>
            <a:ext cx="858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</a:t>
            </a:r>
          </a:p>
        </p:txBody>
      </p:sp>
      <p:sp>
        <p:nvSpPr>
          <p:cNvPr id="204812" name="TextBox 19"/>
          <p:cNvSpPr txBox="1">
            <a:spLocks noChangeArrowheads="1"/>
          </p:cNvSpPr>
          <p:nvPr/>
        </p:nvSpPr>
        <p:spPr bwMode="auto">
          <a:xfrm>
            <a:off x="3998913" y="433388"/>
            <a:ext cx="858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</a:t>
            </a:r>
          </a:p>
        </p:txBody>
      </p:sp>
      <p:sp>
        <p:nvSpPr>
          <p:cNvPr id="204813" name="TextBox 20"/>
          <p:cNvSpPr txBox="1">
            <a:spLocks noChangeArrowheads="1"/>
          </p:cNvSpPr>
          <p:nvPr/>
        </p:nvSpPr>
        <p:spPr bwMode="auto">
          <a:xfrm>
            <a:off x="4657725" y="496888"/>
            <a:ext cx="1114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</a:t>
            </a:r>
          </a:p>
        </p:txBody>
      </p:sp>
      <p:sp>
        <p:nvSpPr>
          <p:cNvPr id="204814" name="TextBox 21"/>
          <p:cNvSpPr txBox="1">
            <a:spLocks noChangeArrowheads="1"/>
          </p:cNvSpPr>
          <p:nvPr/>
        </p:nvSpPr>
        <p:spPr bwMode="auto">
          <a:xfrm>
            <a:off x="5557838" y="496888"/>
            <a:ext cx="1116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500</a:t>
            </a:r>
          </a:p>
        </p:txBody>
      </p:sp>
      <p:sp>
        <p:nvSpPr>
          <p:cNvPr id="204815" name="TextBox 22"/>
          <p:cNvSpPr txBox="1">
            <a:spLocks noChangeArrowheads="1"/>
          </p:cNvSpPr>
          <p:nvPr/>
        </p:nvSpPr>
        <p:spPr bwMode="auto">
          <a:xfrm>
            <a:off x="6362700" y="490538"/>
            <a:ext cx="10175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1000</a:t>
            </a:r>
          </a:p>
        </p:txBody>
      </p:sp>
      <p:sp>
        <p:nvSpPr>
          <p:cNvPr id="3" name="Rectangle 2"/>
          <p:cNvSpPr/>
          <p:nvPr/>
        </p:nvSpPr>
        <p:spPr>
          <a:xfrm>
            <a:off x="1422400" y="34925"/>
            <a:ext cx="6462713" cy="92392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5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7400" y="1166813"/>
            <a:ext cx="5192713" cy="70788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smtClean="0">
                <a:solidFill>
                  <a:prstClr val="black"/>
                </a:solidFill>
                <a:cs typeface="Arial" pitchFamily="34" charset="0"/>
              </a:rPr>
              <a:t>Let’s have a try of working these Roman Numerals out </a:t>
            </a:r>
            <a:r>
              <a:rPr lang="en-US" sz="2000" dirty="0" smtClean="0">
                <a:solidFill>
                  <a:prstClr val="black"/>
                </a:solidFill>
                <a:cs typeface="Arial" pitchFamily="34" charset="0"/>
                <a:sym typeface="Wingdings" panose="05000000000000000000" pitchFamily="2" charset="2"/>
              </a:rPr>
              <a:t></a:t>
            </a:r>
            <a:endParaRPr lang="en-US" sz="20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04818" name="TextBox 60"/>
          <p:cNvSpPr txBox="1">
            <a:spLocks noChangeArrowheads="1"/>
          </p:cNvSpPr>
          <p:nvPr/>
        </p:nvSpPr>
        <p:spPr bwMode="auto">
          <a:xfrm>
            <a:off x="92074" y="2235200"/>
            <a:ext cx="295592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1238" indent="3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38438" indent="3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95638" indent="3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2838" indent="3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3200" dirty="0" smtClean="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IV</a:t>
            </a:r>
            <a:endParaRPr lang="en-US" altLang="en-US" sz="3200" dirty="0">
              <a:solidFill>
                <a:srgbClr val="000000"/>
              </a:solidFill>
              <a:latin typeface="Narkisim"/>
              <a:ea typeface="Narkisim"/>
              <a:cs typeface="Narkisim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3200" dirty="0" smtClean="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CCV</a:t>
            </a:r>
            <a:endParaRPr lang="en-US" altLang="en-US" sz="3200" dirty="0">
              <a:solidFill>
                <a:srgbClr val="000000"/>
              </a:solidFill>
              <a:latin typeface="Narkisim"/>
              <a:ea typeface="Narkisim"/>
              <a:cs typeface="Narkisim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3200" dirty="0" smtClean="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CDVII</a:t>
            </a:r>
            <a:endParaRPr lang="en-US" altLang="en-US" sz="3200" dirty="0">
              <a:solidFill>
                <a:srgbClr val="000000"/>
              </a:solidFill>
              <a:latin typeface="Narkisim"/>
              <a:ea typeface="Narkisim"/>
              <a:cs typeface="Narkisim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3200" dirty="0" smtClean="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MDCLXI</a:t>
            </a:r>
            <a:endParaRPr lang="en-US" altLang="en-US" sz="3200" dirty="0">
              <a:solidFill>
                <a:srgbClr val="000000"/>
              </a:solidFill>
              <a:latin typeface="Narkisim"/>
              <a:ea typeface="Narkisim"/>
              <a:cs typeface="Narkisim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3200" dirty="0" smtClean="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CCCXLIV</a:t>
            </a:r>
            <a:endParaRPr lang="en-US" altLang="en-US" sz="3200" dirty="0">
              <a:solidFill>
                <a:srgbClr val="000000"/>
              </a:solidFill>
              <a:latin typeface="Narkisim"/>
              <a:ea typeface="Narkisim"/>
              <a:cs typeface="Narkisim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3200" dirty="0" smtClean="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DCCLXXVII</a:t>
            </a:r>
            <a:endParaRPr lang="en-US" altLang="en-US" sz="3200" dirty="0">
              <a:solidFill>
                <a:srgbClr val="000000"/>
              </a:solidFill>
              <a:latin typeface="Narkisim"/>
              <a:ea typeface="Narkisim"/>
              <a:cs typeface="Narkisim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3200" dirty="0" smtClean="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DXII</a:t>
            </a:r>
            <a:endParaRPr lang="en-US" altLang="en-US" sz="3200" dirty="0">
              <a:solidFill>
                <a:srgbClr val="000000"/>
              </a:solidFill>
              <a:latin typeface="Narkisim"/>
              <a:ea typeface="Narkisim"/>
              <a:cs typeface="Narkisim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3200" dirty="0" smtClean="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CDXCII</a:t>
            </a:r>
            <a:endParaRPr lang="en-US" altLang="en-US" sz="3200" dirty="0">
              <a:solidFill>
                <a:srgbClr val="000000"/>
              </a:solidFill>
              <a:latin typeface="Narkisim"/>
              <a:ea typeface="Narkisim"/>
              <a:cs typeface="Narkisim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3200" dirty="0" smtClean="0">
                <a:solidFill>
                  <a:srgbClr val="000000"/>
                </a:solidFill>
                <a:latin typeface="Narkisim"/>
                <a:ea typeface="Narkisim"/>
                <a:cs typeface="Narkisim"/>
              </a:rPr>
              <a:t>CMXLVIII</a:t>
            </a:r>
            <a:endParaRPr lang="en-US" altLang="en-US" sz="3200" dirty="0">
              <a:solidFill>
                <a:srgbClr val="000000"/>
              </a:solidFill>
              <a:latin typeface="Narkisim"/>
              <a:ea typeface="Narkisim"/>
              <a:cs typeface="Narkisim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210719" y="2238375"/>
            <a:ext cx="1604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4</a:t>
            </a:r>
            <a:endParaRPr lang="en-US" altLang="en-US" sz="3200" dirty="0">
              <a:solidFill>
                <a:srgbClr val="FF0000"/>
              </a:solidFill>
              <a:latin typeface="Narkisim"/>
              <a:ea typeface="Narkisim"/>
              <a:cs typeface="Narkisim"/>
            </a:endParaRP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3175794" y="2764348"/>
            <a:ext cx="16748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205</a:t>
            </a:r>
            <a:endParaRPr lang="en-US" altLang="en-US" sz="3200" dirty="0">
              <a:solidFill>
                <a:srgbClr val="FF0000"/>
              </a:solidFill>
              <a:latin typeface="Narkisim"/>
              <a:ea typeface="Narkisim"/>
              <a:cs typeface="Narkisim"/>
            </a:endParaRP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3155156" y="3292835"/>
            <a:ext cx="1873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407</a:t>
            </a:r>
            <a:endParaRPr lang="en-US" altLang="en-US" sz="3200" dirty="0">
              <a:solidFill>
                <a:srgbClr val="FF0000"/>
              </a:solidFill>
              <a:latin typeface="Narkisim"/>
              <a:ea typeface="Narkisim"/>
              <a:cs typeface="Narkisim"/>
            </a:endParaRP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155156" y="3714062"/>
            <a:ext cx="16970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1661</a:t>
            </a:r>
            <a:endParaRPr lang="en-US" altLang="en-US" sz="3200" dirty="0">
              <a:solidFill>
                <a:srgbClr val="FF0000"/>
              </a:solidFill>
              <a:latin typeface="Narkisim"/>
              <a:ea typeface="Narkisim"/>
              <a:cs typeface="Narkisim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3074194" y="4204463"/>
            <a:ext cx="18907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344</a:t>
            </a:r>
            <a:endParaRPr lang="en-US" altLang="en-US" sz="3200" dirty="0">
              <a:solidFill>
                <a:srgbClr val="FF0000"/>
              </a:solidFill>
              <a:latin typeface="Narkisim"/>
              <a:ea typeface="Narkisim"/>
              <a:cs typeface="Narkisim"/>
            </a:endParaRP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3074194" y="4704723"/>
            <a:ext cx="12239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777</a:t>
            </a:r>
            <a:endParaRPr lang="en-US" altLang="en-US" sz="3200" dirty="0">
              <a:solidFill>
                <a:srgbClr val="FF0000"/>
              </a:solidFill>
              <a:latin typeface="Narkisim"/>
              <a:ea typeface="Narkisim"/>
              <a:cs typeface="Narkisim"/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3074194" y="5206911"/>
            <a:ext cx="13731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512</a:t>
            </a:r>
            <a:endParaRPr lang="en-US" altLang="en-US" sz="3200" dirty="0">
              <a:solidFill>
                <a:srgbClr val="FF0000"/>
              </a:solidFill>
              <a:latin typeface="Narkisim"/>
              <a:ea typeface="Narkisim"/>
              <a:cs typeface="Narkisim"/>
            </a:endParaRP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3175794" y="5661025"/>
            <a:ext cx="164623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492</a:t>
            </a:r>
            <a:endParaRPr lang="en-US" altLang="en-US" sz="3200" dirty="0">
              <a:solidFill>
                <a:srgbClr val="FF0000"/>
              </a:solidFill>
              <a:latin typeface="Narkisim"/>
              <a:ea typeface="Narkisim"/>
              <a:cs typeface="Narkisim"/>
            </a:endParaRP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175794" y="6173728"/>
            <a:ext cx="20367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Narkisim"/>
                <a:ea typeface="Narkisim"/>
                <a:cs typeface="Narkisim"/>
              </a:rPr>
              <a:t>948</a:t>
            </a:r>
            <a:endParaRPr lang="en-US" altLang="en-US" sz="3200" dirty="0">
              <a:solidFill>
                <a:srgbClr val="FF0000"/>
              </a:solidFill>
              <a:latin typeface="Narkisim"/>
              <a:ea typeface="Narkisim"/>
              <a:cs typeface="Narkisim"/>
            </a:endParaRPr>
          </a:p>
        </p:txBody>
      </p:sp>
    </p:spTree>
    <p:extLst>
      <p:ext uri="{BB962C8B-B14F-4D97-AF65-F5344CB8AC3E}">
        <p14:creationId xmlns:p14="http://schemas.microsoft.com/office/powerpoint/2010/main" val="390194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rgbClr val="E63ADA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000" smtClean="0">
                <a:latin typeface="Comic Sans MS" pitchFamily="66" charset="0"/>
              </a:rPr>
              <a:t>Thursday</a:t>
            </a:r>
          </a:p>
          <a:p>
            <a:pPr algn="ctr" eaLnBrk="1" hangingPunct="1">
              <a:buFontTx/>
              <a:buNone/>
            </a:pPr>
            <a:r>
              <a:rPr lang="en-GB" altLang="en-US" sz="12000" b="1" smtClean="0">
                <a:latin typeface="Comic Sans MS" pitchFamily="66" charset="0"/>
              </a:rPr>
              <a:t>English</a:t>
            </a:r>
          </a:p>
        </p:txBody>
      </p:sp>
      <p:pic>
        <p:nvPicPr>
          <p:cNvPr id="205827" name="Picture 3" descr="Animated_book_worm_reading_book_hg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276475"/>
            <a:ext cx="40322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15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413"/>
            <a:ext cx="7772400" cy="2160587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9600" smtClean="0">
                <a:solidFill>
                  <a:srgbClr val="FFFF00"/>
                </a:solidFill>
              </a:rPr>
              <a:t>Pronouns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When you want sentences to flow smoothly, avoiding repetition, you will need to use pronouns in place of nouns.</a:t>
            </a:r>
          </a:p>
        </p:txBody>
      </p:sp>
    </p:spTree>
    <p:extLst>
      <p:ext uri="{BB962C8B-B14F-4D97-AF65-F5344CB8AC3E}">
        <p14:creationId xmlns:p14="http://schemas.microsoft.com/office/powerpoint/2010/main" val="3329811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rgbClr val="3212F2"/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10000" smtClean="0">
                <a:solidFill>
                  <a:srgbClr val="FFFF00"/>
                </a:solidFill>
                <a:latin typeface="Cooper Black" pitchFamily="18" charset="0"/>
              </a:rPr>
              <a:t>Maths </a:t>
            </a:r>
          </a:p>
          <a:p>
            <a:pPr algn="ctr" eaLnBrk="1" hangingPunct="1">
              <a:buFontTx/>
              <a:buNone/>
            </a:pPr>
            <a:endParaRPr lang="en-GB" altLang="en-US" sz="10000" smtClean="0">
              <a:latin typeface="Cooper Black" pitchFamily="18" charset="0"/>
            </a:endParaRPr>
          </a:p>
          <a:p>
            <a:pPr algn="ctr" eaLnBrk="1" hangingPunct="1">
              <a:buFontTx/>
              <a:buNone/>
            </a:pPr>
            <a:endParaRPr lang="en-GB" altLang="en-US" sz="10000" smtClean="0">
              <a:latin typeface="Cooper Black" pitchFamily="18" charset="0"/>
            </a:endParaRPr>
          </a:p>
        </p:txBody>
      </p:sp>
      <p:pic>
        <p:nvPicPr>
          <p:cNvPr id="189443" name="Picture 3" descr="ani_thinkingca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068638"/>
            <a:ext cx="219075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9444" name="Picture 4" descr="mat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44675"/>
            <a:ext cx="21209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9445" name="Picture 5" descr="numbers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3" y="2205038"/>
            <a:ext cx="2179637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67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941888"/>
            <a:ext cx="2951162" cy="5746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48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Pronouns</a:t>
            </a:r>
          </a:p>
        </p:txBody>
      </p:sp>
      <p:sp>
        <p:nvSpPr>
          <p:cNvPr id="153603" name="Text Box 4"/>
          <p:cNvSpPr txBox="1">
            <a:spLocks noChangeArrowheads="1"/>
          </p:cNvSpPr>
          <p:nvPr/>
        </p:nvSpPr>
        <p:spPr bwMode="auto">
          <a:xfrm>
            <a:off x="684213" y="1341438"/>
            <a:ext cx="2592387" cy="31353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b="1" u="sng">
                <a:solidFill>
                  <a:srgbClr val="FFFFFF"/>
                </a:solidFill>
              </a:rPr>
              <a:t>Personal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I                   you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he                she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it                  we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they             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you              him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her	        us            them</a:t>
            </a:r>
          </a:p>
        </p:txBody>
      </p:sp>
      <p:sp>
        <p:nvSpPr>
          <p:cNvPr id="153604" name="Text Box 6"/>
          <p:cNvSpPr txBox="1">
            <a:spLocks noChangeArrowheads="1"/>
          </p:cNvSpPr>
          <p:nvPr/>
        </p:nvSpPr>
        <p:spPr bwMode="auto">
          <a:xfrm>
            <a:off x="3563938" y="1916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53605" name="Text Box 7"/>
          <p:cNvSpPr txBox="1">
            <a:spLocks noChangeArrowheads="1"/>
          </p:cNvSpPr>
          <p:nvPr/>
        </p:nvSpPr>
        <p:spPr bwMode="auto">
          <a:xfrm>
            <a:off x="3492500" y="2060575"/>
            <a:ext cx="2124075" cy="38655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b="1" u="sng">
                <a:solidFill>
                  <a:srgbClr val="0100B4"/>
                </a:solidFill>
              </a:rPr>
              <a:t>Compound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0100B4"/>
                </a:solidFill>
              </a:rPr>
              <a:t>myself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0100B4"/>
                </a:solidFill>
              </a:rPr>
              <a:t>yourself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0100B4"/>
                </a:solidFill>
              </a:rPr>
              <a:t>himself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0100B4"/>
                </a:solidFill>
              </a:rPr>
              <a:t>herself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0100B4"/>
                </a:solidFill>
              </a:rPr>
              <a:t>itself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0100B4"/>
                </a:solidFill>
              </a:rPr>
              <a:t>ourselves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0100B4"/>
                </a:solidFill>
              </a:rPr>
              <a:t>yourselves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0100B4"/>
                </a:solidFill>
              </a:rPr>
              <a:t>themselves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GB" altLang="en-US" sz="2400">
              <a:solidFill>
                <a:srgbClr val="0100B4"/>
              </a:solidFill>
            </a:endParaRPr>
          </a:p>
        </p:txBody>
      </p:sp>
      <p:sp>
        <p:nvSpPr>
          <p:cNvPr id="153606" name="Text Box 8"/>
          <p:cNvSpPr txBox="1">
            <a:spLocks noChangeArrowheads="1"/>
          </p:cNvSpPr>
          <p:nvPr/>
        </p:nvSpPr>
        <p:spPr bwMode="auto">
          <a:xfrm>
            <a:off x="6011863" y="792163"/>
            <a:ext cx="24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1800" b="1" u="sng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53607" name="Text Box 9"/>
          <p:cNvSpPr txBox="1">
            <a:spLocks noChangeArrowheads="1"/>
          </p:cNvSpPr>
          <p:nvPr/>
        </p:nvSpPr>
        <p:spPr bwMode="auto">
          <a:xfrm>
            <a:off x="5848350" y="50339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53608" name="Rectangle 11"/>
          <p:cNvSpPr>
            <a:spLocks noChangeArrowheads="1"/>
          </p:cNvSpPr>
          <p:nvPr/>
        </p:nvSpPr>
        <p:spPr bwMode="auto">
          <a:xfrm>
            <a:off x="6011863" y="2636838"/>
            <a:ext cx="2112962" cy="350043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b="1" u="sng">
                <a:solidFill>
                  <a:srgbClr val="FFFFFF"/>
                </a:solidFill>
              </a:rPr>
              <a:t>Possessive</a:t>
            </a:r>
            <a:endParaRPr lang="en-GB" altLang="en-US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theirs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ours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yours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hers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its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mine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his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yours</a:t>
            </a:r>
          </a:p>
        </p:txBody>
      </p:sp>
      <p:sp>
        <p:nvSpPr>
          <p:cNvPr id="153609" name="Text Box 12"/>
          <p:cNvSpPr txBox="1">
            <a:spLocks noChangeArrowheads="1"/>
          </p:cNvSpPr>
          <p:nvPr/>
        </p:nvSpPr>
        <p:spPr bwMode="auto">
          <a:xfrm>
            <a:off x="3563938" y="765175"/>
            <a:ext cx="4537075" cy="8223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2400">
                <a:solidFill>
                  <a:srgbClr val="0100B4"/>
                </a:solidFill>
              </a:rPr>
              <a:t>There are three main groups of pronouns.</a:t>
            </a:r>
          </a:p>
        </p:txBody>
      </p:sp>
    </p:spTree>
    <p:extLst>
      <p:ext uri="{BB962C8B-B14F-4D97-AF65-F5344CB8AC3E}">
        <p14:creationId xmlns:p14="http://schemas.microsoft.com/office/powerpoint/2010/main" val="16058856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4800" b="1" smtClean="0">
                <a:solidFill>
                  <a:srgbClr val="FFFF00"/>
                </a:solidFill>
              </a:rPr>
              <a:t>Pronoun – Quiz</a:t>
            </a:r>
            <a:r>
              <a:rPr lang="en-GB" altLang="en-US" sz="4000" smtClean="0"/>
              <a:t/>
            </a:r>
            <a:br>
              <a:rPr lang="en-GB" altLang="en-US" sz="4000" smtClean="0"/>
            </a:br>
            <a:endParaRPr lang="en-GB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altLang="en-US" b="1" smtClean="0">
                <a:solidFill>
                  <a:srgbClr val="FFFF00"/>
                </a:solidFill>
              </a:rPr>
              <a:t>I…..you…. she…. it…..they……he….</a:t>
            </a:r>
          </a:p>
          <a:p>
            <a:pPr marL="609600" indent="-609600" eaLnBrk="1" hangingPunct="1">
              <a:buFontTx/>
              <a:buNone/>
            </a:pPr>
            <a:endParaRPr lang="en-GB" altLang="en-US" b="1" smtClean="0">
              <a:solidFill>
                <a:srgbClr val="FFFF00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mtClean="0"/>
              <a:t>Mary could not find______ anywhere.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mtClean="0"/>
              <a:t>Jack said that _____ thought Joe was ill.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mtClean="0"/>
              <a:t>______ had a dream.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mtClean="0"/>
              <a:t>“______ are my best friends,” ____  said.</a:t>
            </a:r>
          </a:p>
          <a:p>
            <a:pPr marL="609600" indent="-609600" eaLnBrk="1" hangingPunct="1">
              <a:buFontTx/>
              <a:buNone/>
            </a:pP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5505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07375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altLang="en-US" b="1" smtClean="0">
                <a:solidFill>
                  <a:srgbClr val="FFFF00"/>
                </a:solidFill>
                <a:latin typeface="Arial Unicode MS" pitchFamily="34" charset="-128"/>
              </a:rPr>
              <a:t>me….you ….it ….them ….us….her….him</a:t>
            </a:r>
          </a:p>
          <a:p>
            <a:pPr marL="609600" indent="-609600" eaLnBrk="1" hangingPunct="1">
              <a:buFontTx/>
              <a:buNone/>
            </a:pPr>
            <a:endParaRPr lang="en-GB" altLang="en-US" b="1" smtClean="0">
              <a:solidFill>
                <a:srgbClr val="FFFF00"/>
              </a:solidFill>
              <a:latin typeface="Arial Unicode MS" pitchFamily="34" charset="-128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b="1" smtClean="0">
                <a:latin typeface="Arial Unicode MS" pitchFamily="34" charset="-128"/>
              </a:rPr>
              <a:t>Jack saw the ball and picked ____ up.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b="1" smtClean="0">
                <a:latin typeface="Arial Unicode MS" pitchFamily="34" charset="-128"/>
              </a:rPr>
              <a:t>Susan looked at _____ and he cried.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b="1" smtClean="0">
                <a:latin typeface="Arial Unicode MS" pitchFamily="34" charset="-128"/>
              </a:rPr>
              <a:t>The girls said that the books belonged to  ________.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b="1" smtClean="0">
                <a:latin typeface="Arial Unicode MS" pitchFamily="34" charset="-128"/>
              </a:rPr>
              <a:t>Paul spoke to ______ about the problem.</a:t>
            </a:r>
          </a:p>
          <a:p>
            <a:pPr marL="609600" indent="-609600" eaLnBrk="1" hangingPunct="1"/>
            <a:endParaRPr lang="en-GB" altLang="en-US" smtClean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8538" y="404813"/>
            <a:ext cx="4751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Pronoun – Quiz</a:t>
            </a:r>
          </a:p>
        </p:txBody>
      </p:sp>
    </p:spTree>
    <p:extLst>
      <p:ext uri="{BB962C8B-B14F-4D97-AF65-F5344CB8AC3E}">
        <p14:creationId xmlns:p14="http://schemas.microsoft.com/office/powerpoint/2010/main" val="370279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1341438"/>
            <a:ext cx="8135938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altLang="en-US" sz="2800" b="1" smtClean="0">
                <a:solidFill>
                  <a:srgbClr val="FFFF00"/>
                </a:solidFill>
              </a:rPr>
              <a:t>herself...himself…itself…yourself…myself…</a:t>
            </a:r>
          </a:p>
          <a:p>
            <a:pPr marL="609600" indent="-609600" eaLnBrk="1" hangingPunct="1">
              <a:buFontTx/>
              <a:buNone/>
            </a:pPr>
            <a:r>
              <a:rPr lang="en-GB" altLang="en-US" sz="2800" b="1" smtClean="0">
                <a:solidFill>
                  <a:srgbClr val="FFFF00"/>
                </a:solidFill>
              </a:rPr>
              <a:t>themselves…ourselves…yourselves</a:t>
            </a:r>
          </a:p>
          <a:p>
            <a:pPr marL="609600" indent="-609600" eaLnBrk="1" hangingPunct="1">
              <a:buFontTx/>
              <a:buNone/>
            </a:pPr>
            <a:endParaRPr lang="en-GB" altLang="en-US" sz="2800" b="1" smtClean="0">
              <a:solidFill>
                <a:srgbClr val="FFFF00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400" b="1" smtClean="0">
                <a:latin typeface="Arial Unicode MS" pitchFamily="34" charset="-128"/>
              </a:rPr>
              <a:t>The man could fly the plane by ____________.</a:t>
            </a:r>
          </a:p>
          <a:p>
            <a:pPr marL="609600" indent="-609600" eaLnBrk="1" hangingPunct="1">
              <a:buFontTx/>
              <a:buAutoNum type="arabicPeriod"/>
            </a:pPr>
            <a:endParaRPr lang="en-GB" altLang="en-US" sz="2400" b="1" smtClean="0">
              <a:latin typeface="Arial Unicode MS" pitchFamily="34" charset="-128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400" b="1" smtClean="0">
                <a:latin typeface="Arial Unicode MS" pitchFamily="34" charset="-128"/>
              </a:rPr>
              <a:t>They like to walk to school ___________.</a:t>
            </a:r>
          </a:p>
          <a:p>
            <a:pPr marL="609600" indent="-609600" eaLnBrk="1" hangingPunct="1">
              <a:buFontTx/>
              <a:buAutoNum type="arabicPeriod"/>
            </a:pPr>
            <a:endParaRPr lang="en-GB" altLang="en-US" sz="2400" b="1" smtClean="0">
              <a:latin typeface="Arial Unicode MS" pitchFamily="34" charset="-128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400" b="1" smtClean="0">
                <a:latin typeface="Arial Unicode MS" pitchFamily="34" charset="-128"/>
              </a:rPr>
              <a:t>She solved the problem ___________.</a:t>
            </a:r>
          </a:p>
          <a:p>
            <a:pPr marL="609600" indent="-609600" eaLnBrk="1" hangingPunct="1">
              <a:buFontTx/>
              <a:buAutoNum type="arabicPeriod"/>
            </a:pPr>
            <a:endParaRPr lang="en-GB" altLang="en-US" sz="2400" b="1" smtClean="0">
              <a:latin typeface="Arial Unicode MS" pitchFamily="34" charset="-128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400" b="1" smtClean="0">
                <a:latin typeface="Arial Unicode MS" pitchFamily="34" charset="-128"/>
              </a:rPr>
              <a:t>They managed to complete the tasks by ___________.</a:t>
            </a:r>
          </a:p>
          <a:p>
            <a:pPr marL="609600" indent="-609600" eaLnBrk="1" hangingPunct="1"/>
            <a:endParaRPr lang="en-GB" altLang="en-US" sz="240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771775" y="476250"/>
            <a:ext cx="3627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Pronoun – Quiz</a:t>
            </a:r>
          </a:p>
        </p:txBody>
      </p:sp>
    </p:spTree>
    <p:extLst>
      <p:ext uri="{BB962C8B-B14F-4D97-AF65-F5344CB8AC3E}">
        <p14:creationId xmlns:p14="http://schemas.microsoft.com/office/powerpoint/2010/main" val="407117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07375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altLang="en-US" sz="2800" b="1" u="sng" smtClean="0">
                <a:solidFill>
                  <a:srgbClr val="FFFF00"/>
                </a:solidFill>
              </a:rPr>
              <a:t>Which pronouns would you use for these sentences?</a:t>
            </a:r>
          </a:p>
          <a:p>
            <a:pPr marL="609600" indent="-609600" eaLnBrk="1" hangingPunct="1">
              <a:buFontTx/>
              <a:buNone/>
            </a:pPr>
            <a:endParaRPr lang="en-GB" altLang="en-US" sz="1400" b="1" smtClean="0">
              <a:latin typeface="Arial Unicode MS" pitchFamily="34" charset="-128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800" b="1" smtClean="0">
                <a:latin typeface="Arial Unicode MS" pitchFamily="34" charset="-128"/>
              </a:rPr>
              <a:t>Is this book __________?</a:t>
            </a:r>
          </a:p>
          <a:p>
            <a:pPr marL="609600" indent="-609600" eaLnBrk="1" hangingPunct="1">
              <a:buFontTx/>
              <a:buAutoNum type="arabicPeriod"/>
            </a:pPr>
            <a:endParaRPr lang="en-GB" altLang="en-US" sz="2800" b="1" smtClean="0">
              <a:latin typeface="Arial Unicode MS" pitchFamily="34" charset="-128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800" b="1" smtClean="0">
                <a:latin typeface="Arial Unicode MS" pitchFamily="34" charset="-128"/>
              </a:rPr>
              <a:t>That bag is_________ not hers.</a:t>
            </a:r>
          </a:p>
          <a:p>
            <a:pPr marL="609600" indent="-609600" eaLnBrk="1" hangingPunct="1">
              <a:buFontTx/>
              <a:buAutoNum type="arabicPeriod"/>
            </a:pPr>
            <a:endParaRPr lang="en-GB" altLang="en-US" sz="2800" b="1" smtClean="0">
              <a:latin typeface="Arial Unicode MS" pitchFamily="34" charset="-128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800" b="1" smtClean="0">
                <a:latin typeface="Arial Unicode MS" pitchFamily="34" charset="-128"/>
              </a:rPr>
              <a:t>Those sweets are _________.</a:t>
            </a:r>
          </a:p>
          <a:p>
            <a:pPr marL="609600" indent="-609600" eaLnBrk="1" hangingPunct="1">
              <a:buFontTx/>
              <a:buAutoNum type="arabicPeriod"/>
            </a:pPr>
            <a:endParaRPr lang="en-GB" altLang="en-US" sz="2800" b="1" smtClean="0">
              <a:latin typeface="Arial Unicode MS" pitchFamily="34" charset="-128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800" b="1" smtClean="0">
                <a:latin typeface="Arial Unicode MS" pitchFamily="34" charset="-128"/>
              </a:rPr>
              <a:t>Are you going to the shop with __________?</a:t>
            </a:r>
          </a:p>
          <a:p>
            <a:pPr marL="609600" indent="-609600" eaLnBrk="1" hangingPunct="1"/>
            <a:endParaRPr lang="en-GB" altLang="en-US" sz="2800" b="1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484438" y="692150"/>
            <a:ext cx="5832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Pronoun – Quiz</a:t>
            </a:r>
          </a:p>
        </p:txBody>
      </p:sp>
    </p:spTree>
    <p:extLst>
      <p:ext uri="{BB962C8B-B14F-4D97-AF65-F5344CB8AC3E}">
        <p14:creationId xmlns:p14="http://schemas.microsoft.com/office/powerpoint/2010/main" val="205125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rgbClr val="1BED1B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n-GB" altLang="en-US" smtClean="0"/>
          </a:p>
          <a:p>
            <a:pPr eaLnBrk="1" hangingPunct="1">
              <a:buFontTx/>
              <a:buNone/>
            </a:pPr>
            <a:r>
              <a:rPr lang="en-GB" altLang="en-US" smtClean="0">
                <a:latin typeface="Comic Sans MS" pitchFamily="66" charset="0"/>
              </a:rPr>
              <a:t>Learning Objective                         </a:t>
            </a:r>
            <a:r>
              <a:rPr lang="en-GB" altLang="en-US" b="1" smtClean="0">
                <a:latin typeface="Comic Sans MS" pitchFamily="66" charset="0"/>
              </a:rPr>
              <a:t>WALT</a:t>
            </a:r>
          </a:p>
          <a:p>
            <a:pPr eaLnBrk="1" hangingPunct="1"/>
            <a:r>
              <a:rPr lang="en-GB" altLang="en-US" smtClean="0">
                <a:latin typeface="Comic Sans MS" pitchFamily="66" charset="0"/>
              </a:rPr>
              <a:t>To be able to complete a comprehension exercise </a:t>
            </a:r>
          </a:p>
          <a:p>
            <a:pPr eaLnBrk="1" hangingPunct="1"/>
            <a:endParaRPr lang="en-GB" altLang="en-US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mtClean="0">
                <a:latin typeface="Comic Sans MS" pitchFamily="66" charset="0"/>
              </a:rPr>
              <a:t>Success Criteria                             </a:t>
            </a:r>
            <a:r>
              <a:rPr lang="en-GB" altLang="en-US" b="1" smtClean="0">
                <a:latin typeface="Comic Sans MS" pitchFamily="66" charset="0"/>
              </a:rPr>
              <a:t>WILF</a:t>
            </a:r>
          </a:p>
          <a:p>
            <a:pPr eaLnBrk="1" hangingPunct="1">
              <a:buFontTx/>
              <a:buNone/>
            </a:pPr>
            <a:endParaRPr lang="en-GB" altLang="en-US" b="1" smtClean="0">
              <a:latin typeface="Comic Sans MS" pitchFamily="66" charset="0"/>
            </a:endParaRPr>
          </a:p>
          <a:p>
            <a:pPr eaLnBrk="1" hangingPunct="1"/>
            <a:r>
              <a:rPr lang="en-GB" altLang="en-US" smtClean="0">
                <a:latin typeface="Comic Sans MS" pitchFamily="66" charset="0"/>
              </a:rPr>
              <a:t>That you read and understand the text</a:t>
            </a:r>
          </a:p>
          <a:p>
            <a:pPr eaLnBrk="1" hangingPunct="1"/>
            <a:r>
              <a:rPr lang="en-GB" altLang="en-US" smtClean="0">
                <a:latin typeface="Comic Sans MS" pitchFamily="66" charset="0"/>
              </a:rPr>
              <a:t>That you write your answers in complete sentences</a:t>
            </a:r>
          </a:p>
        </p:txBody>
      </p:sp>
      <p:pic>
        <p:nvPicPr>
          <p:cNvPr id="206851" name="Picture 5" descr="dog wagging tail animate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15888"/>
            <a:ext cx="1143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52" name="Picture 6" descr="dog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997200"/>
            <a:ext cx="136842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1772816"/>
            <a:ext cx="6224736" cy="3865986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Arial Rounded MT Bold" panose="020F0704030504030204" pitchFamily="34" charset="0"/>
              </a:rPr>
              <a:t>Please see attached comprehension exercise 1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6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None/>
            </a:pPr>
            <a:endParaRPr lang="en-US" altLang="en-US" smtClean="0"/>
          </a:p>
        </p:txBody>
      </p:sp>
      <p:pic>
        <p:nvPicPr>
          <p:cNvPr id="208899" name="Picture 3" descr="cr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00" name="Text Box 4"/>
          <p:cNvSpPr txBox="1">
            <a:spLocks noChangeArrowheads="1"/>
          </p:cNvSpPr>
          <p:nvPr/>
        </p:nvSpPr>
        <p:spPr bwMode="auto">
          <a:xfrm>
            <a:off x="3419475" y="404813"/>
            <a:ext cx="5040313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0" tIns="45663" rIns="91320" bIns="4566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7000" b="1">
                <a:solidFill>
                  <a:srgbClr val="FFCC00"/>
                </a:solidFill>
                <a:latin typeface="Cooper Black" pitchFamily="18" charset="0"/>
              </a:rPr>
              <a:t>Religious Education</a:t>
            </a:r>
          </a:p>
        </p:txBody>
      </p:sp>
    </p:spTree>
    <p:extLst>
      <p:ext uri="{BB962C8B-B14F-4D97-AF65-F5344CB8AC3E}">
        <p14:creationId xmlns:p14="http://schemas.microsoft.com/office/powerpoint/2010/main" val="428671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0200" smtClean="0"/>
              <a:t>Wudu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780928"/>
            <a:ext cx="8713788" cy="1728787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Islamic bathing ritual before prayer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163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627313" y="0"/>
            <a:ext cx="41767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6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Wudu</a:t>
            </a:r>
          </a:p>
        </p:txBody>
      </p:sp>
      <p:pic>
        <p:nvPicPr>
          <p:cNvPr id="209923" name="Picture 7" descr="w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5175"/>
            <a:ext cx="1762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24" name="Picture 8" descr="w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484313"/>
            <a:ext cx="1762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25" name="Picture 9" descr="w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84313"/>
            <a:ext cx="18573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26" name="Picture 10" descr="w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852738"/>
            <a:ext cx="1762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27" name="Picture 11" descr="w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92150"/>
            <a:ext cx="1762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28" name="Picture 12" descr="w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357563"/>
            <a:ext cx="176212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29" name="Picture 13" descr="w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357563"/>
            <a:ext cx="18192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30" name="Picture 14" descr="w8a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852738"/>
            <a:ext cx="1762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31" name="Picture 15" descr="w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5084763"/>
            <a:ext cx="1762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32" name="Picture 16" descr="w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797425"/>
            <a:ext cx="1762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33" name="Picture 18" descr="w8b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24400"/>
            <a:ext cx="17621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4916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C000"/>
          </a:solidFill>
        </p:spPr>
        <p:txBody>
          <a:bodyPr/>
          <a:lstStyle/>
          <a:p>
            <a:r>
              <a:rPr lang="en-GB" altLang="en-US" sz="8800" dirty="0" smtClean="0">
                <a:latin typeface="AR DARLING" pitchFamily="2" charset="0"/>
              </a:rPr>
              <a:t>Get an adult at home to give you  quick fire questions on </a:t>
            </a:r>
            <a:endParaRPr lang="en-GB" altLang="en-US" sz="4800" dirty="0" smtClean="0">
              <a:latin typeface="AR DARLING" pitchFamily="2" charset="0"/>
            </a:endParaRPr>
          </a:p>
          <a:p>
            <a:r>
              <a:rPr lang="en-GB" altLang="en-US" sz="8800" dirty="0" smtClean="0">
                <a:latin typeface="AR DARLING" pitchFamily="2" charset="0"/>
              </a:rPr>
              <a:t>Times Tables</a:t>
            </a:r>
            <a:endParaRPr lang="en-GB" altLang="en-US" sz="8800" dirty="0" smtClean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128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10200" smtClean="0"/>
              <a:t>Wudu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989138"/>
            <a:ext cx="8713788" cy="1728787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Wudu, the ritual washing in preparation for prayer, can be performed anywhere, but very often is performed in a bathroom. Mosques have a special area, separate from the toilets, where wudu is performed. </a:t>
            </a:r>
            <a:br>
              <a:rPr lang="en-GB" smtClean="0"/>
            </a:b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123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484438" y="0"/>
            <a:ext cx="41767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6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Wudu</a:t>
            </a:r>
          </a:p>
        </p:txBody>
      </p:sp>
      <p:sp>
        <p:nvSpPr>
          <p:cNvPr id="211971" name="Text Box 6"/>
          <p:cNvSpPr txBox="1">
            <a:spLocks noChangeArrowheads="1"/>
          </p:cNvSpPr>
          <p:nvPr/>
        </p:nvSpPr>
        <p:spPr bwMode="auto">
          <a:xfrm>
            <a:off x="684213" y="1628775"/>
            <a:ext cx="78486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Before performing Wudu Muslims will need to make their intention to wudu by clearing their minds and saying “Bismillah”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Translated this means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"In the name of Allah”</a:t>
            </a:r>
          </a:p>
        </p:txBody>
      </p:sp>
    </p:spTree>
    <p:extLst>
      <p:ext uri="{BB962C8B-B14F-4D97-AF65-F5344CB8AC3E}">
        <p14:creationId xmlns:p14="http://schemas.microsoft.com/office/powerpoint/2010/main" val="422933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1944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 1</a:t>
            </a:r>
          </a:p>
        </p:txBody>
      </p:sp>
      <p:pic>
        <p:nvPicPr>
          <p:cNvPr id="212995" name="Picture 5" descr="w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60350"/>
            <a:ext cx="432117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6" name="Text Box 6"/>
          <p:cNvSpPr txBox="1">
            <a:spLocks noChangeArrowheads="1"/>
          </p:cNvSpPr>
          <p:nvPr/>
        </p:nvSpPr>
        <p:spPr bwMode="auto">
          <a:xfrm>
            <a:off x="539750" y="4941888"/>
            <a:ext cx="828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rgbClr val="EAEAEA"/>
              </a:solidFill>
              <a:cs typeface="Arial" pitchFamily="34" charset="0"/>
            </a:endParaRPr>
          </a:p>
        </p:txBody>
      </p:sp>
      <p:sp>
        <p:nvSpPr>
          <p:cNvPr id="212997" name="Text Box 7"/>
          <p:cNvSpPr txBox="1">
            <a:spLocks noChangeArrowheads="1"/>
          </p:cNvSpPr>
          <p:nvPr/>
        </p:nvSpPr>
        <p:spPr bwMode="auto">
          <a:xfrm>
            <a:off x="539750" y="4292600"/>
            <a:ext cx="820737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Wash your hands to your wrists three times, right hand then left hand making sure you wash between your fingers.</a:t>
            </a:r>
          </a:p>
        </p:txBody>
      </p:sp>
    </p:spTree>
    <p:extLst>
      <p:ext uri="{BB962C8B-B14F-4D97-AF65-F5344CB8AC3E}">
        <p14:creationId xmlns:p14="http://schemas.microsoft.com/office/powerpoint/2010/main" val="8877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4"/>
          <p:cNvSpPr txBox="1">
            <a:spLocks noChangeArrowheads="1"/>
          </p:cNvSpPr>
          <p:nvPr/>
        </p:nvSpPr>
        <p:spPr bwMode="auto">
          <a:xfrm>
            <a:off x="539750" y="4941888"/>
            <a:ext cx="828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rgbClr val="EAEAEA"/>
              </a:solidFill>
              <a:cs typeface="Arial" pitchFamily="34" charset="0"/>
            </a:endParaRPr>
          </a:p>
        </p:txBody>
      </p:sp>
      <p:pic>
        <p:nvPicPr>
          <p:cNvPr id="214019" name="Picture 5" descr="w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04813"/>
            <a:ext cx="432117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4020" name="Text Box 6"/>
          <p:cNvSpPr txBox="1">
            <a:spLocks noChangeArrowheads="1"/>
          </p:cNvSpPr>
          <p:nvPr/>
        </p:nvSpPr>
        <p:spPr bwMode="auto">
          <a:xfrm>
            <a:off x="539750" y="4652963"/>
            <a:ext cx="820737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Put a hand full of water in your mouth and rinse it thoroughly three times.</a:t>
            </a:r>
          </a:p>
        </p:txBody>
      </p:sp>
      <p:sp>
        <p:nvSpPr>
          <p:cNvPr id="214021" name="Text Box 8"/>
          <p:cNvSpPr txBox="1">
            <a:spLocks noChangeArrowheads="1"/>
          </p:cNvSpPr>
          <p:nvPr/>
        </p:nvSpPr>
        <p:spPr bwMode="auto">
          <a:xfrm>
            <a:off x="250825" y="188913"/>
            <a:ext cx="1944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 2</a:t>
            </a:r>
          </a:p>
        </p:txBody>
      </p:sp>
    </p:spTree>
    <p:extLst>
      <p:ext uri="{BB962C8B-B14F-4D97-AF65-F5344CB8AC3E}">
        <p14:creationId xmlns:p14="http://schemas.microsoft.com/office/powerpoint/2010/main" val="428616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ext Box 4"/>
          <p:cNvSpPr txBox="1">
            <a:spLocks noChangeArrowheads="1"/>
          </p:cNvSpPr>
          <p:nvPr/>
        </p:nvSpPr>
        <p:spPr bwMode="auto">
          <a:xfrm>
            <a:off x="539750" y="4941888"/>
            <a:ext cx="828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rgbClr val="EAEAEA"/>
              </a:solidFill>
              <a:cs typeface="Arial" pitchFamily="34" charset="0"/>
            </a:endParaRPr>
          </a:p>
        </p:txBody>
      </p:sp>
      <p:pic>
        <p:nvPicPr>
          <p:cNvPr id="215043" name="Picture 6" descr="w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25538"/>
            <a:ext cx="3384550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44" name="Text Box 7"/>
          <p:cNvSpPr txBox="1">
            <a:spLocks noChangeArrowheads="1"/>
          </p:cNvSpPr>
          <p:nvPr/>
        </p:nvSpPr>
        <p:spPr bwMode="auto">
          <a:xfrm>
            <a:off x="1835150" y="260350"/>
            <a:ext cx="1944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 3</a:t>
            </a:r>
          </a:p>
        </p:txBody>
      </p:sp>
      <p:pic>
        <p:nvPicPr>
          <p:cNvPr id="215045" name="Picture 8" descr="w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125538"/>
            <a:ext cx="3313112" cy="304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46" name="Text Box 9"/>
          <p:cNvSpPr txBox="1">
            <a:spLocks noChangeArrowheads="1"/>
          </p:cNvSpPr>
          <p:nvPr/>
        </p:nvSpPr>
        <p:spPr bwMode="auto">
          <a:xfrm>
            <a:off x="5508625" y="188913"/>
            <a:ext cx="1944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 4</a:t>
            </a:r>
          </a:p>
        </p:txBody>
      </p:sp>
      <p:sp>
        <p:nvSpPr>
          <p:cNvPr id="215047" name="Text Box 10"/>
          <p:cNvSpPr txBox="1">
            <a:spLocks noChangeArrowheads="1"/>
          </p:cNvSpPr>
          <p:nvPr/>
        </p:nvSpPr>
        <p:spPr bwMode="auto">
          <a:xfrm>
            <a:off x="539750" y="4437063"/>
            <a:ext cx="820737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Sniff water into your nose three times and then wash the tip of your nose.</a:t>
            </a:r>
          </a:p>
        </p:txBody>
      </p:sp>
    </p:spTree>
    <p:extLst>
      <p:ext uri="{BB962C8B-B14F-4D97-AF65-F5344CB8AC3E}">
        <p14:creationId xmlns:p14="http://schemas.microsoft.com/office/powerpoint/2010/main" val="401572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Text Box 5"/>
          <p:cNvSpPr txBox="1">
            <a:spLocks noChangeArrowheads="1"/>
          </p:cNvSpPr>
          <p:nvPr/>
        </p:nvSpPr>
        <p:spPr bwMode="auto">
          <a:xfrm>
            <a:off x="1403350" y="188913"/>
            <a:ext cx="1944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 5</a:t>
            </a:r>
          </a:p>
        </p:txBody>
      </p:sp>
      <p:sp>
        <p:nvSpPr>
          <p:cNvPr id="216067" name="Text Box 6"/>
          <p:cNvSpPr txBox="1">
            <a:spLocks noChangeArrowheads="1"/>
          </p:cNvSpPr>
          <p:nvPr/>
        </p:nvSpPr>
        <p:spPr bwMode="auto">
          <a:xfrm>
            <a:off x="5795963" y="260350"/>
            <a:ext cx="19446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 6</a:t>
            </a:r>
          </a:p>
        </p:txBody>
      </p:sp>
      <p:pic>
        <p:nvPicPr>
          <p:cNvPr id="216068" name="Picture 8" descr="w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125538"/>
            <a:ext cx="3311525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069" name="Picture 9" descr="w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125538"/>
            <a:ext cx="3240088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070" name="Text Box 10"/>
          <p:cNvSpPr txBox="1">
            <a:spLocks noChangeArrowheads="1"/>
          </p:cNvSpPr>
          <p:nvPr/>
        </p:nvSpPr>
        <p:spPr bwMode="auto">
          <a:xfrm>
            <a:off x="539750" y="4437063"/>
            <a:ext cx="820737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Wash your face three times from right ear to left ear and from the forehead to the throat.</a:t>
            </a:r>
          </a:p>
        </p:txBody>
      </p:sp>
    </p:spTree>
    <p:extLst>
      <p:ext uri="{BB962C8B-B14F-4D97-AF65-F5344CB8AC3E}">
        <p14:creationId xmlns:p14="http://schemas.microsoft.com/office/powerpoint/2010/main" val="242821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 Box 4"/>
          <p:cNvSpPr txBox="1">
            <a:spLocks noChangeArrowheads="1"/>
          </p:cNvSpPr>
          <p:nvPr/>
        </p:nvSpPr>
        <p:spPr bwMode="auto">
          <a:xfrm>
            <a:off x="539750" y="4941888"/>
            <a:ext cx="828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rgbClr val="EAEAEA"/>
              </a:solidFill>
              <a:cs typeface="Arial" pitchFamily="34" charset="0"/>
            </a:endParaRPr>
          </a:p>
        </p:txBody>
      </p:sp>
      <p:pic>
        <p:nvPicPr>
          <p:cNvPr id="217091" name="Picture 5" descr="w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33375"/>
            <a:ext cx="4319587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092" name="Text Box 7"/>
          <p:cNvSpPr txBox="1">
            <a:spLocks noChangeArrowheads="1"/>
          </p:cNvSpPr>
          <p:nvPr/>
        </p:nvSpPr>
        <p:spPr bwMode="auto">
          <a:xfrm>
            <a:off x="250825" y="260350"/>
            <a:ext cx="1944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 7</a:t>
            </a:r>
          </a:p>
        </p:txBody>
      </p:sp>
      <p:sp>
        <p:nvSpPr>
          <p:cNvPr id="217093" name="Text Box 8"/>
          <p:cNvSpPr txBox="1">
            <a:spLocks noChangeArrowheads="1"/>
          </p:cNvSpPr>
          <p:nvPr/>
        </p:nvSpPr>
        <p:spPr bwMode="auto">
          <a:xfrm>
            <a:off x="539750" y="4437063"/>
            <a:ext cx="820737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Wash your right arm then your left arm thoroughly from the wrist up to the elbow three times.</a:t>
            </a:r>
          </a:p>
        </p:txBody>
      </p:sp>
    </p:spTree>
    <p:extLst>
      <p:ext uri="{BB962C8B-B14F-4D97-AF65-F5344CB8AC3E}">
        <p14:creationId xmlns:p14="http://schemas.microsoft.com/office/powerpoint/2010/main" val="120619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539750" y="4941888"/>
            <a:ext cx="828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rgbClr val="EAEAEA"/>
              </a:solidFill>
              <a:cs typeface="Arial" pitchFamily="34" charset="0"/>
            </a:endParaRPr>
          </a:p>
        </p:txBody>
      </p:sp>
      <p:sp>
        <p:nvSpPr>
          <p:cNvPr id="218115" name="Text Box 4"/>
          <p:cNvSpPr txBox="1">
            <a:spLocks noChangeArrowheads="1"/>
          </p:cNvSpPr>
          <p:nvPr/>
        </p:nvSpPr>
        <p:spPr bwMode="auto">
          <a:xfrm>
            <a:off x="2339975" y="260350"/>
            <a:ext cx="36734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Steps 8 a &amp; b</a:t>
            </a:r>
          </a:p>
        </p:txBody>
      </p:sp>
      <p:sp>
        <p:nvSpPr>
          <p:cNvPr id="218116" name="Text Box 5"/>
          <p:cNvSpPr txBox="1">
            <a:spLocks noChangeArrowheads="1"/>
          </p:cNvSpPr>
          <p:nvPr/>
        </p:nvSpPr>
        <p:spPr bwMode="auto">
          <a:xfrm>
            <a:off x="539750" y="4437063"/>
            <a:ext cx="820737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Move wet palms over the head from the top of the forehead to the back of the head.</a:t>
            </a:r>
          </a:p>
        </p:txBody>
      </p:sp>
      <p:pic>
        <p:nvPicPr>
          <p:cNvPr id="218117" name="Picture 6" descr="w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125538"/>
            <a:ext cx="3311525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118" name="Picture 8" descr="w8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125538"/>
            <a:ext cx="3313113" cy="306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3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Text Box 2"/>
          <p:cNvSpPr txBox="1">
            <a:spLocks noChangeArrowheads="1"/>
          </p:cNvSpPr>
          <p:nvPr/>
        </p:nvSpPr>
        <p:spPr bwMode="auto">
          <a:xfrm>
            <a:off x="539750" y="4941888"/>
            <a:ext cx="828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rgbClr val="EAEAEA"/>
              </a:solidFill>
              <a:cs typeface="Arial" pitchFamily="34" charset="0"/>
            </a:endParaRPr>
          </a:p>
        </p:txBody>
      </p:sp>
      <p:sp>
        <p:nvSpPr>
          <p:cNvPr id="219139" name="Text Box 3"/>
          <p:cNvSpPr txBox="1">
            <a:spLocks noChangeArrowheads="1"/>
          </p:cNvSpPr>
          <p:nvPr/>
        </p:nvSpPr>
        <p:spPr bwMode="auto">
          <a:xfrm>
            <a:off x="2339975" y="260350"/>
            <a:ext cx="36734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Steps 8 a &amp; b</a:t>
            </a: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395288" y="4652963"/>
            <a:ext cx="84963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Clean the inside and outside of  both ears including behind the ears.</a:t>
            </a:r>
          </a:p>
        </p:txBody>
      </p:sp>
      <p:pic>
        <p:nvPicPr>
          <p:cNvPr id="219141" name="Picture 7" descr="w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33375"/>
            <a:ext cx="4249737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142" name="Text Box 9"/>
          <p:cNvSpPr txBox="1">
            <a:spLocks noChangeArrowheads="1"/>
          </p:cNvSpPr>
          <p:nvPr/>
        </p:nvSpPr>
        <p:spPr bwMode="auto">
          <a:xfrm>
            <a:off x="250825" y="260350"/>
            <a:ext cx="1944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 9</a:t>
            </a:r>
          </a:p>
        </p:txBody>
      </p:sp>
    </p:spTree>
    <p:extLst>
      <p:ext uri="{BB962C8B-B14F-4D97-AF65-F5344CB8AC3E}">
        <p14:creationId xmlns:p14="http://schemas.microsoft.com/office/powerpoint/2010/main" val="338744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Text Box 2"/>
          <p:cNvSpPr txBox="1">
            <a:spLocks noChangeArrowheads="1"/>
          </p:cNvSpPr>
          <p:nvPr/>
        </p:nvSpPr>
        <p:spPr bwMode="auto">
          <a:xfrm>
            <a:off x="395288" y="4797425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rgbClr val="EAEAEA"/>
              </a:solidFill>
              <a:cs typeface="Arial" pitchFamily="34" charset="0"/>
            </a:endParaRPr>
          </a:p>
        </p:txBody>
      </p:sp>
      <p:sp>
        <p:nvSpPr>
          <p:cNvPr id="220163" name="Text Box 3"/>
          <p:cNvSpPr txBox="1">
            <a:spLocks noChangeArrowheads="1"/>
          </p:cNvSpPr>
          <p:nvPr/>
        </p:nvSpPr>
        <p:spPr bwMode="auto">
          <a:xfrm>
            <a:off x="2339975" y="260350"/>
            <a:ext cx="36734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Steps 8 a &amp; b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539750" y="4365625"/>
            <a:ext cx="820737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Finally, wash both feet up to the ankles making sure that you wash between the toes and all parts of the feet.</a:t>
            </a:r>
          </a:p>
        </p:txBody>
      </p:sp>
      <p:sp>
        <p:nvSpPr>
          <p:cNvPr id="220165" name="Text Box 6"/>
          <p:cNvSpPr txBox="1">
            <a:spLocks noChangeArrowheads="1"/>
          </p:cNvSpPr>
          <p:nvPr/>
        </p:nvSpPr>
        <p:spPr bwMode="auto">
          <a:xfrm>
            <a:off x="250825" y="260350"/>
            <a:ext cx="1944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4000">
                <a:solidFill>
                  <a:srgbClr val="EAEAEA"/>
                </a:solidFill>
                <a:latin typeface="Arial" pitchFamily="34" charset="0"/>
                <a:cs typeface="Arial" pitchFamily="34" charset="0"/>
              </a:rPr>
              <a:t>Step 10</a:t>
            </a:r>
          </a:p>
        </p:txBody>
      </p:sp>
      <p:pic>
        <p:nvPicPr>
          <p:cNvPr id="220166" name="Picture 7" descr="w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33375"/>
            <a:ext cx="4249737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81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342865" indent="-342865" algn="ctr">
              <a:buFontTx/>
              <a:buNone/>
              <a:defRPr/>
            </a:pPr>
            <a:r>
              <a:rPr lang="en-GB" altLang="en-US" sz="5000" dirty="0"/>
              <a:t>Calculating percentages</a:t>
            </a:r>
          </a:p>
          <a:p>
            <a:pPr marL="342865" indent="-342865" algn="ctr">
              <a:buFontTx/>
              <a:buNone/>
              <a:defRPr/>
            </a:pPr>
            <a:endParaRPr lang="en-GB" altLang="en-US" sz="5000" dirty="0"/>
          </a:p>
          <a:p>
            <a:pPr marL="342865" indent="-342865" algn="ctr">
              <a:buFontTx/>
              <a:buNone/>
              <a:defRPr/>
            </a:pPr>
            <a:r>
              <a:rPr lang="en-GB" altLang="en-US" sz="5000" dirty="0"/>
              <a:t>   Do you remember how to calculate percentages?</a:t>
            </a:r>
          </a:p>
          <a:p>
            <a:pPr marL="342865" indent="-342865">
              <a:buFontTx/>
              <a:buNone/>
              <a:defRPr/>
            </a:pPr>
            <a:endParaRPr lang="en-GB" altLang="en-US" sz="5000" dirty="0"/>
          </a:p>
          <a:p>
            <a:pPr marL="342865" indent="-342865">
              <a:buFontTx/>
              <a:buNone/>
              <a:defRPr/>
            </a:pPr>
            <a:endParaRPr lang="en-GB" altLang="en-US" dirty="0" smtClean="0"/>
          </a:p>
          <a:p>
            <a:pPr marL="342865" indent="-342865">
              <a:buFontTx/>
              <a:buNone/>
              <a:defRPr/>
            </a:pPr>
            <a:endParaRPr lang="en-GB" altLang="en-US" dirty="0" smtClean="0"/>
          </a:p>
          <a:p>
            <a:pPr marL="342865" indent="-342865">
              <a:buFontTx/>
              <a:buNone/>
              <a:defRPr/>
            </a:pPr>
            <a:endParaRPr lang="en-GB" altLang="en-US" dirty="0" smtClean="0"/>
          </a:p>
          <a:p>
            <a:pPr marL="342865" indent="-342865">
              <a:buFontTx/>
              <a:buNone/>
              <a:defRPr/>
            </a:pPr>
            <a:r>
              <a:rPr lang="en-GB" altLang="en-US" dirty="0" smtClean="0"/>
              <a:t>   </a:t>
            </a:r>
          </a:p>
        </p:txBody>
      </p:sp>
      <p:pic>
        <p:nvPicPr>
          <p:cNvPr id="191491" name="Picture 3" descr="confused_man-7479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789363"/>
            <a:ext cx="14573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9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Text Box 4"/>
          <p:cNvSpPr txBox="1">
            <a:spLocks noChangeArrowheads="1"/>
          </p:cNvSpPr>
          <p:nvPr/>
        </p:nvSpPr>
        <p:spPr bwMode="auto">
          <a:xfrm>
            <a:off x="468313" y="765175"/>
            <a:ext cx="792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rgbClr val="EAEAEA"/>
              </a:solidFill>
              <a:cs typeface="Arial" pitchFamily="34" charset="0"/>
            </a:endParaRPr>
          </a:p>
        </p:txBody>
      </p:sp>
      <p:sp>
        <p:nvSpPr>
          <p:cNvPr id="221187" name="Text Box 5"/>
          <p:cNvSpPr txBox="1">
            <a:spLocks noChangeArrowheads="1"/>
          </p:cNvSpPr>
          <p:nvPr/>
        </p:nvSpPr>
        <p:spPr bwMode="auto">
          <a:xfrm>
            <a:off x="468313" y="188913"/>
            <a:ext cx="8207375" cy="585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At the end of the steps recite: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“ash-hadu an la ilaha illal lehu wa ash-hadu anna Muammadan ‘abduhu was rasuluah”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EC85E"/>
                </a:solidFill>
                <a:cs typeface="Arial" pitchFamily="34" charset="0"/>
              </a:rPr>
              <a:t>Translated this means: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EC85E"/>
                </a:solidFill>
                <a:cs typeface="Arial" pitchFamily="34" charset="0"/>
              </a:rPr>
              <a:t>I testify that there is no God but Allah and he is One and has no partner that Muhammad is His servant and messenger.</a:t>
            </a:r>
          </a:p>
        </p:txBody>
      </p:sp>
    </p:spTree>
    <p:extLst>
      <p:ext uri="{BB962C8B-B14F-4D97-AF65-F5344CB8AC3E}">
        <p14:creationId xmlns:p14="http://schemas.microsoft.com/office/powerpoint/2010/main" val="4925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6000" smtClean="0">
                <a:solidFill>
                  <a:schemeClr val="hlink"/>
                </a:solidFill>
              </a:rPr>
              <a:t>Wudu - Golden Rules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3600" smtClean="0"/>
              <a:t>Every bit of skin on the face, forearms and feet need to have touched water for Wudu to have been performed properly.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3600" smtClean="0"/>
              <a:t>Make sure all steps are performed in the right order.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3600" smtClean="0"/>
              <a:t>Do not interrupt the Wudu. If you stop the wudu you will have to start the steps again.</a:t>
            </a:r>
          </a:p>
        </p:txBody>
      </p:sp>
    </p:spTree>
    <p:extLst>
      <p:ext uri="{BB962C8B-B14F-4D97-AF65-F5344CB8AC3E}">
        <p14:creationId xmlns:p14="http://schemas.microsoft.com/office/powerpoint/2010/main" val="41605438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8207375" cy="549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LO: to know about Wudu and what it means in practice.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GB" altLang="en-US" sz="2000">
              <a:solidFill>
                <a:srgbClr val="EAEAEA"/>
              </a:solidFill>
              <a:cs typeface="Arial" pitchFamily="34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Task: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600">
                <a:solidFill>
                  <a:srgbClr val="EAEAEA"/>
                </a:solidFill>
                <a:cs typeface="Arial" pitchFamily="34" charset="0"/>
              </a:rPr>
              <a:t>Design an information leaflet explaining and illustrating the practice of Wudu. Include an explanation of what Wudu is and the three golden rules.</a:t>
            </a:r>
            <a:endParaRPr lang="en-GB" altLang="en-US" sz="3600">
              <a:solidFill>
                <a:srgbClr val="EEC85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2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5000" smtClean="0"/>
              <a:t>Calculating percentages</a:t>
            </a:r>
          </a:p>
          <a:p>
            <a:pPr algn="ctr">
              <a:buFontTx/>
              <a:buNone/>
            </a:pPr>
            <a:endParaRPr lang="en-GB" altLang="en-US" sz="5000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</p:txBody>
      </p:sp>
      <p:sp>
        <p:nvSpPr>
          <p:cNvPr id="192515" name="AutoShape 3"/>
          <p:cNvSpPr>
            <a:spLocks noChangeArrowheads="1"/>
          </p:cNvSpPr>
          <p:nvPr/>
        </p:nvSpPr>
        <p:spPr bwMode="auto">
          <a:xfrm>
            <a:off x="0" y="2708275"/>
            <a:ext cx="9144000" cy="720725"/>
          </a:xfrm>
          <a:prstGeom prst="wedgeEllipseCallout">
            <a:avLst>
              <a:gd name="adj1" fmla="val -29634"/>
              <a:gd name="adj2" fmla="val 109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you’ve cracked it have a go at this one</a:t>
            </a:r>
          </a:p>
        </p:txBody>
      </p:sp>
      <p:sp>
        <p:nvSpPr>
          <p:cNvPr id="192516" name="AutoShape 4"/>
          <p:cNvSpPr>
            <a:spLocks noChangeArrowheads="1"/>
          </p:cNvSpPr>
          <p:nvPr/>
        </p:nvSpPr>
        <p:spPr bwMode="auto">
          <a:xfrm>
            <a:off x="179388" y="836613"/>
            <a:ext cx="8964612" cy="936625"/>
          </a:xfrm>
          <a:prstGeom prst="wedgeEllipseCallout">
            <a:avLst>
              <a:gd name="adj1" fmla="val -30060"/>
              <a:gd name="adj2" fmla="val 996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Easiest</a:t>
            </a:r>
          </a:p>
        </p:txBody>
      </p:sp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179388" y="220503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10% of £35.00</a:t>
            </a:r>
          </a:p>
        </p:txBody>
      </p:sp>
      <p:sp>
        <p:nvSpPr>
          <p:cNvPr id="192518" name="Text Box 6"/>
          <p:cNvSpPr txBox="1">
            <a:spLocks noChangeArrowheads="1"/>
          </p:cNvSpPr>
          <p:nvPr/>
        </p:nvSpPr>
        <p:spPr bwMode="auto">
          <a:xfrm>
            <a:off x="0" y="4005263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20% of £59.40</a:t>
            </a:r>
          </a:p>
        </p:txBody>
      </p:sp>
      <p:sp>
        <p:nvSpPr>
          <p:cNvPr id="192519" name="AutoShape 7"/>
          <p:cNvSpPr>
            <a:spLocks noChangeArrowheads="1"/>
          </p:cNvSpPr>
          <p:nvPr/>
        </p:nvSpPr>
        <p:spPr bwMode="auto">
          <a:xfrm>
            <a:off x="0" y="4508500"/>
            <a:ext cx="9144000" cy="720725"/>
          </a:xfrm>
          <a:prstGeom prst="wedgeEllipseCallout">
            <a:avLst>
              <a:gd name="adj1" fmla="val -29912"/>
              <a:gd name="adj2" fmla="val 1101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Real challenge!</a:t>
            </a:r>
          </a:p>
        </p:txBody>
      </p:sp>
      <p:sp>
        <p:nvSpPr>
          <p:cNvPr id="192520" name="Text Box 8"/>
          <p:cNvSpPr txBox="1">
            <a:spLocks noChangeArrowheads="1"/>
          </p:cNvSpPr>
          <p:nvPr/>
        </p:nvSpPr>
        <p:spPr bwMode="auto">
          <a:xfrm>
            <a:off x="179388" y="580548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 dirty="0" smtClean="0">
                <a:solidFill>
                  <a:srgbClr val="000000"/>
                </a:solidFill>
              </a:rPr>
              <a:t>35% </a:t>
            </a:r>
            <a:r>
              <a:rPr lang="en-GB" altLang="en-US" b="1" dirty="0">
                <a:solidFill>
                  <a:srgbClr val="000000"/>
                </a:solidFill>
              </a:rPr>
              <a:t>of £153.80</a:t>
            </a:r>
          </a:p>
        </p:txBody>
      </p:sp>
      <p:sp>
        <p:nvSpPr>
          <p:cNvPr id="3811337" name="Text Box 9"/>
          <p:cNvSpPr txBox="1">
            <a:spLocks noChangeArrowheads="1"/>
          </p:cNvSpPr>
          <p:nvPr/>
        </p:nvSpPr>
        <p:spPr bwMode="auto">
          <a:xfrm>
            <a:off x="6948488" y="2060575"/>
            <a:ext cx="1655762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£3.50</a:t>
            </a:r>
          </a:p>
        </p:txBody>
      </p:sp>
      <p:sp>
        <p:nvSpPr>
          <p:cNvPr id="3811338" name="Text Box 10"/>
          <p:cNvSpPr txBox="1">
            <a:spLocks noChangeArrowheads="1"/>
          </p:cNvSpPr>
          <p:nvPr/>
        </p:nvSpPr>
        <p:spPr bwMode="auto">
          <a:xfrm>
            <a:off x="7019925" y="3789363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£11.88</a:t>
            </a:r>
          </a:p>
        </p:txBody>
      </p:sp>
      <p:sp>
        <p:nvSpPr>
          <p:cNvPr id="3811339" name="Text Box 11"/>
          <p:cNvSpPr txBox="1">
            <a:spLocks noChangeArrowheads="1"/>
          </p:cNvSpPr>
          <p:nvPr/>
        </p:nvSpPr>
        <p:spPr bwMode="auto">
          <a:xfrm>
            <a:off x="7092950" y="5805488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 dirty="0">
                <a:solidFill>
                  <a:srgbClr val="FF3300"/>
                </a:solidFill>
              </a:rPr>
              <a:t>£</a:t>
            </a:r>
            <a:r>
              <a:rPr lang="en-GB" altLang="en-US" sz="3000" dirty="0" smtClean="0">
                <a:solidFill>
                  <a:srgbClr val="FF3300"/>
                </a:solidFill>
              </a:rPr>
              <a:t>53.83</a:t>
            </a:r>
            <a:endParaRPr lang="en-GB" altLang="en-US" sz="30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31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1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1337" grpId="0" animBg="1"/>
      <p:bldP spid="3811338" grpId="0" animBg="1"/>
      <p:bldP spid="38113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5000" smtClean="0"/>
              <a:t>Calculating percentages</a:t>
            </a:r>
          </a:p>
          <a:p>
            <a:pPr algn="ctr">
              <a:buFontTx/>
              <a:buNone/>
            </a:pPr>
            <a:endParaRPr lang="en-GB" altLang="en-US" sz="5000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</p:txBody>
      </p:sp>
      <p:sp>
        <p:nvSpPr>
          <p:cNvPr id="193539" name="AutoShape 3"/>
          <p:cNvSpPr>
            <a:spLocks noChangeArrowheads="1"/>
          </p:cNvSpPr>
          <p:nvPr/>
        </p:nvSpPr>
        <p:spPr bwMode="auto">
          <a:xfrm>
            <a:off x="0" y="2708275"/>
            <a:ext cx="9144000" cy="720725"/>
          </a:xfrm>
          <a:prstGeom prst="wedgeEllipseCallout">
            <a:avLst>
              <a:gd name="adj1" fmla="val -29634"/>
              <a:gd name="adj2" fmla="val 109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you’ve cracked it have a go at this one</a:t>
            </a:r>
          </a:p>
        </p:txBody>
      </p:sp>
      <p:sp>
        <p:nvSpPr>
          <p:cNvPr id="193540" name="AutoShape 4"/>
          <p:cNvSpPr>
            <a:spLocks noChangeArrowheads="1"/>
          </p:cNvSpPr>
          <p:nvPr/>
        </p:nvSpPr>
        <p:spPr bwMode="auto">
          <a:xfrm>
            <a:off x="179388" y="836613"/>
            <a:ext cx="8964612" cy="936625"/>
          </a:xfrm>
          <a:prstGeom prst="wedgeEllipseCallout">
            <a:avLst>
              <a:gd name="adj1" fmla="val -30060"/>
              <a:gd name="adj2" fmla="val 996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 are still a little unsure have a go at this one</a:t>
            </a:r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179388" y="220503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10% of £88.00</a:t>
            </a:r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0" y="4005263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20% of £68.60</a:t>
            </a:r>
          </a:p>
        </p:txBody>
      </p:sp>
      <p:sp>
        <p:nvSpPr>
          <p:cNvPr id="193543" name="AutoShape 7"/>
          <p:cNvSpPr>
            <a:spLocks noChangeArrowheads="1"/>
          </p:cNvSpPr>
          <p:nvPr/>
        </p:nvSpPr>
        <p:spPr bwMode="auto">
          <a:xfrm>
            <a:off x="0" y="4508500"/>
            <a:ext cx="9144000" cy="720725"/>
          </a:xfrm>
          <a:prstGeom prst="wedgeEllipseCallout">
            <a:avLst>
              <a:gd name="adj1" fmla="val -29912"/>
              <a:gd name="adj2" fmla="val 1101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Real challenge!</a:t>
            </a:r>
          </a:p>
        </p:txBody>
      </p:sp>
      <p:sp>
        <p:nvSpPr>
          <p:cNvPr id="193544" name="Text Box 8"/>
          <p:cNvSpPr txBox="1">
            <a:spLocks noChangeArrowheads="1"/>
          </p:cNvSpPr>
          <p:nvPr/>
        </p:nvSpPr>
        <p:spPr bwMode="auto">
          <a:xfrm>
            <a:off x="179388" y="580548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 dirty="0" smtClean="0">
                <a:solidFill>
                  <a:srgbClr val="000000"/>
                </a:solidFill>
              </a:rPr>
              <a:t>45% </a:t>
            </a:r>
            <a:r>
              <a:rPr lang="en-GB" altLang="en-US" b="1" dirty="0">
                <a:solidFill>
                  <a:srgbClr val="000000"/>
                </a:solidFill>
              </a:rPr>
              <a:t>of £243.56</a:t>
            </a:r>
          </a:p>
        </p:txBody>
      </p:sp>
      <p:sp>
        <p:nvSpPr>
          <p:cNvPr id="3812361" name="Text Box 9"/>
          <p:cNvSpPr txBox="1">
            <a:spLocks noChangeArrowheads="1"/>
          </p:cNvSpPr>
          <p:nvPr/>
        </p:nvSpPr>
        <p:spPr bwMode="auto">
          <a:xfrm>
            <a:off x="6948488" y="2060575"/>
            <a:ext cx="1655762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£8.80</a:t>
            </a:r>
          </a:p>
        </p:txBody>
      </p:sp>
      <p:sp>
        <p:nvSpPr>
          <p:cNvPr id="3812362" name="Text Box 10"/>
          <p:cNvSpPr txBox="1">
            <a:spLocks noChangeArrowheads="1"/>
          </p:cNvSpPr>
          <p:nvPr/>
        </p:nvSpPr>
        <p:spPr bwMode="auto">
          <a:xfrm>
            <a:off x="7019925" y="3789363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£13.72</a:t>
            </a:r>
          </a:p>
        </p:txBody>
      </p:sp>
      <p:sp>
        <p:nvSpPr>
          <p:cNvPr id="3812363" name="Text Box 11"/>
          <p:cNvSpPr txBox="1">
            <a:spLocks noChangeArrowheads="1"/>
          </p:cNvSpPr>
          <p:nvPr/>
        </p:nvSpPr>
        <p:spPr bwMode="auto">
          <a:xfrm>
            <a:off x="7092950" y="5805488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 dirty="0" smtClean="0">
                <a:solidFill>
                  <a:srgbClr val="FF3300"/>
                </a:solidFill>
              </a:rPr>
              <a:t>£109.60</a:t>
            </a:r>
            <a:endParaRPr lang="en-GB" altLang="en-US" sz="30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12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2361" grpId="0" animBg="1"/>
      <p:bldP spid="3812362" grpId="0" animBg="1"/>
      <p:bldP spid="38123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5000" smtClean="0"/>
              <a:t>Calculating percentages</a:t>
            </a:r>
          </a:p>
          <a:p>
            <a:pPr algn="ctr">
              <a:buFontTx/>
              <a:buNone/>
            </a:pPr>
            <a:endParaRPr lang="en-GB" altLang="en-US" sz="5000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</p:txBody>
      </p:sp>
      <p:sp>
        <p:nvSpPr>
          <p:cNvPr id="194563" name="AutoShape 3"/>
          <p:cNvSpPr>
            <a:spLocks noChangeArrowheads="1"/>
          </p:cNvSpPr>
          <p:nvPr/>
        </p:nvSpPr>
        <p:spPr bwMode="auto">
          <a:xfrm>
            <a:off x="0" y="2708275"/>
            <a:ext cx="9144000" cy="720725"/>
          </a:xfrm>
          <a:prstGeom prst="wedgeEllipseCallout">
            <a:avLst>
              <a:gd name="adj1" fmla="val -29634"/>
              <a:gd name="adj2" fmla="val 109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you’ve cracked it have a go at this one</a:t>
            </a:r>
          </a:p>
        </p:txBody>
      </p:sp>
      <p:sp>
        <p:nvSpPr>
          <p:cNvPr id="194564" name="AutoShape 4"/>
          <p:cNvSpPr>
            <a:spLocks noChangeArrowheads="1"/>
          </p:cNvSpPr>
          <p:nvPr/>
        </p:nvSpPr>
        <p:spPr bwMode="auto">
          <a:xfrm>
            <a:off x="179388" y="836613"/>
            <a:ext cx="8964612" cy="936625"/>
          </a:xfrm>
          <a:prstGeom prst="wedgeEllipseCallout">
            <a:avLst>
              <a:gd name="adj1" fmla="val -30060"/>
              <a:gd name="adj2" fmla="val 996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 are still a little unsure have a go at this one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179388" y="220503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10% of £273.00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0" y="4005263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20% of £128.50</a:t>
            </a:r>
          </a:p>
        </p:txBody>
      </p:sp>
      <p:sp>
        <p:nvSpPr>
          <p:cNvPr id="194567" name="AutoShape 7"/>
          <p:cNvSpPr>
            <a:spLocks noChangeArrowheads="1"/>
          </p:cNvSpPr>
          <p:nvPr/>
        </p:nvSpPr>
        <p:spPr bwMode="auto">
          <a:xfrm>
            <a:off x="0" y="4508500"/>
            <a:ext cx="9144000" cy="720725"/>
          </a:xfrm>
          <a:prstGeom prst="wedgeEllipseCallout">
            <a:avLst>
              <a:gd name="adj1" fmla="val -29912"/>
              <a:gd name="adj2" fmla="val 1101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Real challenge!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179388" y="580548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35% of £468.00</a:t>
            </a:r>
          </a:p>
        </p:txBody>
      </p:sp>
      <p:sp>
        <p:nvSpPr>
          <p:cNvPr id="3813385" name="Text Box 9"/>
          <p:cNvSpPr txBox="1">
            <a:spLocks noChangeArrowheads="1"/>
          </p:cNvSpPr>
          <p:nvPr/>
        </p:nvSpPr>
        <p:spPr bwMode="auto">
          <a:xfrm>
            <a:off x="6948488" y="2060575"/>
            <a:ext cx="1655762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£27.30</a:t>
            </a:r>
          </a:p>
        </p:txBody>
      </p:sp>
      <p:sp>
        <p:nvSpPr>
          <p:cNvPr id="3813386" name="Text Box 10"/>
          <p:cNvSpPr txBox="1">
            <a:spLocks noChangeArrowheads="1"/>
          </p:cNvSpPr>
          <p:nvPr/>
        </p:nvSpPr>
        <p:spPr bwMode="auto">
          <a:xfrm>
            <a:off x="7019925" y="3789363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£25.70</a:t>
            </a:r>
          </a:p>
        </p:txBody>
      </p:sp>
      <p:sp>
        <p:nvSpPr>
          <p:cNvPr id="3813387" name="Text Box 11"/>
          <p:cNvSpPr txBox="1">
            <a:spLocks noChangeArrowheads="1"/>
          </p:cNvSpPr>
          <p:nvPr/>
        </p:nvSpPr>
        <p:spPr bwMode="auto">
          <a:xfrm>
            <a:off x="7092950" y="5805488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£163.80</a:t>
            </a:r>
          </a:p>
        </p:txBody>
      </p:sp>
    </p:spTree>
    <p:extLst>
      <p:ext uri="{BB962C8B-B14F-4D97-AF65-F5344CB8AC3E}">
        <p14:creationId xmlns:p14="http://schemas.microsoft.com/office/powerpoint/2010/main" val="309335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1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1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1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3385" grpId="0" animBg="1"/>
      <p:bldP spid="3813386" grpId="0" animBg="1"/>
      <p:bldP spid="38133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5000" smtClean="0"/>
              <a:t>Calculating percentages</a:t>
            </a:r>
          </a:p>
          <a:p>
            <a:pPr algn="ctr">
              <a:buFontTx/>
              <a:buNone/>
            </a:pPr>
            <a:endParaRPr lang="en-GB" altLang="en-US" sz="5000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</p:txBody>
      </p:sp>
      <p:sp>
        <p:nvSpPr>
          <p:cNvPr id="195587" name="AutoShape 3"/>
          <p:cNvSpPr>
            <a:spLocks noChangeArrowheads="1"/>
          </p:cNvSpPr>
          <p:nvPr/>
        </p:nvSpPr>
        <p:spPr bwMode="auto">
          <a:xfrm>
            <a:off x="0" y="2708275"/>
            <a:ext cx="9144000" cy="720725"/>
          </a:xfrm>
          <a:prstGeom prst="wedgeEllipseCallout">
            <a:avLst>
              <a:gd name="adj1" fmla="val -29634"/>
              <a:gd name="adj2" fmla="val 109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you’ve cracked it have a go at this one</a:t>
            </a:r>
          </a:p>
        </p:txBody>
      </p:sp>
      <p:sp>
        <p:nvSpPr>
          <p:cNvPr id="195588" name="AutoShape 4"/>
          <p:cNvSpPr>
            <a:spLocks noChangeArrowheads="1"/>
          </p:cNvSpPr>
          <p:nvPr/>
        </p:nvSpPr>
        <p:spPr bwMode="auto">
          <a:xfrm>
            <a:off x="179388" y="836613"/>
            <a:ext cx="8964612" cy="936625"/>
          </a:xfrm>
          <a:prstGeom prst="wedgeEllipseCallout">
            <a:avLst>
              <a:gd name="adj1" fmla="val -30060"/>
              <a:gd name="adj2" fmla="val 996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 are still a little unsure have a go at this one</a:t>
            </a:r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79388" y="220503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10% of £186.00</a:t>
            </a:r>
          </a:p>
        </p:txBody>
      </p:sp>
      <p:sp>
        <p:nvSpPr>
          <p:cNvPr id="195590" name="Text Box 6"/>
          <p:cNvSpPr txBox="1">
            <a:spLocks noChangeArrowheads="1"/>
          </p:cNvSpPr>
          <p:nvPr/>
        </p:nvSpPr>
        <p:spPr bwMode="auto">
          <a:xfrm>
            <a:off x="0" y="4005263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20% of £566.00</a:t>
            </a:r>
          </a:p>
        </p:txBody>
      </p:sp>
      <p:sp>
        <p:nvSpPr>
          <p:cNvPr id="195591" name="AutoShape 7"/>
          <p:cNvSpPr>
            <a:spLocks noChangeArrowheads="1"/>
          </p:cNvSpPr>
          <p:nvPr/>
        </p:nvSpPr>
        <p:spPr bwMode="auto">
          <a:xfrm>
            <a:off x="0" y="4508500"/>
            <a:ext cx="9144000" cy="720725"/>
          </a:xfrm>
          <a:prstGeom prst="wedgeEllipseCallout">
            <a:avLst>
              <a:gd name="adj1" fmla="val -29912"/>
              <a:gd name="adj2" fmla="val 1101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Real challenge!</a:t>
            </a:r>
          </a:p>
        </p:txBody>
      </p:sp>
      <p:sp>
        <p:nvSpPr>
          <p:cNvPr id="195592" name="Text Box 8"/>
          <p:cNvSpPr txBox="1">
            <a:spLocks noChangeArrowheads="1"/>
          </p:cNvSpPr>
          <p:nvPr/>
        </p:nvSpPr>
        <p:spPr bwMode="auto">
          <a:xfrm>
            <a:off x="179388" y="580548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 dirty="0" smtClean="0">
                <a:solidFill>
                  <a:srgbClr val="000000"/>
                </a:solidFill>
              </a:rPr>
              <a:t>75% </a:t>
            </a:r>
            <a:r>
              <a:rPr lang="en-GB" altLang="en-US" b="1" dirty="0">
                <a:solidFill>
                  <a:srgbClr val="000000"/>
                </a:solidFill>
              </a:rPr>
              <a:t>of £653.80</a:t>
            </a:r>
          </a:p>
        </p:txBody>
      </p:sp>
      <p:sp>
        <p:nvSpPr>
          <p:cNvPr id="3814409" name="Text Box 9"/>
          <p:cNvSpPr txBox="1">
            <a:spLocks noChangeArrowheads="1"/>
          </p:cNvSpPr>
          <p:nvPr/>
        </p:nvSpPr>
        <p:spPr bwMode="auto">
          <a:xfrm>
            <a:off x="6948488" y="2060575"/>
            <a:ext cx="1655762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£18.60</a:t>
            </a:r>
          </a:p>
        </p:txBody>
      </p:sp>
      <p:sp>
        <p:nvSpPr>
          <p:cNvPr id="3814410" name="Text Box 10"/>
          <p:cNvSpPr txBox="1">
            <a:spLocks noChangeArrowheads="1"/>
          </p:cNvSpPr>
          <p:nvPr/>
        </p:nvSpPr>
        <p:spPr bwMode="auto">
          <a:xfrm>
            <a:off x="7019925" y="3789363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£113.20</a:t>
            </a:r>
          </a:p>
        </p:txBody>
      </p:sp>
      <p:sp>
        <p:nvSpPr>
          <p:cNvPr id="3814411" name="Text Box 11"/>
          <p:cNvSpPr txBox="1">
            <a:spLocks noChangeArrowheads="1"/>
          </p:cNvSpPr>
          <p:nvPr/>
        </p:nvSpPr>
        <p:spPr bwMode="auto">
          <a:xfrm>
            <a:off x="7092950" y="5805488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 dirty="0">
                <a:solidFill>
                  <a:srgbClr val="FF3300"/>
                </a:solidFill>
              </a:rPr>
              <a:t>£</a:t>
            </a:r>
            <a:r>
              <a:rPr lang="en-GB" altLang="en-US" sz="3000" dirty="0" smtClean="0">
                <a:solidFill>
                  <a:srgbClr val="FF3300"/>
                </a:solidFill>
              </a:rPr>
              <a:t>490.35</a:t>
            </a:r>
            <a:endParaRPr lang="en-GB" altLang="en-US" sz="30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47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4409" grpId="0" animBg="1"/>
      <p:bldP spid="3814410" grpId="0" animBg="1"/>
      <p:bldP spid="38144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5000" smtClean="0"/>
              <a:t>Calculating percentages</a:t>
            </a:r>
          </a:p>
          <a:p>
            <a:pPr algn="ctr">
              <a:buFontTx/>
              <a:buNone/>
            </a:pPr>
            <a:endParaRPr lang="en-GB" altLang="en-US" sz="5000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r>
              <a:rPr lang="en-GB" altLang="en-US" smtClean="0"/>
              <a:t>   </a:t>
            </a:r>
          </a:p>
        </p:txBody>
      </p:sp>
      <p:sp>
        <p:nvSpPr>
          <p:cNvPr id="196611" name="AutoShape 3"/>
          <p:cNvSpPr>
            <a:spLocks noChangeArrowheads="1"/>
          </p:cNvSpPr>
          <p:nvPr/>
        </p:nvSpPr>
        <p:spPr bwMode="auto">
          <a:xfrm>
            <a:off x="0" y="2708275"/>
            <a:ext cx="9144000" cy="720725"/>
          </a:xfrm>
          <a:prstGeom prst="wedgeEllipseCallout">
            <a:avLst>
              <a:gd name="adj1" fmla="val -29634"/>
              <a:gd name="adj2" fmla="val 109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you’ve cracked it have a go at this one</a:t>
            </a:r>
          </a:p>
        </p:txBody>
      </p:sp>
      <p:sp>
        <p:nvSpPr>
          <p:cNvPr id="196612" name="AutoShape 4"/>
          <p:cNvSpPr>
            <a:spLocks noChangeArrowheads="1"/>
          </p:cNvSpPr>
          <p:nvPr/>
        </p:nvSpPr>
        <p:spPr bwMode="auto">
          <a:xfrm>
            <a:off x="179388" y="836613"/>
            <a:ext cx="8964612" cy="936625"/>
          </a:xfrm>
          <a:prstGeom prst="wedgeEllipseCallout">
            <a:avLst>
              <a:gd name="adj1" fmla="val -30060"/>
              <a:gd name="adj2" fmla="val 996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If you are still a little unsure have a go at this one</a:t>
            </a: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179388" y="220503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10% of £211.00</a:t>
            </a:r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0" y="4005263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20% of £129.62</a:t>
            </a:r>
          </a:p>
        </p:txBody>
      </p:sp>
      <p:sp>
        <p:nvSpPr>
          <p:cNvPr id="196615" name="AutoShape 7"/>
          <p:cNvSpPr>
            <a:spLocks noChangeArrowheads="1"/>
          </p:cNvSpPr>
          <p:nvPr/>
        </p:nvSpPr>
        <p:spPr bwMode="auto">
          <a:xfrm>
            <a:off x="0" y="4508500"/>
            <a:ext cx="9144000" cy="720725"/>
          </a:xfrm>
          <a:prstGeom prst="wedgeEllipseCallout">
            <a:avLst>
              <a:gd name="adj1" fmla="val -29912"/>
              <a:gd name="adj2" fmla="val 1101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>
                <a:solidFill>
                  <a:srgbClr val="000000"/>
                </a:solidFill>
              </a:rPr>
              <a:t>Real challenge!</a:t>
            </a:r>
          </a:p>
        </p:txBody>
      </p:sp>
      <p:sp>
        <p:nvSpPr>
          <p:cNvPr id="196616" name="Text Box 8"/>
          <p:cNvSpPr txBox="1">
            <a:spLocks noChangeArrowheads="1"/>
          </p:cNvSpPr>
          <p:nvPr/>
        </p:nvSpPr>
        <p:spPr bwMode="auto">
          <a:xfrm>
            <a:off x="179388" y="5805488"/>
            <a:ext cx="4248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 dirty="0" smtClean="0">
                <a:solidFill>
                  <a:srgbClr val="000000"/>
                </a:solidFill>
              </a:rPr>
              <a:t>65% </a:t>
            </a:r>
            <a:r>
              <a:rPr lang="en-GB" altLang="en-US" b="1" dirty="0">
                <a:solidFill>
                  <a:srgbClr val="000000"/>
                </a:solidFill>
              </a:rPr>
              <a:t>of £145.40</a:t>
            </a:r>
          </a:p>
        </p:txBody>
      </p:sp>
      <p:sp>
        <p:nvSpPr>
          <p:cNvPr id="3815433" name="Text Box 9"/>
          <p:cNvSpPr txBox="1">
            <a:spLocks noChangeArrowheads="1"/>
          </p:cNvSpPr>
          <p:nvPr/>
        </p:nvSpPr>
        <p:spPr bwMode="auto">
          <a:xfrm>
            <a:off x="6948488" y="2060575"/>
            <a:ext cx="1655762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£21.10</a:t>
            </a:r>
          </a:p>
        </p:txBody>
      </p:sp>
      <p:sp>
        <p:nvSpPr>
          <p:cNvPr id="3815434" name="Text Box 10"/>
          <p:cNvSpPr txBox="1">
            <a:spLocks noChangeArrowheads="1"/>
          </p:cNvSpPr>
          <p:nvPr/>
        </p:nvSpPr>
        <p:spPr bwMode="auto">
          <a:xfrm>
            <a:off x="7019925" y="3789363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>
                <a:solidFill>
                  <a:srgbClr val="FF3300"/>
                </a:solidFill>
              </a:rPr>
              <a:t>£25.92</a:t>
            </a:r>
          </a:p>
        </p:txBody>
      </p:sp>
      <p:sp>
        <p:nvSpPr>
          <p:cNvPr id="3815435" name="Text Box 11"/>
          <p:cNvSpPr txBox="1">
            <a:spLocks noChangeArrowheads="1"/>
          </p:cNvSpPr>
          <p:nvPr/>
        </p:nvSpPr>
        <p:spPr bwMode="auto">
          <a:xfrm>
            <a:off x="7092950" y="5805488"/>
            <a:ext cx="1655763" cy="549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000" dirty="0" smtClean="0">
                <a:solidFill>
                  <a:srgbClr val="FF3300"/>
                </a:solidFill>
              </a:rPr>
              <a:t>£94.51</a:t>
            </a:r>
            <a:endParaRPr lang="en-GB" altLang="en-US" sz="30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04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1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5433" grpId="0" animBg="1"/>
      <p:bldP spid="3815434" grpId="0" animBg="1"/>
      <p:bldP spid="381543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Wudu powerpoint">
  <a:themeElements>
    <a:clrScheme name="Wudu powerpoint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Wudu powerpoin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du powerpoint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udu powerpoint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udu powerpoint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udu powerpoint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udu powerpoint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udu powerpoint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udu powerpoint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01181186">
  <a:themeElements>
    <a:clrScheme name="01181186 1">
      <a:dk1>
        <a:srgbClr val="6C0093"/>
      </a:dk1>
      <a:lt1>
        <a:srgbClr val="FFFFFF"/>
      </a:lt1>
      <a:dk2>
        <a:srgbClr val="0006B0"/>
      </a:dk2>
      <a:lt2>
        <a:srgbClr val="00B7A5"/>
      </a:lt2>
      <a:accent1>
        <a:srgbClr val="B50069"/>
      </a:accent1>
      <a:accent2>
        <a:srgbClr val="0100B4"/>
      </a:accent2>
      <a:accent3>
        <a:srgbClr val="AAAAD4"/>
      </a:accent3>
      <a:accent4>
        <a:srgbClr val="DADADA"/>
      </a:accent4>
      <a:accent5>
        <a:srgbClr val="D7AAB9"/>
      </a:accent5>
      <a:accent6>
        <a:srgbClr val="0100A3"/>
      </a:accent6>
      <a:hlink>
        <a:srgbClr val="F297CD"/>
      </a:hlink>
      <a:folHlink>
        <a:srgbClr val="751FE6"/>
      </a:folHlink>
    </a:clrScheme>
    <a:fontScheme name="01181186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81186 1">
        <a:dk1>
          <a:srgbClr val="6C0093"/>
        </a:dk1>
        <a:lt1>
          <a:srgbClr val="FFFFFF"/>
        </a:lt1>
        <a:dk2>
          <a:srgbClr val="0006B0"/>
        </a:dk2>
        <a:lt2>
          <a:srgbClr val="00B7A5"/>
        </a:lt2>
        <a:accent1>
          <a:srgbClr val="B50069"/>
        </a:accent1>
        <a:accent2>
          <a:srgbClr val="0100B4"/>
        </a:accent2>
        <a:accent3>
          <a:srgbClr val="AAAAD4"/>
        </a:accent3>
        <a:accent4>
          <a:srgbClr val="DADADA"/>
        </a:accent4>
        <a:accent5>
          <a:srgbClr val="D7AAB9"/>
        </a:accent5>
        <a:accent6>
          <a:srgbClr val="0100A3"/>
        </a:accent6>
        <a:hlink>
          <a:srgbClr val="F297CD"/>
        </a:hlink>
        <a:folHlink>
          <a:srgbClr val="751F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81186 2">
        <a:dk1>
          <a:srgbClr val="081D58"/>
        </a:dk1>
        <a:lt1>
          <a:srgbClr val="FFFFFF"/>
        </a:lt1>
        <a:dk2>
          <a:srgbClr val="CF0E30"/>
        </a:dk2>
        <a:lt2>
          <a:srgbClr val="CECECE"/>
        </a:lt2>
        <a:accent1>
          <a:srgbClr val="79A0FE"/>
        </a:accent1>
        <a:accent2>
          <a:srgbClr val="8CF4EA"/>
        </a:accent2>
        <a:accent3>
          <a:srgbClr val="FFFFFF"/>
        </a:accent3>
        <a:accent4>
          <a:srgbClr val="06174A"/>
        </a:accent4>
        <a:accent5>
          <a:srgbClr val="BECDFE"/>
        </a:accent5>
        <a:accent6>
          <a:srgbClr val="7EDDD4"/>
        </a:accent6>
        <a:hlink>
          <a:srgbClr val="F39FD1"/>
        </a:hlink>
        <a:folHlink>
          <a:srgbClr val="FCFE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186 3">
        <a:dk1>
          <a:srgbClr val="474747"/>
        </a:dk1>
        <a:lt1>
          <a:srgbClr val="FFFFFF"/>
        </a:lt1>
        <a:dk2>
          <a:srgbClr val="000000"/>
        </a:dk2>
        <a:lt2>
          <a:srgbClr val="CECECE"/>
        </a:lt2>
        <a:accent1>
          <a:srgbClr val="919191"/>
        </a:accent1>
        <a:accent2>
          <a:srgbClr val="ABABAB"/>
        </a:accent2>
        <a:accent3>
          <a:srgbClr val="FFFFFF"/>
        </a:accent3>
        <a:accent4>
          <a:srgbClr val="3B3B3B"/>
        </a:accent4>
        <a:accent5>
          <a:srgbClr val="C7C7C7"/>
        </a:accent5>
        <a:accent6>
          <a:srgbClr val="9B9B9B"/>
        </a:accent6>
        <a:hlink>
          <a:srgbClr val="676767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1289</Words>
  <Application>Microsoft Office PowerPoint</Application>
  <PresentationFormat>On-screen Show (4:3)</PresentationFormat>
  <Paragraphs>379</Paragraphs>
  <Slides>42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Default Design</vt:lpstr>
      <vt:lpstr>13_Default Design</vt:lpstr>
      <vt:lpstr>21_Default Design</vt:lpstr>
      <vt:lpstr>3_Office Theme</vt:lpstr>
      <vt:lpstr>Wudu powerpoint</vt:lpstr>
      <vt:lpstr>01181186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Pronouns</vt:lpstr>
      <vt:lpstr>PowerPoint Presentation</vt:lpstr>
      <vt:lpstr>Pronoun – Quiz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Wudu</vt:lpstr>
      <vt:lpstr>PowerPoint Presentation</vt:lpstr>
      <vt:lpstr>Wudu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Wudu - Golden Rules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2021-03-19T08:46:59Z</dcterms:created>
  <dcterms:modified xsi:type="dcterms:W3CDTF">2021-03-19T09:28:01Z</dcterms:modified>
</cp:coreProperties>
</file>