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5" r:id="rId3"/>
    <p:sldId id="276" r:id="rId4"/>
    <p:sldId id="278" r:id="rId5"/>
    <p:sldId id="277" r:id="rId6"/>
    <p:sldId id="280" r:id="rId7"/>
    <p:sldId id="282" r:id="rId8"/>
    <p:sldId id="274" r:id="rId9"/>
    <p:sldId id="283" r:id="rId10"/>
    <p:sldId id="287" r:id="rId11"/>
    <p:sldId id="284" r:id="rId12"/>
    <p:sldId id="285" r:id="rId13"/>
    <p:sldId id="286" r:id="rId14"/>
    <p:sldId id="263" r:id="rId15"/>
    <p:sldId id="288"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B89"/>
    <a:srgbClr val="54B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95" autoAdjust="0"/>
    <p:restoredTop sz="88482" autoAdjust="0"/>
  </p:normalViewPr>
  <p:slideViewPr>
    <p:cSldViewPr snapToGrid="0">
      <p:cViewPr varScale="1">
        <p:scale>
          <a:sx n="112" d="100"/>
          <a:sy n="112" d="100"/>
        </p:scale>
        <p:origin x="268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2D138-52D5-463E-8C63-879E545979AC}" type="datetimeFigureOut">
              <a:rPr lang="en-GB" smtClean="0"/>
              <a:t>28/02/2021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CACC1-FCF0-4372-8A64-F01622D90452}" type="slidenum">
              <a:rPr lang="en-GB" smtClean="0"/>
              <a:t>‹#›</a:t>
            </a:fld>
            <a:endParaRPr lang="en-GB"/>
          </a:p>
        </p:txBody>
      </p:sp>
    </p:spTree>
    <p:extLst>
      <p:ext uri="{BB962C8B-B14F-4D97-AF65-F5344CB8AC3E}">
        <p14:creationId xmlns:p14="http://schemas.microsoft.com/office/powerpoint/2010/main" val="16948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a:t>
            </a:fld>
            <a:endParaRPr lang="en-GB"/>
          </a:p>
        </p:txBody>
      </p:sp>
    </p:spTree>
    <p:extLst>
      <p:ext uri="{BB962C8B-B14F-4D97-AF65-F5344CB8AC3E}">
        <p14:creationId xmlns:p14="http://schemas.microsoft.com/office/powerpoint/2010/main" val="305389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Plastic is a really useful</a:t>
            </a:r>
            <a:r>
              <a:rPr lang="en-GB" baseline="0" dirty="0"/>
              <a:t> material which we use for many things every day.  Question for the class: What are some of the properties of plastic that make it so useful? </a:t>
            </a:r>
          </a:p>
          <a:p>
            <a:r>
              <a:rPr lang="en-GB" baseline="0" dirty="0"/>
              <a:t>Go on to explain that most of the plastic that causes problems in the ocean is single-use plastic.  Things made of plastic that we only use once and then throw away.  Question:  Can anybody think of something that is single-use plastic?  We are going to look at what materials can be used instead to single-use plastic so that we can use it over and over again.</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10</a:t>
            </a:fld>
            <a:endParaRPr lang="en-GB"/>
          </a:p>
        </p:txBody>
      </p:sp>
    </p:spTree>
    <p:extLst>
      <p:ext uri="{BB962C8B-B14F-4D97-AF65-F5344CB8AC3E}">
        <p14:creationId xmlns:p14="http://schemas.microsoft.com/office/powerpoint/2010/main" val="4235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What could be used instead of single-use plastic to make a bottle?  Answer: Metal or glass.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11</a:t>
            </a:fld>
            <a:endParaRPr lang="en-GB"/>
          </a:p>
        </p:txBody>
      </p:sp>
    </p:spTree>
    <p:extLst>
      <p:ext uri="{BB962C8B-B14F-4D97-AF65-F5344CB8AC3E}">
        <p14:creationId xmlns:p14="http://schemas.microsoft.com/office/powerpoint/2010/main" val="101021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What could be used instead of single-use plastic to make a straw?  Answer: Metal, bamboo or paper.</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12</a:t>
            </a:fld>
            <a:endParaRPr lang="en-GB"/>
          </a:p>
        </p:txBody>
      </p:sp>
    </p:spTree>
    <p:extLst>
      <p:ext uri="{BB962C8B-B14F-4D97-AF65-F5344CB8AC3E}">
        <p14:creationId xmlns:p14="http://schemas.microsoft.com/office/powerpoint/2010/main" val="157916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What could be used instead of single-use plastic to make a bag?  Answer: Cotton or hemp.</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13</a:t>
            </a:fld>
            <a:endParaRPr lang="en-GB"/>
          </a:p>
        </p:txBody>
      </p:sp>
    </p:spTree>
    <p:extLst>
      <p:ext uri="{BB962C8B-B14F-4D97-AF65-F5344CB8AC3E}">
        <p14:creationId xmlns:p14="http://schemas.microsoft.com/office/powerpoint/2010/main" val="77521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all the children to think of something that they could do at home, school or in a club.  Here are some examples of pledges we have received (you can change these for some of your own) read these out to the class to give them ideas. They can then write this on a pledge card, tell them to keep hold of it as they will need it in a minute.</a:t>
            </a:r>
          </a:p>
        </p:txBody>
      </p:sp>
      <p:sp>
        <p:nvSpPr>
          <p:cNvPr id="4" name="Slide Number Placeholder 3"/>
          <p:cNvSpPr>
            <a:spLocks noGrp="1"/>
          </p:cNvSpPr>
          <p:nvPr>
            <p:ph type="sldNum" sz="quarter" idx="10"/>
          </p:nvPr>
        </p:nvSpPr>
        <p:spPr/>
        <p:txBody>
          <a:bodyPr/>
          <a:lstStyle/>
          <a:p>
            <a:fld id="{289CACC1-FCF0-4372-8A64-F01622D90452}" type="slidenum">
              <a:rPr lang="en-GB" smtClean="0"/>
              <a:t>14</a:t>
            </a:fld>
            <a:endParaRPr lang="en-GB"/>
          </a:p>
        </p:txBody>
      </p:sp>
    </p:spTree>
    <p:extLst>
      <p:ext uri="{BB962C8B-B14F-4D97-AF65-F5344CB8AC3E}">
        <p14:creationId xmlns:p14="http://schemas.microsoft.com/office/powerpoint/2010/main" val="424473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prompts</a:t>
            </a:r>
            <a:r>
              <a:rPr lang="en-GB" baseline="0" dirty="0"/>
              <a:t> to help the class with their writing.  This is also on the back of the Word Bank handout which the children will already have on the table.  Read out the prompts and make some suggestions for what they could write in the blanks.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15</a:t>
            </a:fld>
            <a:endParaRPr lang="en-GB"/>
          </a:p>
        </p:txBody>
      </p:sp>
    </p:spTree>
    <p:extLst>
      <p:ext uri="{BB962C8B-B14F-4D97-AF65-F5344CB8AC3E}">
        <p14:creationId xmlns:p14="http://schemas.microsoft.com/office/powerpoint/2010/main" val="55380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all the children for listening and doing so well. </a:t>
            </a:r>
            <a:r>
              <a:rPr lang="en-GB" baseline="0" dirty="0"/>
              <a:t> </a:t>
            </a:r>
            <a:r>
              <a:rPr lang="en-GB" dirty="0"/>
              <a:t>Ask if there are any more questions.</a:t>
            </a:r>
          </a:p>
          <a:p>
            <a:r>
              <a:rPr lang="en-GB" dirty="0"/>
              <a:t>Then get the children to come up to the front to post their pledge and receive a sticker.</a:t>
            </a:r>
          </a:p>
        </p:txBody>
      </p:sp>
      <p:sp>
        <p:nvSpPr>
          <p:cNvPr id="4" name="Slide Number Placeholder 3"/>
          <p:cNvSpPr>
            <a:spLocks noGrp="1"/>
          </p:cNvSpPr>
          <p:nvPr>
            <p:ph type="sldNum" sz="quarter" idx="10"/>
          </p:nvPr>
        </p:nvSpPr>
        <p:spPr/>
        <p:txBody>
          <a:bodyPr/>
          <a:lstStyle/>
          <a:p>
            <a:fld id="{289CACC1-FCF0-4372-8A64-F01622D90452}" type="slidenum">
              <a:rPr lang="en-GB" smtClean="0"/>
              <a:t>16</a:t>
            </a:fld>
            <a:endParaRPr lang="en-GB"/>
          </a:p>
        </p:txBody>
      </p:sp>
    </p:spTree>
    <p:extLst>
      <p:ext uri="{BB962C8B-B14F-4D97-AF65-F5344CB8AC3E}">
        <p14:creationId xmlns:p14="http://schemas.microsoft.com/office/powerpoint/2010/main" val="351750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will use the sea creatures and the habitats</a:t>
            </a:r>
            <a:r>
              <a:rPr lang="en-GB" baseline="0" dirty="0"/>
              <a:t> if you wish.  The following slides can be used, projected and the sea creatures stuck on top (this may not be suitable for an interactive white board) or the habitats printed out and used that way.  Ask the children to come up one at a time or in pairs, pick an animal and explain why they think it belongs in that particular habitat.  There are some plastic items in with the sea creatures, if a child picks one of these tell them that they are correct, it is found in the ocean but it shouldn’t be there.  If any of the class ask what the animals are the names can be found in </a:t>
            </a:r>
            <a:r>
              <a:rPr lang="en-GB" baseline="0"/>
              <a:t>the teacher pack.</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2</a:t>
            </a:fld>
            <a:endParaRPr lang="en-GB"/>
          </a:p>
        </p:txBody>
      </p:sp>
    </p:spTree>
    <p:extLst>
      <p:ext uri="{BB962C8B-B14F-4D97-AF65-F5344CB8AC3E}">
        <p14:creationId xmlns:p14="http://schemas.microsoft.com/office/powerpoint/2010/main" val="2498140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Rockpool</a:t>
            </a:r>
            <a:r>
              <a:rPr lang="en-GB" dirty="0"/>
              <a:t>:</a:t>
            </a:r>
            <a:r>
              <a:rPr lang="en-GB" baseline="0" dirty="0"/>
              <a:t> this habitat may be familiar to some children depending on where they live/go on holiday.  During the slide show the slide will initially just show the rock pool image, a click will make the correct animals appear.  Once you have been through the animals that live in the rock pool ask the class what they think the habitat might be like.  </a:t>
            </a:r>
          </a:p>
          <a:p>
            <a:r>
              <a:rPr lang="en-GB" baseline="0" dirty="0"/>
              <a:t>Some characteristics of a rock pool: shallow water, salty, lots of light, can dry out.</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3</a:t>
            </a:fld>
            <a:endParaRPr lang="en-GB"/>
          </a:p>
        </p:txBody>
      </p:sp>
    </p:spTree>
    <p:extLst>
      <p:ext uri="{BB962C8B-B14F-4D97-AF65-F5344CB8AC3E}">
        <p14:creationId xmlns:p14="http://schemas.microsoft.com/office/powerpoint/2010/main" val="282554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Coral reef:</a:t>
            </a:r>
            <a:r>
              <a:rPr lang="en-GB" baseline="0" dirty="0"/>
              <a:t> this habitat may be familiar to some children from films such as Finding Nemo. If the class are struggling you can give them the hint that many of the creatures on coral reefs are brightly coloured. During the slide show the slide will initially just show the coral reef image, a click will make the correct animals appear. </a:t>
            </a:r>
          </a:p>
          <a:p>
            <a:r>
              <a:rPr lang="en-GB" baseline="0" dirty="0"/>
              <a:t>Once you have been through the animals that live in a coral reef ask the class what they think the habitat might be like.  </a:t>
            </a:r>
          </a:p>
          <a:p>
            <a:r>
              <a:rPr lang="en-GB" baseline="0" dirty="0"/>
              <a:t>Some characteristics of a coral reef: lots of light, bright colours, salty, warm water</a:t>
            </a:r>
            <a:endParaRPr lang="en-GB" dirty="0"/>
          </a:p>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4</a:t>
            </a:fld>
            <a:endParaRPr lang="en-GB"/>
          </a:p>
        </p:txBody>
      </p:sp>
    </p:spTree>
    <p:extLst>
      <p:ext uri="{BB962C8B-B14F-4D97-AF65-F5344CB8AC3E}">
        <p14:creationId xmlns:p14="http://schemas.microsoft.com/office/powerpoint/2010/main" val="373140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Deepsea</a:t>
            </a:r>
            <a:r>
              <a:rPr lang="en-GB" dirty="0"/>
              <a:t>:</a:t>
            </a:r>
            <a:r>
              <a:rPr lang="en-GB" baseline="0" dirty="0"/>
              <a:t> this habitat will likely be unfamiliar to most of the class.  The animals can be identified generally by their strange appearance and the dark colour of the picture background (only tell the class this if they are really struggling) .  During the slide show the slide will initially just show the deep sea image, a click will make the correct animals appear.</a:t>
            </a:r>
          </a:p>
          <a:p>
            <a:r>
              <a:rPr lang="en-GB" baseline="0" dirty="0"/>
              <a:t>Once you have been through the animals that live in the deep sea ask the class what they think the habitat might be like.  </a:t>
            </a:r>
          </a:p>
          <a:p>
            <a:r>
              <a:rPr lang="en-GB" baseline="0" dirty="0"/>
              <a:t>Some characteristics of the deep sea: dark, cold,  no plants, high pressure</a:t>
            </a:r>
            <a:endParaRPr lang="en-GB" dirty="0"/>
          </a:p>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5</a:t>
            </a:fld>
            <a:endParaRPr lang="en-GB"/>
          </a:p>
        </p:txBody>
      </p:sp>
    </p:spTree>
    <p:extLst>
      <p:ext uri="{BB962C8B-B14F-4D97-AF65-F5344CB8AC3E}">
        <p14:creationId xmlns:p14="http://schemas.microsoft.com/office/powerpoint/2010/main" val="389099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shows many every day items that do not belong in the ocean but end up there.  A question to the class: How do they get there?</a:t>
            </a:r>
          </a:p>
        </p:txBody>
      </p:sp>
      <p:sp>
        <p:nvSpPr>
          <p:cNvPr id="4" name="Slide Number Placeholder 3"/>
          <p:cNvSpPr>
            <a:spLocks noGrp="1"/>
          </p:cNvSpPr>
          <p:nvPr>
            <p:ph type="sldNum" sz="quarter" idx="10"/>
          </p:nvPr>
        </p:nvSpPr>
        <p:spPr/>
        <p:txBody>
          <a:bodyPr/>
          <a:lstStyle/>
          <a:p>
            <a:fld id="{289CACC1-FCF0-4372-8A64-F01622D90452}" type="slidenum">
              <a:rPr lang="en-GB" smtClean="0"/>
              <a:t>6</a:t>
            </a:fld>
            <a:endParaRPr lang="en-GB"/>
          </a:p>
        </p:txBody>
      </p:sp>
    </p:spTree>
    <p:extLst>
      <p:ext uri="{BB962C8B-B14F-4D97-AF65-F5344CB8AC3E}">
        <p14:creationId xmlns:p14="http://schemas.microsoft.com/office/powerpoint/2010/main" val="358834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way to the ocean is a 12 minute video showing what happens to litter that gets</a:t>
            </a:r>
            <a:r>
              <a:rPr lang="en-GB" baseline="0" dirty="0"/>
              <a:t> dropped on the street.</a:t>
            </a:r>
          </a:p>
          <a:p>
            <a:r>
              <a:rPr lang="en-GB" baseline="0" dirty="0"/>
              <a:t>Follow-up questions for the class:  </a:t>
            </a:r>
          </a:p>
          <a:p>
            <a:r>
              <a:rPr lang="en-GB" baseline="0" dirty="0"/>
              <a:t>Hands up if they have ever (accidentally or on purpose)?</a:t>
            </a:r>
          </a:p>
          <a:p>
            <a:r>
              <a:rPr lang="en-GB" baseline="0" dirty="0"/>
              <a:t>How do they feel about littering now?</a:t>
            </a:r>
          </a:p>
          <a:p>
            <a:r>
              <a:rPr lang="en-GB" baseline="0" dirty="0"/>
              <a:t>What problems do they think litter could cause in the environment?</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7</a:t>
            </a:fld>
            <a:endParaRPr lang="en-GB"/>
          </a:p>
        </p:txBody>
      </p:sp>
    </p:spTree>
    <p:extLst>
      <p:ext uri="{BB962C8B-B14F-4D97-AF65-F5344CB8AC3E}">
        <p14:creationId xmlns:p14="http://schemas.microsoft.com/office/powerpoint/2010/main" val="149183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 animation showing some of the problems</a:t>
            </a:r>
            <a:r>
              <a:rPr lang="en-GB" baseline="0" dirty="0"/>
              <a:t> that plastic can cause animals.</a:t>
            </a:r>
          </a:p>
          <a:p>
            <a:r>
              <a:rPr lang="en-GB" baseline="0" dirty="0"/>
              <a:t>Ask the class to discuss the videos with each other for 1 minute after watching them and then ask them to feedback to the group</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8</a:t>
            </a:fld>
            <a:endParaRPr lang="en-GB"/>
          </a:p>
        </p:txBody>
      </p:sp>
    </p:spTree>
    <p:extLst>
      <p:ext uri="{BB962C8B-B14F-4D97-AF65-F5344CB8AC3E}">
        <p14:creationId xmlns:p14="http://schemas.microsoft.com/office/powerpoint/2010/main" val="111441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watching All the way to</a:t>
            </a:r>
            <a:r>
              <a:rPr lang="en-GB" baseline="0" dirty="0"/>
              <a:t> the ocean and the animal hospital film ask the class to make a poster each to tell people either: what happens when they drop litter or when happens to animals when there is plastic in the ocean.  15 minutes for this activity (can be shorter if needed).</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9</a:t>
            </a:fld>
            <a:endParaRPr lang="en-GB"/>
          </a:p>
        </p:txBody>
      </p:sp>
    </p:spTree>
    <p:extLst>
      <p:ext uri="{BB962C8B-B14F-4D97-AF65-F5344CB8AC3E}">
        <p14:creationId xmlns:p14="http://schemas.microsoft.com/office/powerpoint/2010/main" val="1919724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28/02/2021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2939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28/02/2021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52092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28/02/2021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1097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28/02/2021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19983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t>28/02/2021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6528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t>28/02/2021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8042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t>28/02/2021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9638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t>28/02/2021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27437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t>28/02/2021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5470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28/02/2021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6696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28/02/2021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3094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t>28/02/2021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t>‹#›</a:t>
            </a:fld>
            <a:endParaRPr lang="en-GB"/>
          </a:p>
        </p:txBody>
      </p:sp>
    </p:spTree>
    <p:extLst>
      <p:ext uri="{BB962C8B-B14F-4D97-AF65-F5344CB8AC3E}">
        <p14:creationId xmlns:p14="http://schemas.microsoft.com/office/powerpoint/2010/main" val="213235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jpe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9.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7.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81.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86.png"/><Relationship Id="rId7" Type="http://schemas.openxmlformats.org/officeDocument/2006/relationships/image" Target="../media/image4.svg"/><Relationship Id="rId12"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emf"/><Relationship Id="rId5" Type="http://schemas.microsoft.com/office/2007/relationships/hdphoto" Target="../media/hdphoto12.wdp"/><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4.xml"/><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37544"/>
            <a:ext cx="10314432" cy="1520456"/>
          </a:xfrm>
          <a:prstGeom prst="rect">
            <a:avLst/>
          </a:prstGeom>
        </p:spPr>
      </p:pic>
      <p:sp>
        <p:nvSpPr>
          <p:cNvPr id="14" name="Rectangle 13"/>
          <p:cNvSpPr/>
          <p:nvPr/>
        </p:nvSpPr>
        <p:spPr>
          <a:xfrm>
            <a:off x="8157411" y="5337544"/>
            <a:ext cx="4034589"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0"/>
            <a:ext cx="12192000" cy="53481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17205" y="864855"/>
            <a:ext cx="11557590" cy="1325563"/>
          </a:xfrm>
        </p:spPr>
        <p:txBody>
          <a:bodyPr>
            <a:noAutofit/>
          </a:bodyPr>
          <a:lstStyle/>
          <a:p>
            <a:r>
              <a:rPr lang="en-GB" sz="6000" b="1" dirty="0">
                <a:ln w="28575">
                  <a:solidFill>
                    <a:schemeClr val="bg1"/>
                  </a:solidFill>
                </a:ln>
                <a:solidFill>
                  <a:srgbClr val="034B89"/>
                </a:solidFill>
                <a:latin typeface="+mn-lt"/>
              </a:rPr>
              <a:t>Together, we can make plastic pollution a thing of the past.</a:t>
            </a:r>
          </a:p>
        </p:txBody>
      </p:sp>
      <p:cxnSp>
        <p:nvCxnSpPr>
          <p:cNvPr id="7" name="Straight Connector 6"/>
          <p:cNvCxnSpPr/>
          <p:nvPr/>
        </p:nvCxnSpPr>
        <p:spPr>
          <a:xfrm>
            <a:off x="7316771" y="5348177"/>
            <a:ext cx="487522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a:blip r:embed="rId4" cstate="screen">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a:ext>
            </a:extLst>
          </a:blip>
          <a:srcRect/>
          <a:stretch>
            <a:fillRect/>
          </a:stretch>
        </p:blipFill>
        <p:spPr bwMode="auto">
          <a:xfrm>
            <a:off x="8207211" y="5283129"/>
            <a:ext cx="4214442" cy="1423742"/>
          </a:xfrm>
          <a:prstGeom prst="rect">
            <a:avLst/>
          </a:prstGeom>
          <a:noFill/>
          <a:ln>
            <a:noFill/>
          </a:ln>
        </p:spPr>
      </p:pic>
      <p:pic>
        <p:nvPicPr>
          <p:cNvPr id="6" name="Graphic 5">
            <a:extLst>
              <a:ext uri="{FF2B5EF4-FFF2-40B4-BE49-F238E27FC236}">
                <a16:creationId xmlns:a16="http://schemas.microsoft.com/office/drawing/2014/main" id="{31BBB300-D07B-4B4A-8E07-E8C2C67AAAA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6412868" y="3978851"/>
            <a:ext cx="1125406" cy="1080000"/>
          </a:xfrm>
          <a:prstGeom prst="rect">
            <a:avLst/>
          </a:prstGeom>
        </p:spPr>
      </p:pic>
      <p:pic>
        <p:nvPicPr>
          <p:cNvPr id="11" name="Picture 10">
            <a:extLst>
              <a:ext uri="{FF2B5EF4-FFF2-40B4-BE49-F238E27FC236}">
                <a16:creationId xmlns:a16="http://schemas.microsoft.com/office/drawing/2014/main" id="{216BD2F7-D260-401A-8835-E6D1250DB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12804" y="3978851"/>
            <a:ext cx="1320791" cy="1080000"/>
          </a:xfrm>
          <a:prstGeom prst="rect">
            <a:avLst/>
          </a:prstGeom>
        </p:spPr>
      </p:pic>
      <p:pic>
        <p:nvPicPr>
          <p:cNvPr id="12" name="Picture 11">
            <a:extLst>
              <a:ext uri="{FF2B5EF4-FFF2-40B4-BE49-F238E27FC236}">
                <a16:creationId xmlns:a16="http://schemas.microsoft.com/office/drawing/2014/main" id="{FA256A43-389B-42B6-86F5-5367E6348F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0626" y="3978851"/>
            <a:ext cx="1185228" cy="1080000"/>
          </a:xfrm>
          <a:prstGeom prst="rect">
            <a:avLst/>
          </a:prstGeom>
        </p:spPr>
      </p:pic>
      <p:pic>
        <p:nvPicPr>
          <p:cNvPr id="15" name="Picture 14">
            <a:extLst>
              <a:ext uri="{FF2B5EF4-FFF2-40B4-BE49-F238E27FC236}">
                <a16:creationId xmlns:a16="http://schemas.microsoft.com/office/drawing/2014/main" id="{4C576BBB-C7A9-410E-9926-5B054E2150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84764" y="3999313"/>
            <a:ext cx="1319659" cy="1080000"/>
          </a:xfrm>
          <a:prstGeom prst="rect">
            <a:avLst/>
          </a:prstGeom>
        </p:spPr>
      </p:pic>
      <p:pic>
        <p:nvPicPr>
          <p:cNvPr id="16" name="Picture 15">
            <a:extLst>
              <a:ext uri="{FF2B5EF4-FFF2-40B4-BE49-F238E27FC236}">
                <a16:creationId xmlns:a16="http://schemas.microsoft.com/office/drawing/2014/main" id="{89159EE4-E9EB-4360-87D7-829D5C4873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0092" y="3999313"/>
            <a:ext cx="956227" cy="1080000"/>
          </a:xfrm>
          <a:prstGeom prst="rect">
            <a:avLst/>
          </a:prstGeom>
        </p:spPr>
      </p:pic>
      <p:pic>
        <p:nvPicPr>
          <p:cNvPr id="17" name="Picture 16">
            <a:extLst>
              <a:ext uri="{FF2B5EF4-FFF2-40B4-BE49-F238E27FC236}">
                <a16:creationId xmlns:a16="http://schemas.microsoft.com/office/drawing/2014/main" id="{68C7D309-EA72-485A-9A2A-66F440FF1E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9157" y="3999313"/>
            <a:ext cx="1213985" cy="1080000"/>
          </a:xfrm>
          <a:prstGeom prst="rect">
            <a:avLst/>
          </a:prstGeom>
        </p:spPr>
      </p:pic>
    </p:spTree>
    <p:extLst>
      <p:ext uri="{BB962C8B-B14F-4D97-AF65-F5344CB8AC3E}">
        <p14:creationId xmlns:p14="http://schemas.microsoft.com/office/powerpoint/2010/main" val="134965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2">
            <a:extLst>
              <a:ext uri="{FF2B5EF4-FFF2-40B4-BE49-F238E27FC236}">
                <a16:creationId xmlns:a16="http://schemas.microsoft.com/office/drawing/2014/main" id="{EA1A19B7-4875-4415-BB1D-EDB4FA919014}"/>
              </a:ext>
            </a:extLst>
          </p:cNvPr>
          <p:cNvSpPr>
            <a:spLocks noGrp="1"/>
          </p:cNvSpPr>
          <p:nvPr>
            <p:ph type="title"/>
          </p:nvPr>
        </p:nvSpPr>
        <p:spPr>
          <a:xfrm>
            <a:off x="838200" y="0"/>
            <a:ext cx="10515600" cy="1325563"/>
          </a:xfrm>
        </p:spPr>
        <p:txBody>
          <a:bodyPr/>
          <a:lstStyle/>
          <a:p>
            <a:pPr algn="ctr"/>
            <a:r>
              <a:rPr lang="en-GB" dirty="0">
                <a:latin typeface="+mn-lt"/>
              </a:rPr>
              <a:t>Plastic</a:t>
            </a:r>
          </a:p>
        </p:txBody>
      </p:sp>
      <p:sp>
        <p:nvSpPr>
          <p:cNvPr id="6" name="Title 2">
            <a:extLst>
              <a:ext uri="{FF2B5EF4-FFF2-40B4-BE49-F238E27FC236}">
                <a16:creationId xmlns:a16="http://schemas.microsoft.com/office/drawing/2014/main" id="{EA1A19B7-4875-4415-BB1D-EDB4FA919014}"/>
              </a:ext>
            </a:extLst>
          </p:cNvPr>
          <p:cNvSpPr txBox="1">
            <a:spLocks/>
          </p:cNvSpPr>
          <p:nvPr/>
        </p:nvSpPr>
        <p:spPr>
          <a:xfrm>
            <a:off x="838200" y="7589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mn-lt"/>
              </a:rPr>
              <a:t>Plastic is useful for lots of things</a:t>
            </a:r>
          </a:p>
        </p:txBody>
      </p:sp>
      <p:pic>
        <p:nvPicPr>
          <p:cNvPr id="12" name="Picture 11">
            <a:extLst>
              <a:ext uri="{FF2B5EF4-FFF2-40B4-BE49-F238E27FC236}">
                <a16:creationId xmlns:a16="http://schemas.microsoft.com/office/drawing/2014/main" id="{BD40A7C8-6DB2-43A6-A884-C11B04EFE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4258" y="3851460"/>
            <a:ext cx="1369035" cy="1983810"/>
          </a:xfrm>
          <a:prstGeom prst="rect">
            <a:avLst/>
          </a:prstGeom>
        </p:spPr>
      </p:pic>
      <p:pic>
        <p:nvPicPr>
          <p:cNvPr id="13" name="Picture 12">
            <a:extLst>
              <a:ext uri="{FF2B5EF4-FFF2-40B4-BE49-F238E27FC236}">
                <a16:creationId xmlns:a16="http://schemas.microsoft.com/office/drawing/2014/main" id="{48F6C2F2-5975-4B82-BE04-CD160B645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3304" y="2084545"/>
            <a:ext cx="880055" cy="1760110"/>
          </a:xfrm>
          <a:prstGeom prst="rect">
            <a:avLst/>
          </a:prstGeom>
        </p:spPr>
      </p:pic>
      <p:pic>
        <p:nvPicPr>
          <p:cNvPr id="14" name="Picture 4" descr="Laptop, Coffee, Arm, Desktop, Notebook, Writing">
            <a:extLst>
              <a:ext uri="{FF2B5EF4-FFF2-40B4-BE49-F238E27FC236}">
                <a16:creationId xmlns:a16="http://schemas.microsoft.com/office/drawing/2014/main" id="{0AD4652B-6D13-4291-821D-A15B5B73193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66250" y1="47917" x2="66250" y2="47917"/>
                        <a14:foregroundMark x1="65625" y1="43229" x2="65625" y2="43229"/>
                        <a14:foregroundMark x1="61667" y1="45313" x2="61667" y2="45313"/>
                        <a14:foregroundMark x1="56667" y1="50347" x2="56667" y2="50347"/>
                        <a14:foregroundMark x1="55937" y1="51563" x2="53125" y2="54340"/>
                        <a14:foregroundMark x1="46771" y1="54861" x2="46146" y2="55382"/>
                        <a14:foregroundMark x1="45938" y1="55903" x2="45000" y2="58681"/>
                        <a14:foregroundMark x1="44896" y1="62500" x2="45313" y2="63889"/>
                        <a14:foregroundMark x1="47604" y1="64236" x2="52500" y2="65104"/>
                        <a14:foregroundMark x1="58021" y1="63021" x2="59375" y2="63194"/>
                        <a14:foregroundMark x1="62500" y1="61458" x2="62500" y2="60938"/>
                        <a14:foregroundMark x1="61458" y1="56944" x2="60938" y2="56424"/>
                        <a14:foregroundMark x1="58229" y1="55208" x2="54583" y2="55903"/>
                        <a14:foregroundMark x1="52604" y1="56424" x2="49375" y2="58160"/>
                        <a14:foregroundMark x1="48646" y1="58507" x2="48229" y2="59549"/>
                        <a14:foregroundMark x1="49896" y1="60938" x2="50417" y2="61111"/>
                        <a14:foregroundMark x1="51042" y1="58507" x2="50625" y2="54340"/>
                        <a14:foregroundMark x1="49063" y1="48958" x2="37500" y2="52257"/>
                        <a14:foregroundMark x1="37500" y1="52257" x2="38333" y2="63542"/>
                        <a14:foregroundMark x1="38333" y1="63542" x2="45521" y2="60764"/>
                        <a14:foregroundMark x1="45521" y1="60764" x2="42708" y2="70139"/>
                        <a14:foregroundMark x1="42708" y1="70139" x2="52500" y2="64931"/>
                        <a14:foregroundMark x1="52500" y1="64931" x2="54271" y2="75694"/>
                        <a14:foregroundMark x1="54271" y1="75694" x2="61771" y2="71354"/>
                        <a14:foregroundMark x1="61771" y1="71354" x2="64583" y2="79167"/>
                        <a14:foregroundMark x1="64583" y1="79167" x2="65000" y2="78993"/>
                        <a14:foregroundMark x1="47396" y1="84201" x2="39688" y2="81424"/>
                        <a14:foregroundMark x1="39688" y1="81424" x2="36667" y2="72222"/>
                        <a14:foregroundMark x1="36667" y1="72222" x2="36042" y2="58854"/>
                        <a14:foregroundMark x1="36042" y1="58854" x2="40625" y2="54167"/>
                        <a14:foregroundMark x1="40625" y1="54167" x2="35833" y2="57986"/>
                        <a14:foregroundMark x1="35833" y1="57986" x2="38125" y2="47743"/>
                        <a14:foregroundMark x1="38125" y1="47743" x2="44063" y2="45833"/>
                        <a14:foregroundMark x1="44063" y1="45833" x2="54583" y2="49826"/>
                        <a14:foregroundMark x1="54583" y1="49826" x2="60833" y2="45139"/>
                        <a14:foregroundMark x1="60833" y1="45139" x2="65625" y2="52604"/>
                        <a14:foregroundMark x1="65625" y1="52604" x2="66458" y2="61632"/>
                        <a14:foregroundMark x1="66458" y1="61632" x2="65729" y2="67188"/>
                        <a14:foregroundMark x1="39688" y1="46007" x2="33438" y2="44271"/>
                        <a14:foregroundMark x1="33438" y1="44271" x2="29583" y2="53819"/>
                        <a14:foregroundMark x1="29583" y1="53819" x2="31250" y2="73090"/>
                        <a14:foregroundMark x1="31250" y1="73090" x2="33854" y2="81424"/>
                        <a14:foregroundMark x1="33854" y1="81424" x2="38333" y2="81424"/>
                        <a14:foregroundMark x1="28438" y1="27604" x2="29688" y2="34896"/>
                      </a14:backgroundRemoval>
                    </a14:imgEffect>
                  </a14:imgLayer>
                </a14:imgProps>
              </a:ext>
              <a:ext uri="{28A0092B-C50C-407E-A947-70E740481C1C}">
                <a14:useLocalDpi xmlns:a14="http://schemas.microsoft.com/office/drawing/2010/main"/>
              </a:ext>
            </a:extLst>
          </a:blip>
          <a:srcRect/>
          <a:stretch>
            <a:fillRect/>
          </a:stretch>
        </p:blipFill>
        <p:spPr bwMode="auto">
          <a:xfrm>
            <a:off x="6974559" y="2722018"/>
            <a:ext cx="4068061" cy="24408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D760D02-31C7-4838-A40D-F38F3C60F8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89481" y="4206905"/>
            <a:ext cx="2388043" cy="2093269"/>
          </a:xfrm>
          <a:prstGeom prst="rect">
            <a:avLst/>
          </a:prstGeom>
        </p:spPr>
      </p:pic>
      <p:pic>
        <p:nvPicPr>
          <p:cNvPr id="24" name="Picture 23">
            <a:extLst>
              <a:ext uri="{FF2B5EF4-FFF2-40B4-BE49-F238E27FC236}">
                <a16:creationId xmlns:a16="http://schemas.microsoft.com/office/drawing/2014/main" id="{12059613-29F2-4D7B-97E0-2D74556611A5}"/>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9840" b="89817" l="6875" r="92891">
                        <a14:foregroundMark x1="53359" y1="54462" x2="52188" y2="61670"/>
                        <a14:foregroundMark x1="52188" y1="61670" x2="51719" y2="53661"/>
                        <a14:foregroundMark x1="51719" y1="53661" x2="51094" y2="60870"/>
                        <a14:foregroundMark x1="51094" y1="60870" x2="55547" y2="53432"/>
                        <a14:foregroundMark x1="55547" y1="53432" x2="48203" y2="54233"/>
                        <a14:foregroundMark x1="48203" y1="54233" x2="47969" y2="61670"/>
                        <a14:foregroundMark x1="47969" y1="61670" x2="41563" y2="57895"/>
                        <a14:foregroundMark x1="41563" y1="57895" x2="53281" y2="61327"/>
                        <a14:foregroundMark x1="53281" y1="61327" x2="54609" y2="62929"/>
                        <a14:foregroundMark x1="11172" y1="45995" x2="11094" y2="46796"/>
                        <a14:foregroundMark x1="16953" y1="56178" x2="27422" y2="58352"/>
                        <a14:foregroundMark x1="27422" y1="58352" x2="33984" y2="62357"/>
                        <a14:foregroundMark x1="35234" y1="63616" x2="42109" y2="65789"/>
                        <a14:foregroundMark x1="14766" y1="45080" x2="9922" y2="44966"/>
                        <a14:foregroundMark x1="9922" y1="44966" x2="14688" y2="44279"/>
                        <a14:foregroundMark x1="14688" y1="44279" x2="7891" y2="44279"/>
                        <a14:foregroundMark x1="7891" y1="44279" x2="12812" y2="43822"/>
                        <a14:foregroundMark x1="12812" y1="43822" x2="6953" y2="38673"/>
                        <a14:foregroundMark x1="13438" y1="44394" x2="14141" y2="58352"/>
                        <a14:foregroundMark x1="46172" y1="55263" x2="47578" y2="62128"/>
                        <a14:foregroundMark x1="47578" y1="62128" x2="51953" y2="64874"/>
                        <a14:foregroundMark x1="51953" y1="64874" x2="50938" y2="71739"/>
                        <a14:foregroundMark x1="50938" y1="71739" x2="48125" y2="72426"/>
                        <a14:foregroundMark x1="54688" y1="63387" x2="50156" y2="66362"/>
                        <a14:foregroundMark x1="50156" y1="66362" x2="52266" y2="72654"/>
                        <a14:foregroundMark x1="52266" y1="72654" x2="55391" y2="71625"/>
                        <a14:foregroundMark x1="53359" y1="67735" x2="47188" y2="68078"/>
                        <a14:foregroundMark x1="47188" y1="68078" x2="52266" y2="66247"/>
                        <a14:foregroundMark x1="52266" y1="66247" x2="40625" y2="62014"/>
                        <a14:foregroundMark x1="26016" y1="60183" x2="31641" y2="62471"/>
                        <a14:foregroundMark x1="37422" y1="64188" x2="44297" y2="66590"/>
                        <a14:foregroundMark x1="43672" y1="67391" x2="46797" y2="72426"/>
                        <a14:foregroundMark x1="71016" y1="54577" x2="57422" y2="52517"/>
                        <a14:foregroundMark x1="57422" y1="52517" x2="63203" y2="54005"/>
                        <a14:foregroundMark x1="63203" y1="54005" x2="64453" y2="52860"/>
                        <a14:foregroundMark x1="77266" y1="63387" x2="82500" y2="65332"/>
                        <a14:foregroundMark x1="82500" y1="65332" x2="75000" y2="64073"/>
                        <a14:foregroundMark x1="75000" y1="64073" x2="69766" y2="66705"/>
                        <a14:foregroundMark x1="69766" y1="66705" x2="76484" y2="67735"/>
                        <a14:foregroundMark x1="76484" y1="67735" x2="86016" y2="64531"/>
                        <a14:foregroundMark x1="86016" y1="64531" x2="90313" y2="60297"/>
                        <a14:foregroundMark x1="90313" y1="60297" x2="90469" y2="53204"/>
                        <a14:foregroundMark x1="90469" y1="53204" x2="92266" y2="59840"/>
                        <a14:foregroundMark x1="92266" y1="59840" x2="91406" y2="67162"/>
                        <a14:foregroundMark x1="91406" y1="67162" x2="88984" y2="69794"/>
                        <a14:foregroundMark x1="92891" y1="66819" x2="90938" y2="67277"/>
                        <a14:foregroundMark x1="39609" y1="28490" x2="54141" y2="25629"/>
                        <a14:foregroundMark x1="54141" y1="25629" x2="59531" y2="26773"/>
                        <a14:foregroundMark x1="66172" y1="32380" x2="65625" y2="31579"/>
                        <a14:foregroundMark x1="66250" y1="32265" x2="65469" y2="30435"/>
                        <a14:foregroundMark x1="59375" y1="25973" x2="58672" y2="25858"/>
                        <a14:foregroundMark x1="50938" y1="26201" x2="41328" y2="27346"/>
                        <a14:foregroundMark x1="41328" y1="27346" x2="38125" y2="29519"/>
                        <a14:foregroundMark x1="41641" y1="26888" x2="51484" y2="25973"/>
                        <a14:foregroundMark x1="50938" y1="25744" x2="43750" y2="26773"/>
                        <a14:foregroundMark x1="38906" y1="29519" x2="43281" y2="26545"/>
                        <a14:foregroundMark x1="43281" y1="26545" x2="48281" y2="25973"/>
                        <a14:foregroundMark x1="48281" y1="25973" x2="53359" y2="26201"/>
                        <a14:foregroundMark x1="53359" y1="26201" x2="54531" y2="27002"/>
                        <a14:foregroundMark x1="87578" y1="43593" x2="91094" y2="48741"/>
                        <a14:foregroundMark x1="91094" y1="48741" x2="92109" y2="51716"/>
                        <a14:foregroundMark x1="91797" y1="51030" x2="88828" y2="43593"/>
                        <a14:foregroundMark x1="87969" y1="44279" x2="91719" y2="48970"/>
                        <a14:foregroundMark x1="91719" y1="48970" x2="91719" y2="49085"/>
                        <a14:foregroundMark x1="87891" y1="42906" x2="87891" y2="42906"/>
                        <a14:foregroundMark x1="38594" y1="28375" x2="38594" y2="28375"/>
                        <a14:foregroundMark x1="38516" y1="28261" x2="38516" y2="28261"/>
                        <a14:foregroundMark x1="38516" y1="28032" x2="38516" y2="28032"/>
                        <a14:foregroundMark x1="41719" y1="27002" x2="41719" y2="27002"/>
                        <a14:foregroundMark x1="41797" y1="26888" x2="41797" y2="26888"/>
                        <a14:foregroundMark x1="42109" y1="26773" x2="42109" y2="26773"/>
                        <a14:foregroundMark x1="42031" y1="26659" x2="42031" y2="26659"/>
                        <a14:foregroundMark x1="41406" y1="26545" x2="41406" y2="26545"/>
                        <a14:foregroundMark x1="40859" y1="26888" x2="40859" y2="26888"/>
                        <a14:foregroundMark x1="42188" y1="26316" x2="42188" y2="26316"/>
                      </a14:backgroundRemoval>
                    </a14:imgEffect>
                  </a14:imgLayer>
                </a14:imgProps>
              </a:ext>
              <a:ext uri="{28A0092B-C50C-407E-A947-70E740481C1C}">
                <a14:useLocalDpi xmlns:a14="http://schemas.microsoft.com/office/drawing/2010/main"/>
              </a:ext>
            </a:extLst>
          </a:blip>
          <a:stretch>
            <a:fillRect/>
          </a:stretch>
        </p:blipFill>
        <p:spPr>
          <a:xfrm>
            <a:off x="2261667" y="1960845"/>
            <a:ext cx="3289425" cy="2246060"/>
          </a:xfrm>
          <a:prstGeom prst="rect">
            <a:avLst/>
          </a:prstGeom>
        </p:spPr>
      </p:pic>
    </p:spTree>
    <p:extLst>
      <p:ext uri="{BB962C8B-B14F-4D97-AF65-F5344CB8AC3E}">
        <p14:creationId xmlns:p14="http://schemas.microsoft.com/office/powerpoint/2010/main" val="77711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2">
            <a:extLst>
              <a:ext uri="{FF2B5EF4-FFF2-40B4-BE49-F238E27FC236}">
                <a16:creationId xmlns:a16="http://schemas.microsoft.com/office/drawing/2014/main" id="{9084975D-2ADB-4A65-8619-42BE03B81DE8}"/>
              </a:ext>
            </a:extLst>
          </p:cNvPr>
          <p:cNvSpPr>
            <a:spLocks noGrp="1"/>
          </p:cNvSpPr>
          <p:nvPr>
            <p:ph type="title"/>
          </p:nvPr>
        </p:nvSpPr>
        <p:spPr>
          <a:xfrm>
            <a:off x="838200" y="0"/>
            <a:ext cx="10515600" cy="1325563"/>
          </a:xfrm>
        </p:spPr>
        <p:txBody>
          <a:bodyPr/>
          <a:lstStyle/>
          <a:p>
            <a:pPr algn="ctr"/>
            <a:r>
              <a:rPr lang="en-GB" dirty="0">
                <a:latin typeface="+mn-lt"/>
              </a:rPr>
              <a:t>What could be used instead?</a:t>
            </a:r>
          </a:p>
        </p:txBody>
      </p:sp>
      <p:sp>
        <p:nvSpPr>
          <p:cNvPr id="3" name="Arrow: Right 2">
            <a:extLst>
              <a:ext uri="{FF2B5EF4-FFF2-40B4-BE49-F238E27FC236}">
                <a16:creationId xmlns:a16="http://schemas.microsoft.com/office/drawing/2014/main" id="{999FBB53-D95E-41DD-ABB4-B10F3D33DF68}"/>
              </a:ext>
            </a:extLst>
          </p:cNvPr>
          <p:cNvSpPr/>
          <p:nvPr/>
        </p:nvSpPr>
        <p:spPr>
          <a:xfrm>
            <a:off x="4528042" y="3429000"/>
            <a:ext cx="2171700" cy="88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5854" y="1525644"/>
            <a:ext cx="1646372" cy="4694734"/>
          </a:xfrm>
          <a:prstGeom prst="rect">
            <a:avLst/>
          </a:prstGeom>
        </p:spPr>
      </p:pic>
      <p:pic>
        <p:nvPicPr>
          <p:cNvPr id="10" name="Picture 9"/>
          <p:cNvPicPr>
            <a:picLocks noChangeAspect="1"/>
          </p:cNvPicPr>
          <p:nvPr/>
        </p:nvPicPr>
        <p:blipFill>
          <a:blip r:embed="rId4" cstate="screen">
            <a:extLst>
              <a:ext uri="{BEBA8EAE-BF5A-486C-A8C5-ECC9F3942E4B}">
                <a14:imgProps xmlns:a14="http://schemas.microsoft.com/office/drawing/2010/main">
                  <a14:imgLayer r:embed="rId5">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5400000">
            <a:off x="4990115" y="1469684"/>
            <a:ext cx="5853010" cy="4389758"/>
          </a:xfrm>
          <a:prstGeom prst="rect">
            <a:avLst/>
          </a:prstGeom>
        </p:spPr>
      </p:pic>
      <p:pic>
        <p:nvPicPr>
          <p:cNvPr id="1026" name="Picture 2" descr="Image result for glass water bott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93441" y="1325563"/>
            <a:ext cx="4894815" cy="489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A6DD2F-D36E-49DB-AC29-3F67BE6476B2}"/>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2">
            <a:extLst>
              <a:ext uri="{FF2B5EF4-FFF2-40B4-BE49-F238E27FC236}">
                <a16:creationId xmlns:a16="http://schemas.microsoft.com/office/drawing/2014/main" id="{9084975D-2ADB-4A65-8619-42BE03B81DE8}"/>
              </a:ext>
            </a:extLst>
          </p:cNvPr>
          <p:cNvSpPr>
            <a:spLocks noGrp="1"/>
          </p:cNvSpPr>
          <p:nvPr>
            <p:ph type="title"/>
          </p:nvPr>
        </p:nvSpPr>
        <p:spPr>
          <a:xfrm>
            <a:off x="838200" y="0"/>
            <a:ext cx="10515600" cy="1325563"/>
          </a:xfrm>
        </p:spPr>
        <p:txBody>
          <a:bodyPr/>
          <a:lstStyle/>
          <a:p>
            <a:pPr algn="ctr"/>
            <a:r>
              <a:rPr lang="en-GB" dirty="0">
                <a:latin typeface="+mn-lt"/>
              </a:rPr>
              <a:t>What could be used instead?</a:t>
            </a:r>
          </a:p>
        </p:txBody>
      </p:sp>
      <p:sp>
        <p:nvSpPr>
          <p:cNvPr id="3" name="Arrow: Right 2">
            <a:extLst>
              <a:ext uri="{FF2B5EF4-FFF2-40B4-BE49-F238E27FC236}">
                <a16:creationId xmlns:a16="http://schemas.microsoft.com/office/drawing/2014/main" id="{999FBB53-D95E-41DD-ABB4-B10F3D33DF68}"/>
              </a:ext>
            </a:extLst>
          </p:cNvPr>
          <p:cNvSpPr/>
          <p:nvPr/>
        </p:nvSpPr>
        <p:spPr>
          <a:xfrm>
            <a:off x="4136782" y="3429000"/>
            <a:ext cx="2171700" cy="88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3A80AC76-214D-4E49-8A93-FBA937F2A356}"/>
              </a:ext>
            </a:extLst>
          </p:cNvPr>
          <p:cNvPicPr/>
          <p:nvPr/>
        </p:nvPicPr>
        <p:blipFill>
          <a:blip r:embed="rId3">
            <a:extLst>
              <a:ext uri="{BEBA8EAE-BF5A-486C-A8C5-ECC9F3942E4B}">
                <a14:imgProps xmlns:a14="http://schemas.microsoft.com/office/drawing/2010/main">
                  <a14:imgLayer r:embed="rId4">
                    <a14:imgEffect>
                      <a14:backgroundRemoval t="9829" b="90598" l="9967" r="89869">
                        <a14:foregroundMark x1="15033" y1="90598" x2="15033" y2="90598"/>
                      </a14:backgroundRemoval>
                    </a14:imgEffect>
                  </a14:imgLayer>
                </a14:imgProps>
              </a:ext>
              <a:ext uri="{28A0092B-C50C-407E-A947-70E740481C1C}">
                <a14:useLocalDpi xmlns:a14="http://schemas.microsoft.com/office/drawing/2010/main"/>
              </a:ext>
            </a:extLst>
          </a:blip>
          <a:srcRect/>
          <a:stretch>
            <a:fillRect/>
          </a:stretch>
        </p:blipFill>
        <p:spPr bwMode="auto">
          <a:xfrm>
            <a:off x="850804" y="2201072"/>
            <a:ext cx="4371828" cy="3343878"/>
          </a:xfrm>
          <a:prstGeom prst="rect">
            <a:avLst/>
          </a:prstGeom>
          <a:noFill/>
          <a:ln>
            <a:noFill/>
          </a:ln>
          <a:effectLst>
            <a:outerShdw blurRad="50800" dist="38100" dir="2700000" algn="tl" rotWithShape="0">
              <a:prstClr val="black">
                <a:alpha val="40000"/>
              </a:prstClr>
            </a:outerShdw>
          </a:effectLst>
        </p:spPr>
      </p:pic>
      <p:pic>
        <p:nvPicPr>
          <p:cNvPr id="10" name="Picture 9" descr="Image result for bamboo straw">
            <a:extLst>
              <a:ext uri="{FF2B5EF4-FFF2-40B4-BE49-F238E27FC236}">
                <a16:creationId xmlns:a16="http://schemas.microsoft.com/office/drawing/2014/main" id="{6F2A45F1-4315-4EA7-8FD6-4C14E5452B99}"/>
              </a:ext>
            </a:extLst>
          </p:cNvPr>
          <p:cNvPicPr/>
          <p:nvPr/>
        </p:nvPicPr>
        <p:blipFill>
          <a:blip r:embed="rId5">
            <a:extLst>
              <a:ext uri="{BEBA8EAE-BF5A-486C-A8C5-ECC9F3942E4B}">
                <a14:imgProps xmlns:a14="http://schemas.microsoft.com/office/drawing/2010/main">
                  <a14:imgLayer r:embed="rId6">
                    <a14:imgEffect>
                      <a14:backgroundRemoval t="10000" b="90000" l="8000" r="91000">
                        <a14:foregroundMark x1="9400" y1="71600" x2="9400" y2="71600"/>
                        <a14:foregroundMark x1="8200" y1="75000" x2="8200" y2="75000"/>
                        <a14:foregroundMark x1="91000" y1="24600" x2="91000" y2="24600"/>
                      </a14:backgroundRemoval>
                    </a14:imgEffect>
                  </a14:imgLayer>
                </a14:imgProps>
              </a:ext>
              <a:ext uri="{28A0092B-C50C-407E-A947-70E740481C1C}">
                <a14:useLocalDpi xmlns:a14="http://schemas.microsoft.com/office/drawing/2010/main"/>
              </a:ext>
            </a:extLst>
          </a:blip>
          <a:srcRect/>
          <a:stretch>
            <a:fillRect/>
          </a:stretch>
        </p:blipFill>
        <p:spPr bwMode="auto">
          <a:xfrm>
            <a:off x="7143018" y="1803156"/>
            <a:ext cx="3875942" cy="3875942"/>
          </a:xfrm>
          <a:prstGeom prst="rect">
            <a:avLst/>
          </a:prstGeom>
          <a:noFill/>
          <a:ln>
            <a:noFill/>
          </a:ln>
          <a:effectLst>
            <a:outerShdw blurRad="50800" dist="38100" dir="2700000" algn="tl" rotWithShape="0">
              <a:prstClr val="black">
                <a:alpha val="40000"/>
              </a:prstClr>
            </a:outerShdw>
          </a:effectLst>
        </p:spPr>
      </p:pic>
      <p:pic>
        <p:nvPicPr>
          <p:cNvPr id="11" name="Picture 10" descr="Image result for paper straw png">
            <a:extLst>
              <a:ext uri="{FF2B5EF4-FFF2-40B4-BE49-F238E27FC236}">
                <a16:creationId xmlns:a16="http://schemas.microsoft.com/office/drawing/2014/main" id="{10D41620-518D-4C0E-9541-A079391170F9}"/>
              </a:ext>
            </a:extLst>
          </p:cNvPr>
          <p:cNvPicPr/>
          <p:nvPr/>
        </p:nvPicPr>
        <p:blipFill>
          <a:blip r:embed="rId7">
            <a:extLst>
              <a:ext uri="{BEBA8EAE-BF5A-486C-A8C5-ECC9F3942E4B}">
                <a14:imgProps xmlns:a14="http://schemas.microsoft.com/office/drawing/2010/main">
                  <a14:imgLayer r:embed="rId8">
                    <a14:imgEffect>
                      <a14:backgroundRemoval t="10000" b="90000" l="10000" r="90000">
                        <a14:foregroundMark x1="35889" y1="60600" x2="35889" y2="60600"/>
                        <a14:foregroundMark x1="40778" y1="56000" x2="40778" y2="56000"/>
                        <a14:foregroundMark x1="45556" y1="51600" x2="45556" y2="51600"/>
                        <a14:foregroundMark x1="49778" y1="47200" x2="49778" y2="47200"/>
                        <a14:foregroundMark x1="54333" y1="42800" x2="54333" y2="42800"/>
                        <a14:foregroundMark x1="58444" y1="38600" x2="58444" y2="38600"/>
                        <a14:foregroundMark x1="62444" y1="34400" x2="62444" y2="34400"/>
                        <a14:foregroundMark x1="66556" y1="30400" x2="66556" y2="30400"/>
                        <a14:foregroundMark x1="50444" y1="46400" x2="50444" y2="46400"/>
                        <a14:foregroundMark x1="31333" y1="65000" x2="31333" y2="65000"/>
                        <a14:foregroundMark x1="69889" y1="27000" x2="69889" y2="27000"/>
                        <a14:foregroundMark x1="69556" y1="27400" x2="69556" y2="27400"/>
                        <a14:foregroundMark x1="59222" y1="37600" x2="59222" y2="37600"/>
                        <a14:foregroundMark x1="49222" y1="47200" x2="49222" y2="47200"/>
                        <a14:backgroundMark x1="58111" y1="36600" x2="58111" y2="36600"/>
                      </a14:backgroundRemoval>
                    </a14:imgEffect>
                  </a14:imgLayer>
                </a14:imgProps>
              </a:ext>
              <a:ext uri="{28A0092B-C50C-407E-A947-70E740481C1C}">
                <a14:useLocalDpi xmlns:a14="http://schemas.microsoft.com/office/drawing/2010/main"/>
              </a:ext>
            </a:extLst>
          </a:blip>
          <a:srcRect/>
          <a:stretch>
            <a:fillRect/>
          </a:stretch>
        </p:blipFill>
        <p:spPr bwMode="auto">
          <a:xfrm rot="594556">
            <a:off x="5771272" y="2683578"/>
            <a:ext cx="7646377" cy="4247170"/>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CAE77656-C5EE-4412-8B1C-D95969400DD7}"/>
              </a:ext>
            </a:extLst>
          </p:cNvPr>
          <p:cNvPicPr/>
          <p:nvPr/>
        </p:nvPicPr>
        <p:blipFill>
          <a:blip r:embed="rId9" cstate="screen">
            <a:extLst>
              <a:ext uri="{BEBA8EAE-BF5A-486C-A8C5-ECC9F3942E4B}">
                <a14:imgProps xmlns:a14="http://schemas.microsoft.com/office/drawing/2010/main">
                  <a14:imgLayer r:embed="rId10">
                    <a14:imgEffect>
                      <a14:backgroundRemoval t="9380" b="90923" l="3164" r="97062">
                        <a14:foregroundMark x1="50621" y1="32526" x2="50621" y2="32526"/>
                        <a14:foregroundMark x1="84407" y1="10439" x2="84407" y2="10439"/>
                        <a14:foregroundMark x1="94124" y1="10287" x2="94124" y2="10287"/>
                        <a14:foregroundMark x1="97288" y1="9531" x2="97288" y2="9531"/>
                        <a14:foregroundMark x1="25989" y1="64599" x2="25989" y2="64599"/>
                        <a14:foregroundMark x1="23729" y1="67322" x2="23729" y2="67322"/>
                        <a14:foregroundMark x1="21017" y1="70953" x2="21017" y2="70953"/>
                        <a14:foregroundMark x1="17175" y1="75643" x2="17175" y2="75643"/>
                        <a14:foregroundMark x1="19435" y1="73222" x2="19435" y2="73222"/>
                        <a14:foregroundMark x1="15706" y1="78064" x2="15706" y2="78064"/>
                        <a14:foregroundMark x1="12655" y1="82148" x2="12655" y2="82148"/>
                        <a14:foregroundMark x1="5198" y1="91074" x2="5198" y2="91074"/>
                        <a14:foregroundMark x1="54350" y1="24660" x2="54350" y2="24660"/>
                        <a14:foregroundMark x1="56158" y1="22088" x2="56158" y2="22088"/>
                        <a14:foregroundMark x1="57853" y1="20121" x2="57853" y2="20121"/>
                        <a14:foregroundMark x1="59096" y1="18457" x2="59096" y2="18457"/>
                        <a14:foregroundMark x1="5198" y1="88502" x2="5198" y2="88502"/>
                        <a14:foregroundMark x1="3164" y1="90620" x2="3164" y2="90620"/>
                        <a14:foregroundMark x1="88362" y1="12254" x2="88362" y2="12254"/>
                        <a14:backgroundMark x1="2147" y1="95159" x2="2147" y2="95159"/>
                        <a14:backgroundMark x1="70395" y1="13918" x2="70395" y2="13918"/>
                        <a14:backgroundMark x1="67232" y1="14372" x2="67232" y2="14372"/>
                        <a14:backgroundMark x1="88475" y1="12405" x2="88475" y2="12405"/>
                        <a14:backgroundMark x1="88475" y1="12405" x2="88475" y2="12405"/>
                        <a14:backgroundMark x1="88362" y1="12254" x2="88362" y2="12254"/>
                      </a14:backgroundRemoval>
                    </a14:imgEffect>
                  </a14:imgLayer>
                </a14:imgProps>
              </a:ext>
              <a:ext uri="{28A0092B-C50C-407E-A947-70E740481C1C}">
                <a14:useLocalDpi xmlns:a14="http://schemas.microsoft.com/office/drawing/2010/main"/>
              </a:ext>
            </a:extLst>
          </a:blip>
          <a:srcRect/>
          <a:stretch>
            <a:fillRect/>
          </a:stretch>
        </p:blipFill>
        <p:spPr bwMode="auto">
          <a:xfrm>
            <a:off x="6558366" y="1803156"/>
            <a:ext cx="3900488" cy="2880360"/>
          </a:xfrm>
          <a:prstGeom prst="rect">
            <a:avLst/>
          </a:prstGeom>
          <a:noFill/>
          <a:ln>
            <a:noFill/>
          </a:ln>
        </p:spPr>
      </p:pic>
    </p:spTree>
    <p:extLst>
      <p:ext uri="{BB962C8B-B14F-4D97-AF65-F5344CB8AC3E}">
        <p14:creationId xmlns:p14="http://schemas.microsoft.com/office/powerpoint/2010/main" val="1477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A6DD2F-D36E-49DB-AC29-3F67BE6476B2}"/>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2">
            <a:extLst>
              <a:ext uri="{FF2B5EF4-FFF2-40B4-BE49-F238E27FC236}">
                <a16:creationId xmlns:a16="http://schemas.microsoft.com/office/drawing/2014/main" id="{9084975D-2ADB-4A65-8619-42BE03B81DE8}"/>
              </a:ext>
            </a:extLst>
          </p:cNvPr>
          <p:cNvSpPr>
            <a:spLocks noGrp="1"/>
          </p:cNvSpPr>
          <p:nvPr>
            <p:ph type="title"/>
          </p:nvPr>
        </p:nvSpPr>
        <p:spPr>
          <a:xfrm>
            <a:off x="838200" y="0"/>
            <a:ext cx="10515600" cy="1325563"/>
          </a:xfrm>
        </p:spPr>
        <p:txBody>
          <a:bodyPr/>
          <a:lstStyle/>
          <a:p>
            <a:pPr algn="ctr"/>
            <a:r>
              <a:rPr lang="en-GB" dirty="0">
                <a:latin typeface="+mn-lt"/>
              </a:rPr>
              <a:t>What could be used instead?</a:t>
            </a:r>
          </a:p>
        </p:txBody>
      </p:sp>
      <p:sp>
        <p:nvSpPr>
          <p:cNvPr id="3" name="Arrow: Right 2">
            <a:extLst>
              <a:ext uri="{FF2B5EF4-FFF2-40B4-BE49-F238E27FC236}">
                <a16:creationId xmlns:a16="http://schemas.microsoft.com/office/drawing/2014/main" id="{999FBB53-D95E-41DD-ABB4-B10F3D33DF68}"/>
              </a:ext>
            </a:extLst>
          </p:cNvPr>
          <p:cNvSpPr/>
          <p:nvPr/>
        </p:nvSpPr>
        <p:spPr>
          <a:xfrm>
            <a:off x="4554418" y="3429000"/>
            <a:ext cx="2171700" cy="88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mage result for plastic bag">
            <a:extLst>
              <a:ext uri="{FF2B5EF4-FFF2-40B4-BE49-F238E27FC236}">
                <a16:creationId xmlns:a16="http://schemas.microsoft.com/office/drawing/2014/main" id="{E701AECB-1CAF-4F30-9DCC-0D109C0D6C2F}"/>
              </a:ext>
            </a:extLst>
          </p:cNvPr>
          <p:cNvPicPr/>
          <p:nvPr/>
        </p:nvPicPr>
        <p:blipFill>
          <a:blip r:embed="rId3">
            <a:extLst>
              <a:ext uri="{BEBA8EAE-BF5A-486C-A8C5-ECC9F3942E4B}">
                <a14:imgProps xmlns:a14="http://schemas.microsoft.com/office/drawing/2010/main">
                  <a14:imgLayer r:embed="rId4">
                    <a14:imgEffect>
                      <a14:backgroundRemoval t="8800" b="93200" l="10000" r="90000">
                        <a14:foregroundMark x1="31000" y1="10400" x2="31000" y2="10400"/>
                        <a14:foregroundMark x1="30600" y1="8800" x2="30600" y2="8800"/>
                        <a14:foregroundMark x1="70400" y1="13600" x2="70400" y2="13600"/>
                        <a14:foregroundMark x1="72600" y1="16800" x2="72600" y2="16800"/>
                        <a14:foregroundMark x1="72000" y1="11400" x2="72000" y2="11400"/>
                        <a14:foregroundMark x1="44600" y1="90800" x2="44600" y2="90800"/>
                        <a14:foregroundMark x1="64400" y1="93000" x2="64400" y2="93000"/>
                        <a14:foregroundMark x1="50600" y1="93000" x2="50600" y2="93000"/>
                        <a14:foregroundMark x1="36800" y1="92600" x2="36800" y2="92600"/>
                        <a14:foregroundMark x1="40600" y1="93200" x2="40600" y2="93200"/>
                      </a14:backgroundRemoval>
                    </a14:imgEffect>
                  </a14:imgLayer>
                </a14:imgProps>
              </a:ext>
              <a:ext uri="{28A0092B-C50C-407E-A947-70E740481C1C}">
                <a14:useLocalDpi xmlns:a14="http://schemas.microsoft.com/office/drawing/2010/main"/>
              </a:ext>
            </a:extLst>
          </a:blip>
          <a:srcRect/>
          <a:stretch>
            <a:fillRect/>
          </a:stretch>
        </p:blipFill>
        <p:spPr bwMode="auto">
          <a:xfrm>
            <a:off x="408529" y="1477108"/>
            <a:ext cx="4078482" cy="4078482"/>
          </a:xfrm>
          <a:prstGeom prst="rect">
            <a:avLst/>
          </a:prstGeom>
          <a:noFill/>
          <a:ln>
            <a:noFill/>
          </a:ln>
        </p:spPr>
      </p:pic>
      <p:pic>
        <p:nvPicPr>
          <p:cNvPr id="16" name="Picture 15" descr="Image result for hemp bag">
            <a:extLst>
              <a:ext uri="{FF2B5EF4-FFF2-40B4-BE49-F238E27FC236}">
                <a16:creationId xmlns:a16="http://schemas.microsoft.com/office/drawing/2014/main" id="{5FAB7049-F966-4BF0-9553-CEDD6B032078}"/>
              </a:ext>
            </a:extLst>
          </p:cNvPr>
          <p:cNvPicPr/>
          <p:nvPr/>
        </p:nvPicPr>
        <p:blipFill>
          <a:blip r:embed="rId5" cstate="screen">
            <a:extLst>
              <a:ext uri="{BEBA8EAE-BF5A-486C-A8C5-ECC9F3942E4B}">
                <a14:imgProps xmlns:a14="http://schemas.microsoft.com/office/drawing/2010/main">
                  <a14:imgLayer r:embed="rId6">
                    <a14:imgEffect>
                      <a14:backgroundRemoval t="10000" b="90000" l="10000" r="90000">
                        <a14:backgroundMark x1="53900" y1="84533" x2="53900" y2="84533"/>
                        <a14:backgroundMark x1="52200" y1="84667" x2="52200" y2="84667"/>
                        <a14:backgroundMark x1="55200" y1="85067" x2="55200" y2="85067"/>
                        <a14:backgroundMark x1="59000" y1="85200" x2="59000" y2="85200"/>
                        <a14:backgroundMark x1="56700" y1="84667" x2="56700" y2="84667"/>
                        <a14:backgroundMark x1="44100" y1="83867" x2="44100" y2="83867"/>
                        <a14:backgroundMark x1="47500" y1="83867" x2="47500" y2="83867"/>
                        <a14:backgroundMark x1="62700" y1="85467" x2="62700" y2="85467"/>
                        <a14:backgroundMark x1="70500" y1="85733" x2="70500" y2="85733"/>
                        <a14:backgroundMark x1="71800" y1="86000" x2="71800" y2="86000"/>
                        <a14:backgroundMark x1="34300" y1="82400" x2="34300" y2="82400"/>
                        <a14:backgroundMark x1="69900" y1="85067" x2="69900" y2="85067"/>
                        <a14:backgroundMark x1="71600" y1="86000" x2="71600" y2="86000"/>
                        <a14:backgroundMark x1="69200" y1="85200" x2="69200" y2="85200"/>
                      </a14:backgroundRemoval>
                    </a14:imgEffect>
                  </a14:imgLayer>
                </a14:imgProps>
              </a:ext>
              <a:ext uri="{28A0092B-C50C-407E-A947-70E740481C1C}">
                <a14:useLocalDpi xmlns:a14="http://schemas.microsoft.com/office/drawing/2010/main"/>
              </a:ext>
            </a:extLst>
          </a:blip>
          <a:srcRect/>
          <a:stretch>
            <a:fillRect/>
          </a:stretch>
        </p:blipFill>
        <p:spPr bwMode="auto">
          <a:xfrm>
            <a:off x="7866188" y="996675"/>
            <a:ext cx="4428392" cy="3320348"/>
          </a:xfrm>
          <a:prstGeom prst="rect">
            <a:avLst/>
          </a:prstGeom>
          <a:noFill/>
          <a:ln>
            <a:noFill/>
          </a:ln>
        </p:spPr>
      </p:pic>
      <p:pic>
        <p:nvPicPr>
          <p:cNvPr id="17" name="Picture 16" descr="Image result for cotton bag">
            <a:extLst>
              <a:ext uri="{FF2B5EF4-FFF2-40B4-BE49-F238E27FC236}">
                <a16:creationId xmlns:a16="http://schemas.microsoft.com/office/drawing/2014/main" id="{11B07175-EE65-46C7-A172-14BE2DB0365A}"/>
              </a:ext>
            </a:extLst>
          </p:cNvPr>
          <p:cNvPicPr/>
          <p:nvPr/>
        </p:nvPicPr>
        <p:blipFill>
          <a:blip r:embed="rId7">
            <a:extLst>
              <a:ext uri="{BEBA8EAE-BF5A-486C-A8C5-ECC9F3942E4B}">
                <a14:imgProps xmlns:a14="http://schemas.microsoft.com/office/drawing/2010/main">
                  <a14:imgLayer r:embed="rId8">
                    <a14:imgEffect>
                      <a14:backgroundRemoval t="6800" b="91400" l="9456" r="89685">
                        <a14:foregroundMark x1="44986" y1="6800" x2="44986" y2="6800"/>
                        <a14:foregroundMark x1="52149" y1="7800" x2="52149" y2="7800"/>
                        <a14:foregroundMark x1="54441" y1="7600" x2="54441" y2="7600"/>
                        <a14:foregroundMark x1="59312" y1="13800" x2="59312" y2="13800"/>
                        <a14:foregroundMark x1="60458" y1="17000" x2="60458" y2="17000"/>
                        <a14:foregroundMark x1="59599" y1="15200" x2="59599" y2="15200"/>
                        <a14:foregroundMark x1="62464" y1="32800" x2="62464" y2="32800"/>
                        <a14:foregroundMark x1="62178" y1="30200" x2="62178" y2="30200"/>
                        <a14:foregroundMark x1="62178" y1="24200" x2="62178" y2="24200"/>
                        <a14:foregroundMark x1="61605" y1="21200" x2="61605" y2="21200"/>
                        <a14:foregroundMark x1="61032" y1="18200" x2="61032" y2="18200"/>
                        <a14:foregroundMark x1="59599" y1="15400" x2="59599" y2="15400"/>
                        <a14:foregroundMark x1="59885" y1="16800" x2="59885" y2="16800"/>
                        <a14:foregroundMark x1="29226" y1="91400" x2="29226" y2="91400"/>
                      </a14:backgroundRemoval>
                    </a14:imgEffect>
                  </a14:imgLayer>
                </a14:imgProps>
              </a:ext>
              <a:ext uri="{28A0092B-C50C-407E-A947-70E740481C1C}">
                <a14:useLocalDpi xmlns:a14="http://schemas.microsoft.com/office/drawing/2010/main"/>
              </a:ext>
            </a:extLst>
          </a:blip>
          <a:srcRect/>
          <a:stretch>
            <a:fillRect/>
          </a:stretch>
        </p:blipFill>
        <p:spPr bwMode="auto">
          <a:xfrm>
            <a:off x="6740928" y="2616294"/>
            <a:ext cx="2862418" cy="4100885"/>
          </a:xfrm>
          <a:prstGeom prst="rect">
            <a:avLst/>
          </a:prstGeom>
          <a:noFill/>
          <a:ln>
            <a:noFill/>
          </a:ln>
        </p:spPr>
      </p:pic>
    </p:spTree>
    <p:extLst>
      <p:ext uri="{BB962C8B-B14F-4D97-AF65-F5344CB8AC3E}">
        <p14:creationId xmlns:p14="http://schemas.microsoft.com/office/powerpoint/2010/main" val="29449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mn-lt"/>
              </a:rPr>
              <a:t>What can you do?</a:t>
            </a:r>
          </a:p>
        </p:txBody>
      </p:sp>
      <p:grpSp>
        <p:nvGrpSpPr>
          <p:cNvPr id="6" name="Group 5"/>
          <p:cNvGrpSpPr/>
          <p:nvPr/>
        </p:nvGrpSpPr>
        <p:grpSpPr>
          <a:xfrm>
            <a:off x="500375" y="2315069"/>
            <a:ext cx="5055487" cy="2277243"/>
            <a:chOff x="500375" y="2315069"/>
            <a:chExt cx="5055487" cy="2277243"/>
          </a:xfrm>
        </p:grpSpPr>
        <p:grpSp>
          <p:nvGrpSpPr>
            <p:cNvPr id="7" name="Group 6"/>
            <p:cNvGrpSpPr/>
            <p:nvPr/>
          </p:nvGrpSpPr>
          <p:grpSpPr>
            <a:xfrm>
              <a:off x="500375" y="2315069"/>
              <a:ext cx="5000000" cy="2227862"/>
              <a:chOff x="500375" y="2315069"/>
              <a:chExt cx="5000000" cy="2227862"/>
            </a:xfrm>
          </p:grpSpPr>
          <p:pic>
            <p:nvPicPr>
              <p:cNvPr id="10" name="Picture 9">
                <a:extLst>
                  <a:ext uri="{FF2B5EF4-FFF2-40B4-BE49-F238E27FC236}">
                    <a16:creationId xmlns:a16="http://schemas.microsoft.com/office/drawing/2014/main" id="{C721964B-23E7-449F-9E8E-0ADEDD7350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375" y="2315069"/>
                <a:ext cx="5000000" cy="2227862"/>
              </a:xfrm>
              <a:prstGeom prst="rect">
                <a:avLst/>
              </a:prstGeom>
              <a:effectLst>
                <a:outerShdw blurRad="50800" dist="38100" dir="2700000" algn="tl" rotWithShape="0">
                  <a:prstClr val="black">
                    <a:alpha val="40000"/>
                  </a:prstClr>
                </a:outerShdw>
              </a:effectLst>
            </p:spPr>
          </p:pic>
          <p:sp>
            <p:nvSpPr>
              <p:cNvPr id="11" name="Rectangle 10"/>
              <p:cNvSpPr/>
              <p:nvPr/>
            </p:nvSpPr>
            <p:spPr>
              <a:xfrm>
                <a:off x="3865830" y="3983525"/>
                <a:ext cx="1625492" cy="550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26871" y="3883654"/>
                <a:ext cx="521713" cy="398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24BC468B-2BC0-4C1C-94AE-F28FF2A688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00" t="3097" r="1613" b="3048"/>
            <a:stretch/>
          </p:blipFill>
          <p:spPr>
            <a:xfrm>
              <a:off x="3622239" y="3824109"/>
              <a:ext cx="1933623" cy="768203"/>
            </a:xfrm>
            <a:prstGeom prst="rect">
              <a:avLst/>
            </a:prstGeom>
          </p:spPr>
        </p:pic>
      </p:grpSp>
      <p:grpSp>
        <p:nvGrpSpPr>
          <p:cNvPr id="14" name="Group 13"/>
          <p:cNvGrpSpPr/>
          <p:nvPr/>
        </p:nvGrpSpPr>
        <p:grpSpPr>
          <a:xfrm>
            <a:off x="6491600" y="2308720"/>
            <a:ext cx="5086249" cy="2277242"/>
            <a:chOff x="6491600" y="2308720"/>
            <a:chExt cx="5086249" cy="2277242"/>
          </a:xfrm>
        </p:grpSpPr>
        <p:grpSp>
          <p:nvGrpSpPr>
            <p:cNvPr id="16" name="Group 15"/>
            <p:cNvGrpSpPr/>
            <p:nvPr/>
          </p:nvGrpSpPr>
          <p:grpSpPr>
            <a:xfrm>
              <a:off x="6491600" y="2308720"/>
              <a:ext cx="5000000" cy="2227862"/>
              <a:chOff x="6491600" y="2315070"/>
              <a:chExt cx="5000000" cy="2227862"/>
            </a:xfrm>
          </p:grpSpPr>
          <p:pic>
            <p:nvPicPr>
              <p:cNvPr id="18" name="Picture 17">
                <a:extLst>
                  <a:ext uri="{FF2B5EF4-FFF2-40B4-BE49-F238E27FC236}">
                    <a16:creationId xmlns:a16="http://schemas.microsoft.com/office/drawing/2014/main" id="{E9C5D943-9E5C-45BF-AB5A-983390450F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91600" y="2315070"/>
                <a:ext cx="5000000" cy="2227862"/>
              </a:xfrm>
              <a:prstGeom prst="rect">
                <a:avLst/>
              </a:prstGeom>
              <a:effectLst>
                <a:outerShdw blurRad="50800" dist="38100" dir="2700000" algn="tl" rotWithShape="0">
                  <a:prstClr val="black">
                    <a:alpha val="40000"/>
                  </a:prstClr>
                </a:outerShdw>
              </a:effectLst>
            </p:spPr>
          </p:pic>
          <p:sp>
            <p:nvSpPr>
              <p:cNvPr id="19" name="Rectangle 18"/>
              <p:cNvSpPr/>
              <p:nvPr/>
            </p:nvSpPr>
            <p:spPr>
              <a:xfrm>
                <a:off x="9868277" y="3983526"/>
                <a:ext cx="1485523" cy="461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923764" y="3824109"/>
                <a:ext cx="594072" cy="4583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id="{24BC468B-2BC0-4C1C-94AE-F28FF2A688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00" t="3097" r="1613" b="3048"/>
            <a:stretch/>
          </p:blipFill>
          <p:spPr>
            <a:xfrm>
              <a:off x="9644226" y="3817759"/>
              <a:ext cx="1933623" cy="768203"/>
            </a:xfrm>
            <a:prstGeom prst="rect">
              <a:avLst/>
            </a:prstGeom>
          </p:spPr>
        </p:pic>
      </p:grpSp>
    </p:spTree>
    <p:extLst>
      <p:ext uri="{BB962C8B-B14F-4D97-AF65-F5344CB8AC3E}">
        <p14:creationId xmlns:p14="http://schemas.microsoft.com/office/powerpoint/2010/main" val="85623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mn-lt"/>
              </a:rPr>
              <a:t>What can you do?</a:t>
            </a:r>
          </a:p>
        </p:txBody>
      </p:sp>
      <p:sp>
        <p:nvSpPr>
          <p:cNvPr id="22" name="Title 1">
            <a:extLst>
              <a:ext uri="{FF2B5EF4-FFF2-40B4-BE49-F238E27FC236}">
                <a16:creationId xmlns:a16="http://schemas.microsoft.com/office/drawing/2014/main" id="{9E88802E-8665-4911-9999-3444F60C81BB}"/>
              </a:ext>
            </a:extLst>
          </p:cNvPr>
          <p:cNvSpPr txBox="1">
            <a:spLocks/>
          </p:cNvSpPr>
          <p:nvPr/>
        </p:nvSpPr>
        <p:spPr>
          <a:xfrm>
            <a:off x="136478" y="2184250"/>
            <a:ext cx="11873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mn-lt"/>
              </a:rPr>
              <a:t>I will stop using</a:t>
            </a:r>
          </a:p>
        </p:txBody>
      </p:sp>
      <p:cxnSp>
        <p:nvCxnSpPr>
          <p:cNvPr id="23" name="Straight Connector 22"/>
          <p:cNvCxnSpPr/>
          <p:nvPr/>
        </p:nvCxnSpPr>
        <p:spPr>
          <a:xfrm>
            <a:off x="3971499" y="2990176"/>
            <a:ext cx="3671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9E88802E-8665-4911-9999-3444F60C81BB}"/>
              </a:ext>
            </a:extLst>
          </p:cNvPr>
          <p:cNvSpPr txBox="1">
            <a:spLocks/>
          </p:cNvSpPr>
          <p:nvPr/>
        </p:nvSpPr>
        <p:spPr>
          <a:xfrm>
            <a:off x="159224" y="3993251"/>
            <a:ext cx="11873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latin typeface="+mn-lt"/>
              </a:rPr>
              <a:t>I will tell 		about what I have learnt today</a:t>
            </a:r>
          </a:p>
        </p:txBody>
      </p:sp>
      <p:cxnSp>
        <p:nvCxnSpPr>
          <p:cNvPr id="25" name="Straight Connector 24"/>
          <p:cNvCxnSpPr/>
          <p:nvPr/>
        </p:nvCxnSpPr>
        <p:spPr>
          <a:xfrm flipV="1">
            <a:off x="2158619" y="4817660"/>
            <a:ext cx="1703696" cy="3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21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elated im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74169" y="-481443"/>
            <a:ext cx="9204157" cy="582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56411" y="144378"/>
            <a:ext cx="4969042" cy="4030579"/>
          </a:xfrm>
          <a:prstGeom prst="wedgeEllipseCallout">
            <a:avLst>
              <a:gd name="adj1" fmla="val 79449"/>
              <a:gd name="adj2" fmla="val 36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6431" y="601579"/>
            <a:ext cx="3416969" cy="2862322"/>
          </a:xfrm>
          <a:prstGeom prst="rect">
            <a:avLst/>
          </a:prstGeom>
          <a:noFill/>
        </p:spPr>
        <p:txBody>
          <a:bodyPr wrap="square" rtlCol="0">
            <a:spAutoFit/>
          </a:bodyPr>
          <a:lstStyle/>
          <a:p>
            <a:pPr algn="ctr"/>
            <a:r>
              <a:rPr lang="en-GB" sz="3600" dirty="0"/>
              <a:t>Thank you for helping to make plastic pollution a thing of the past!</a:t>
            </a:r>
          </a:p>
        </p:txBody>
      </p:sp>
      <p:sp>
        <p:nvSpPr>
          <p:cNvPr id="12" name="Rectangle 11"/>
          <p:cNvSpPr/>
          <p:nvPr/>
        </p:nvSpPr>
        <p:spPr>
          <a:xfrm>
            <a:off x="0" y="5346432"/>
            <a:ext cx="12192000"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p:nvPr/>
        </p:nvPicPr>
        <p:blipFill>
          <a:blip r:embed="rId4" cstate="screen">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a:ext>
            </a:extLst>
          </a:blip>
          <a:srcRect/>
          <a:stretch>
            <a:fillRect/>
          </a:stretch>
        </p:blipFill>
        <p:spPr bwMode="auto">
          <a:xfrm>
            <a:off x="55394" y="5294261"/>
            <a:ext cx="4214442" cy="1423742"/>
          </a:xfrm>
          <a:prstGeom prst="rect">
            <a:avLst/>
          </a:prstGeom>
          <a:noFill/>
          <a:ln>
            <a:noFill/>
          </a:ln>
        </p:spPr>
      </p:pic>
      <p:pic>
        <p:nvPicPr>
          <p:cNvPr id="9" name="Graphic 5">
            <a:extLst>
              <a:ext uri="{FF2B5EF4-FFF2-40B4-BE49-F238E27FC236}">
                <a16:creationId xmlns:a16="http://schemas.microsoft.com/office/drawing/2014/main" id="{31BBB300-D07B-4B4A-8E07-E8C2C67AAAA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100675" y="5492481"/>
            <a:ext cx="1125406" cy="1080000"/>
          </a:xfrm>
          <a:prstGeom prst="rect">
            <a:avLst/>
          </a:prstGeom>
        </p:spPr>
      </p:pic>
      <p:pic>
        <p:nvPicPr>
          <p:cNvPr id="10" name="Picture 9">
            <a:extLst>
              <a:ext uri="{FF2B5EF4-FFF2-40B4-BE49-F238E27FC236}">
                <a16:creationId xmlns:a16="http://schemas.microsoft.com/office/drawing/2014/main" id="{216BD2F7-D260-401A-8835-E6D1250DB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17129" y="5513138"/>
            <a:ext cx="1320791" cy="1080000"/>
          </a:xfrm>
          <a:prstGeom prst="rect">
            <a:avLst/>
          </a:prstGeom>
        </p:spPr>
      </p:pic>
      <p:pic>
        <p:nvPicPr>
          <p:cNvPr id="14" name="Picture 13">
            <a:extLst>
              <a:ext uri="{FF2B5EF4-FFF2-40B4-BE49-F238E27FC236}">
                <a16:creationId xmlns:a16="http://schemas.microsoft.com/office/drawing/2014/main" id="{FA256A43-389B-42B6-86F5-5367E6348F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2123" y="5492481"/>
            <a:ext cx="1185228" cy="1080000"/>
          </a:xfrm>
          <a:prstGeom prst="rect">
            <a:avLst/>
          </a:prstGeom>
        </p:spPr>
      </p:pic>
      <p:pic>
        <p:nvPicPr>
          <p:cNvPr id="15" name="Picture 14">
            <a:extLst>
              <a:ext uri="{FF2B5EF4-FFF2-40B4-BE49-F238E27FC236}">
                <a16:creationId xmlns:a16="http://schemas.microsoft.com/office/drawing/2014/main" id="{4C576BBB-C7A9-410E-9926-5B054E2150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4974" y="5511478"/>
            <a:ext cx="1319659" cy="1080000"/>
          </a:xfrm>
          <a:prstGeom prst="rect">
            <a:avLst/>
          </a:prstGeom>
        </p:spPr>
      </p:pic>
      <p:pic>
        <p:nvPicPr>
          <p:cNvPr id="16" name="Picture 15">
            <a:extLst>
              <a:ext uri="{FF2B5EF4-FFF2-40B4-BE49-F238E27FC236}">
                <a16:creationId xmlns:a16="http://schemas.microsoft.com/office/drawing/2014/main" id="{89159EE4-E9EB-4360-87D7-829D5C4873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52705" y="5492481"/>
            <a:ext cx="956227" cy="1080000"/>
          </a:xfrm>
          <a:prstGeom prst="rect">
            <a:avLst/>
          </a:prstGeom>
        </p:spPr>
      </p:pic>
      <p:pic>
        <p:nvPicPr>
          <p:cNvPr id="17" name="Picture 16">
            <a:extLst>
              <a:ext uri="{FF2B5EF4-FFF2-40B4-BE49-F238E27FC236}">
                <a16:creationId xmlns:a16="http://schemas.microsoft.com/office/drawing/2014/main" id="{68C7D309-EA72-485A-9A2A-66F440FF1E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68942" y="5563950"/>
            <a:ext cx="1213985" cy="1080000"/>
          </a:xfrm>
          <a:prstGeom prst="rect">
            <a:avLst/>
          </a:prstGeom>
        </p:spPr>
      </p:pic>
    </p:spTree>
    <p:extLst>
      <p:ext uri="{BB962C8B-B14F-4D97-AF65-F5344CB8AC3E}">
        <p14:creationId xmlns:p14="http://schemas.microsoft.com/office/powerpoint/2010/main" val="176885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8089" y="1733177"/>
            <a:ext cx="4097867" cy="2894221"/>
          </a:xfrm>
          <a:prstGeom prst="rect">
            <a:avLst/>
          </a:prstGeom>
        </p:spPr>
      </p:pic>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t>Ocean Habitats</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044" y="1733177"/>
            <a:ext cx="4041424" cy="2895267"/>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40415" y="3629878"/>
            <a:ext cx="4111170" cy="2895267"/>
          </a:xfrm>
          <a:prstGeom prst="rect">
            <a:avLst/>
          </a:prstGeom>
        </p:spPr>
      </p:pic>
    </p:spTree>
    <p:extLst>
      <p:ext uri="{BB962C8B-B14F-4D97-AF65-F5344CB8AC3E}">
        <p14:creationId xmlns:p14="http://schemas.microsoft.com/office/powerpoint/2010/main" val="414154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8221" y="-16235"/>
            <a:ext cx="9595556" cy="687423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9550" y="5109880"/>
            <a:ext cx="1653483" cy="1626465"/>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416" y="5105473"/>
            <a:ext cx="1625471" cy="1630871"/>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73270" y="5100858"/>
            <a:ext cx="1624619" cy="163548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0272" y="5097342"/>
            <a:ext cx="1644429" cy="163900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7084" y="5097342"/>
            <a:ext cx="1639002" cy="1639002"/>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69550" y="3225644"/>
            <a:ext cx="1648501" cy="1676068"/>
          </a:xfrm>
          <a:prstGeom prst="rect">
            <a:avLst/>
          </a:prstGeom>
        </p:spPr>
      </p:pic>
      <p:pic>
        <p:nvPicPr>
          <p:cNvPr id="14" name="Picture 1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435416" y="3225645"/>
            <a:ext cx="1657646" cy="1676068"/>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3270" y="3225644"/>
            <a:ext cx="1653275" cy="1680830"/>
          </a:xfrm>
          <a:prstGeom prst="rect">
            <a:avLst/>
          </a:prstGeom>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06753" y="3225644"/>
            <a:ext cx="1687242" cy="1676068"/>
          </a:xfrm>
          <a:prstGeom prst="rect">
            <a:avLst/>
          </a:prstGeom>
        </p:spPr>
      </p:pic>
      <p:pic>
        <p:nvPicPr>
          <p:cNvPr id="17" name="Picture 1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974203" y="3225645"/>
            <a:ext cx="1630107" cy="1676068"/>
          </a:xfrm>
          <a:prstGeom prst="rect">
            <a:avLst/>
          </a:prstGeom>
        </p:spPr>
      </p:pic>
      <p:sp>
        <p:nvSpPr>
          <p:cNvPr id="19" name="Text Box 112"/>
          <p:cNvSpPr txBox="1"/>
          <p:nvPr/>
        </p:nvSpPr>
        <p:spPr>
          <a:xfrm>
            <a:off x="1515764" y="4664838"/>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MarLIN</a:t>
            </a:r>
            <a:endParaRPr lang="en-GB" sz="2400" dirty="0">
              <a:effectLst/>
              <a:latin typeface="Arial" panose="020B0604020202020204" pitchFamily="34" charset="0"/>
              <a:ea typeface="Calibri" panose="020F0502020204030204" pitchFamily="34" charset="0"/>
            </a:endParaRPr>
          </a:p>
        </p:txBody>
      </p:sp>
      <p:sp>
        <p:nvSpPr>
          <p:cNvPr id="20" name="Text Box 110"/>
          <p:cNvSpPr txBox="1"/>
          <p:nvPr/>
        </p:nvSpPr>
        <p:spPr>
          <a:xfrm>
            <a:off x="3383453" y="4680279"/>
            <a:ext cx="1874579" cy="2142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900" dirty="0">
                <a:solidFill>
                  <a:srgbClr val="FFFFFF"/>
                </a:solidFill>
                <a:effectLst/>
                <a:latin typeface="Arial" panose="020B0604020202020204" pitchFamily="34" charset="0"/>
                <a:ea typeface="Calibri" panose="020F0502020204030204" pitchFamily="34" charset="0"/>
              </a:rPr>
              <a:t>©</a:t>
            </a:r>
            <a:r>
              <a:rPr lang="en-GB" sz="900" dirty="0" err="1">
                <a:solidFill>
                  <a:srgbClr val="FFFFFF"/>
                </a:solidFill>
                <a:effectLst/>
                <a:latin typeface="Arial" panose="020B0604020202020204" pitchFamily="34" charset="0"/>
                <a:ea typeface="Calibri" panose="020F0502020204030204" pitchFamily="34" charset="0"/>
              </a:rPr>
              <a:t>sciencenationalhonorsociety</a:t>
            </a:r>
            <a:endParaRPr lang="en-GB" sz="2000" dirty="0">
              <a:effectLst/>
              <a:latin typeface="Arial" panose="020B0604020202020204" pitchFamily="34" charset="0"/>
              <a:ea typeface="Calibri" panose="020F0502020204030204" pitchFamily="34" charset="0"/>
            </a:endParaRPr>
          </a:p>
        </p:txBody>
      </p:sp>
      <p:sp>
        <p:nvSpPr>
          <p:cNvPr id="21" name="Text Box 111"/>
          <p:cNvSpPr txBox="1"/>
          <p:nvPr/>
        </p:nvSpPr>
        <p:spPr>
          <a:xfrm>
            <a:off x="5247769" y="4676219"/>
            <a:ext cx="1075665"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wildlifetrust</a:t>
            </a:r>
            <a:endParaRPr lang="en-GB" sz="2400" dirty="0">
              <a:effectLst/>
              <a:latin typeface="Arial" panose="020B0604020202020204" pitchFamily="34" charset="0"/>
              <a:ea typeface="Calibri" panose="020F0502020204030204" pitchFamily="34" charset="0"/>
            </a:endParaRPr>
          </a:p>
        </p:txBody>
      </p:sp>
      <p:sp>
        <p:nvSpPr>
          <p:cNvPr id="22" name="Text Box 109"/>
          <p:cNvSpPr txBox="1"/>
          <p:nvPr/>
        </p:nvSpPr>
        <p:spPr>
          <a:xfrm>
            <a:off x="7072780" y="4677092"/>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newatlas</a:t>
            </a:r>
            <a:endParaRPr lang="en-GB" sz="2400" dirty="0">
              <a:effectLst/>
              <a:latin typeface="Arial" panose="020B0604020202020204" pitchFamily="34" charset="0"/>
              <a:ea typeface="Calibri" panose="020F0502020204030204" pitchFamily="34" charset="0"/>
            </a:endParaRPr>
          </a:p>
        </p:txBody>
      </p:sp>
      <p:sp>
        <p:nvSpPr>
          <p:cNvPr id="23" name="Text Box 113"/>
          <p:cNvSpPr txBox="1"/>
          <p:nvPr/>
        </p:nvSpPr>
        <p:spPr>
          <a:xfrm>
            <a:off x="8938489" y="4684762"/>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tes</a:t>
            </a:r>
            <a:endParaRPr lang="en-GB" sz="2400" dirty="0">
              <a:effectLst/>
              <a:latin typeface="Arial" panose="020B0604020202020204" pitchFamily="34" charset="0"/>
              <a:ea typeface="Calibri" panose="020F0502020204030204" pitchFamily="34" charset="0"/>
            </a:endParaRPr>
          </a:p>
        </p:txBody>
      </p:sp>
      <p:sp>
        <p:nvSpPr>
          <p:cNvPr id="24" name="Text Box 105"/>
          <p:cNvSpPr txBox="1"/>
          <p:nvPr/>
        </p:nvSpPr>
        <p:spPr>
          <a:xfrm>
            <a:off x="1502115" y="6515156"/>
            <a:ext cx="165801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Pooleparklife</a:t>
            </a:r>
            <a:endParaRPr lang="en-GB" sz="2000" dirty="0">
              <a:effectLst/>
              <a:latin typeface="Arial" panose="020B0604020202020204" pitchFamily="34" charset="0"/>
              <a:ea typeface="Calibri" panose="020F0502020204030204" pitchFamily="34" charset="0"/>
            </a:endParaRPr>
          </a:p>
        </p:txBody>
      </p:sp>
      <p:sp>
        <p:nvSpPr>
          <p:cNvPr id="25" name="Text Box 107"/>
          <p:cNvSpPr txBox="1"/>
          <p:nvPr/>
        </p:nvSpPr>
        <p:spPr>
          <a:xfrm>
            <a:off x="3386160" y="6495230"/>
            <a:ext cx="178261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coralreefsofourworlds</a:t>
            </a:r>
            <a:endParaRPr lang="en-GB" sz="2400" dirty="0">
              <a:effectLst/>
              <a:latin typeface="Arial" panose="020B0604020202020204" pitchFamily="34" charset="0"/>
              <a:ea typeface="Calibri" panose="020F0502020204030204" pitchFamily="34" charset="0"/>
            </a:endParaRPr>
          </a:p>
        </p:txBody>
      </p:sp>
      <p:sp>
        <p:nvSpPr>
          <p:cNvPr id="26" name="Text Box 198"/>
          <p:cNvSpPr txBox="1"/>
          <p:nvPr/>
        </p:nvSpPr>
        <p:spPr>
          <a:xfrm>
            <a:off x="5244533" y="6502813"/>
            <a:ext cx="1333688"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Sjon</a:t>
            </a: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Heijenga</a:t>
            </a:r>
            <a:endParaRPr lang="en-GB" sz="2400" dirty="0">
              <a:effectLst/>
              <a:latin typeface="Arial" panose="020B0604020202020204" pitchFamily="34" charset="0"/>
              <a:ea typeface="Calibri" panose="020F0502020204030204" pitchFamily="34" charset="0"/>
            </a:endParaRPr>
          </a:p>
        </p:txBody>
      </p:sp>
      <p:sp>
        <p:nvSpPr>
          <p:cNvPr id="27" name="Text Box 106"/>
          <p:cNvSpPr txBox="1"/>
          <p:nvPr/>
        </p:nvSpPr>
        <p:spPr>
          <a:xfrm>
            <a:off x="7072780" y="6521842"/>
            <a:ext cx="1577425"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Ilfracombe Aquarium</a:t>
            </a:r>
            <a:endParaRPr lang="en-GB" sz="2400" dirty="0">
              <a:effectLst/>
              <a:latin typeface="Arial" panose="020B0604020202020204" pitchFamily="34" charset="0"/>
              <a:ea typeface="Calibri" panose="020F0502020204030204" pitchFamily="34" charset="0"/>
            </a:endParaRPr>
          </a:p>
        </p:txBody>
      </p:sp>
      <p:sp>
        <p:nvSpPr>
          <p:cNvPr id="28" name="Text Box 108"/>
          <p:cNvSpPr txBox="1"/>
          <p:nvPr/>
        </p:nvSpPr>
        <p:spPr>
          <a:xfrm>
            <a:off x="8922522" y="6518548"/>
            <a:ext cx="93345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chemeClr val="tx1"/>
                </a:solidFill>
                <a:effectLst/>
                <a:latin typeface="Arial" panose="020B0604020202020204" pitchFamily="34" charset="0"/>
                <a:ea typeface="Calibri" panose="020F0502020204030204" pitchFamily="34" charset="0"/>
              </a:rPr>
              <a:t>© Britannica </a:t>
            </a:r>
            <a:endParaRPr lang="en-GB" sz="2400" dirty="0">
              <a:solidFill>
                <a:schemeClr val="tx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67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0257" y="0"/>
            <a:ext cx="9762433" cy="687513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8040" y="5101070"/>
            <a:ext cx="1637836" cy="163244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5993" y="5095242"/>
            <a:ext cx="1622109" cy="1638276"/>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94255" y="1491883"/>
            <a:ext cx="1638276" cy="1638276"/>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5274" y="5095242"/>
            <a:ext cx="1638276" cy="1638276"/>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97107" y="1491883"/>
            <a:ext cx="1665581" cy="1638276"/>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17121" y="1491883"/>
            <a:ext cx="1654769" cy="1638276"/>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0274" y="3251331"/>
            <a:ext cx="1622162" cy="1638276"/>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17779" y="5084490"/>
            <a:ext cx="1654489" cy="1649028"/>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23379" y="3256917"/>
            <a:ext cx="1616526" cy="1632691"/>
          </a:xfrm>
          <a:prstGeom prst="rect">
            <a:avLst/>
          </a:prstGeom>
        </p:spPr>
      </p:pic>
      <p:pic>
        <p:nvPicPr>
          <p:cNvPr id="17" name="Picture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05274" y="3256917"/>
            <a:ext cx="1616472" cy="1632691"/>
          </a:xfrm>
          <a:prstGeom prst="rect">
            <a:avLst/>
          </a:prstGeom>
        </p:spPr>
      </p:pic>
      <p:pic>
        <p:nvPicPr>
          <p:cNvPr id="28" name="Picture 2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92432" y="3251331"/>
            <a:ext cx="1611209" cy="1632691"/>
          </a:xfrm>
          <a:prstGeom prst="rect">
            <a:avLst/>
          </a:prstGeom>
        </p:spPr>
      </p:pic>
      <p:pic>
        <p:nvPicPr>
          <p:cNvPr id="29" name="Picture 2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31474" y="1491883"/>
            <a:ext cx="1616861" cy="1638276"/>
          </a:xfrm>
          <a:prstGeom prst="rect">
            <a:avLst/>
          </a:prstGeom>
        </p:spPr>
      </p:pic>
      <p:pic>
        <p:nvPicPr>
          <p:cNvPr id="30" name="Picture 2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02220" y="5112156"/>
            <a:ext cx="1603337" cy="1624644"/>
          </a:xfrm>
          <a:prstGeom prst="rect">
            <a:avLst/>
          </a:prstGeom>
        </p:spPr>
      </p:pic>
      <p:pic>
        <p:nvPicPr>
          <p:cNvPr id="31" name="Picture 3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76645" y="3264964"/>
            <a:ext cx="1608715" cy="1624643"/>
          </a:xfrm>
          <a:prstGeom prst="rect">
            <a:avLst/>
          </a:prstGeom>
        </p:spPr>
      </p:pic>
      <p:sp>
        <p:nvSpPr>
          <p:cNvPr id="19" name="Text Box 102"/>
          <p:cNvSpPr txBox="1"/>
          <p:nvPr/>
        </p:nvSpPr>
        <p:spPr>
          <a:xfrm>
            <a:off x="2445411" y="2907942"/>
            <a:ext cx="162443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Omaha zoo aquarium</a:t>
            </a:r>
            <a:endParaRPr lang="en-GB" sz="2400" dirty="0">
              <a:effectLst/>
              <a:latin typeface="Arial" panose="020B0604020202020204" pitchFamily="34" charset="0"/>
              <a:ea typeface="Calibri" panose="020F0502020204030204" pitchFamily="34" charset="0"/>
            </a:endParaRPr>
          </a:p>
        </p:txBody>
      </p:sp>
      <p:sp>
        <p:nvSpPr>
          <p:cNvPr id="20" name="Text Box 94"/>
          <p:cNvSpPr txBox="1"/>
          <p:nvPr/>
        </p:nvSpPr>
        <p:spPr>
          <a:xfrm>
            <a:off x="4271252" y="2913258"/>
            <a:ext cx="1470332"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Laura </a:t>
            </a:r>
            <a:r>
              <a:rPr lang="en-GB" sz="1000" dirty="0" err="1">
                <a:solidFill>
                  <a:srgbClr val="FFFFFF"/>
                </a:solidFill>
                <a:effectLst/>
                <a:latin typeface="Arial" panose="020B0604020202020204" pitchFamily="34" charset="0"/>
                <a:ea typeface="Calibri" panose="020F0502020204030204" pitchFamily="34" charset="0"/>
              </a:rPr>
              <a:t>Dinraths</a:t>
            </a:r>
            <a:endParaRPr lang="en-GB" sz="2000" dirty="0">
              <a:effectLst/>
              <a:latin typeface="Arial" panose="020B0604020202020204" pitchFamily="34" charset="0"/>
              <a:ea typeface="Calibri" panose="020F0502020204030204" pitchFamily="34" charset="0"/>
            </a:endParaRPr>
          </a:p>
        </p:txBody>
      </p:sp>
      <p:sp>
        <p:nvSpPr>
          <p:cNvPr id="21" name="Text Box 93"/>
          <p:cNvSpPr txBox="1"/>
          <p:nvPr/>
        </p:nvSpPr>
        <p:spPr>
          <a:xfrm>
            <a:off x="6090683" y="2907942"/>
            <a:ext cx="1652335"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Maui ocean </a:t>
            </a:r>
            <a:r>
              <a:rPr lang="en-GB" sz="1000" dirty="0" err="1">
                <a:solidFill>
                  <a:srgbClr val="FFFFFF"/>
                </a:solidFill>
                <a:effectLst/>
                <a:latin typeface="Arial" panose="020B0604020202020204" pitchFamily="34" charset="0"/>
                <a:ea typeface="Calibri" panose="020F0502020204030204" pitchFamily="34" charset="0"/>
              </a:rPr>
              <a:t>center</a:t>
            </a:r>
            <a:endParaRPr lang="en-GB" sz="2000" dirty="0">
              <a:effectLst/>
              <a:latin typeface="Arial" panose="020B0604020202020204" pitchFamily="34" charset="0"/>
              <a:ea typeface="Calibri" panose="020F0502020204030204" pitchFamily="34" charset="0"/>
            </a:endParaRPr>
          </a:p>
        </p:txBody>
      </p:sp>
      <p:sp>
        <p:nvSpPr>
          <p:cNvPr id="22" name="Text Box 100"/>
          <p:cNvSpPr txBox="1"/>
          <p:nvPr/>
        </p:nvSpPr>
        <p:spPr>
          <a:xfrm>
            <a:off x="7882245" y="2902292"/>
            <a:ext cx="1352133"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divetheworld</a:t>
            </a:r>
            <a:endParaRPr lang="en-GB" sz="2000" dirty="0">
              <a:effectLst/>
              <a:latin typeface="Arial" panose="020B0604020202020204" pitchFamily="34" charset="0"/>
              <a:ea typeface="Calibri" panose="020F0502020204030204" pitchFamily="34" charset="0"/>
            </a:endParaRPr>
          </a:p>
        </p:txBody>
      </p:sp>
      <p:sp>
        <p:nvSpPr>
          <p:cNvPr id="23" name="Text Box 96"/>
          <p:cNvSpPr txBox="1"/>
          <p:nvPr/>
        </p:nvSpPr>
        <p:spPr>
          <a:xfrm>
            <a:off x="1691252" y="4654263"/>
            <a:ext cx="101981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Q </a:t>
            </a:r>
            <a:r>
              <a:rPr lang="en-GB" sz="1000" dirty="0" err="1">
                <a:solidFill>
                  <a:srgbClr val="FFFFFF"/>
                </a:solidFill>
                <a:effectLst/>
                <a:latin typeface="Arial" panose="020B0604020202020204" pitchFamily="34" charset="0"/>
                <a:ea typeface="Calibri" panose="020F0502020204030204" pitchFamily="34" charset="0"/>
              </a:rPr>
              <a:t>Phia</a:t>
            </a:r>
            <a:endParaRPr lang="en-GB" sz="2000" dirty="0">
              <a:effectLst/>
              <a:latin typeface="Arial" panose="020B0604020202020204" pitchFamily="34" charset="0"/>
              <a:ea typeface="Calibri" panose="020F0502020204030204" pitchFamily="34" charset="0"/>
            </a:endParaRPr>
          </a:p>
        </p:txBody>
      </p:sp>
      <p:sp>
        <p:nvSpPr>
          <p:cNvPr id="24" name="Text Box 103"/>
          <p:cNvSpPr txBox="1"/>
          <p:nvPr/>
        </p:nvSpPr>
        <p:spPr>
          <a:xfrm>
            <a:off x="3450033" y="4676731"/>
            <a:ext cx="1602114"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National Geographic</a:t>
            </a:r>
            <a:endParaRPr lang="en-GB" sz="2400" dirty="0">
              <a:effectLst/>
              <a:latin typeface="Arial" panose="020B0604020202020204" pitchFamily="34" charset="0"/>
              <a:ea typeface="Calibri" panose="020F0502020204030204" pitchFamily="34" charset="0"/>
            </a:endParaRPr>
          </a:p>
        </p:txBody>
      </p:sp>
      <p:sp>
        <p:nvSpPr>
          <p:cNvPr id="25" name="Text Box 95"/>
          <p:cNvSpPr txBox="1"/>
          <p:nvPr/>
        </p:nvSpPr>
        <p:spPr>
          <a:xfrm>
            <a:off x="5259303" y="4665586"/>
            <a:ext cx="1608286"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National Geographic</a:t>
            </a:r>
            <a:endParaRPr lang="en-GB" sz="2000" dirty="0">
              <a:effectLst/>
              <a:latin typeface="Arial" panose="020B0604020202020204" pitchFamily="34" charset="0"/>
              <a:ea typeface="Calibri" panose="020F0502020204030204" pitchFamily="34" charset="0"/>
            </a:endParaRPr>
          </a:p>
        </p:txBody>
      </p:sp>
      <p:sp>
        <p:nvSpPr>
          <p:cNvPr id="26" name="Text Box 101"/>
          <p:cNvSpPr txBox="1"/>
          <p:nvPr/>
        </p:nvSpPr>
        <p:spPr>
          <a:xfrm>
            <a:off x="7100954" y="4664909"/>
            <a:ext cx="1608322"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fishkeepingadvice</a:t>
            </a:r>
            <a:endParaRPr lang="en-GB" sz="2000" dirty="0">
              <a:effectLst/>
              <a:latin typeface="Arial" panose="020B0604020202020204" pitchFamily="34" charset="0"/>
              <a:ea typeface="Calibri" panose="020F0502020204030204" pitchFamily="34" charset="0"/>
            </a:endParaRPr>
          </a:p>
        </p:txBody>
      </p:sp>
      <p:sp>
        <p:nvSpPr>
          <p:cNvPr id="27" name="Text Box 98"/>
          <p:cNvSpPr txBox="1"/>
          <p:nvPr/>
        </p:nvSpPr>
        <p:spPr>
          <a:xfrm>
            <a:off x="8932380" y="4680857"/>
            <a:ext cx="1662231"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900" dirty="0">
                <a:solidFill>
                  <a:srgbClr val="FFFFFF"/>
                </a:solidFill>
                <a:effectLst/>
                <a:latin typeface="Arial" panose="020B0604020202020204" pitchFamily="34" charset="0"/>
                <a:ea typeface="Calibri" panose="020F0502020204030204" pitchFamily="34" charset="0"/>
              </a:rPr>
              <a:t>© Malta National Aquarium </a:t>
            </a:r>
            <a:endParaRPr lang="en-GB" sz="2000" dirty="0">
              <a:effectLst/>
              <a:latin typeface="Arial" panose="020B0604020202020204" pitchFamily="34" charset="0"/>
              <a:ea typeface="Calibri" panose="020F0502020204030204" pitchFamily="34" charset="0"/>
            </a:endParaRPr>
          </a:p>
        </p:txBody>
      </p:sp>
      <p:sp>
        <p:nvSpPr>
          <p:cNvPr id="32" name="Text Box 92"/>
          <p:cNvSpPr txBox="1"/>
          <p:nvPr/>
        </p:nvSpPr>
        <p:spPr>
          <a:xfrm>
            <a:off x="3477528" y="6531273"/>
            <a:ext cx="101981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chemeClr val="tx1"/>
                </a:solidFill>
                <a:effectLst/>
                <a:latin typeface="Arial" panose="020B0604020202020204" pitchFamily="34" charset="0"/>
                <a:ea typeface="Calibri" panose="020F0502020204030204" pitchFamily="34" charset="0"/>
              </a:rPr>
              <a:t>© NPS </a:t>
            </a:r>
            <a:endParaRPr lang="en-GB" sz="2000" dirty="0">
              <a:solidFill>
                <a:schemeClr val="tx1"/>
              </a:solidFill>
              <a:effectLst/>
              <a:latin typeface="Arial" panose="020B0604020202020204" pitchFamily="34" charset="0"/>
              <a:ea typeface="Calibri" panose="020F0502020204030204" pitchFamily="34" charset="0"/>
            </a:endParaRPr>
          </a:p>
        </p:txBody>
      </p:sp>
      <p:sp>
        <p:nvSpPr>
          <p:cNvPr id="33" name="Text Box 97"/>
          <p:cNvSpPr txBox="1"/>
          <p:nvPr/>
        </p:nvSpPr>
        <p:spPr>
          <a:xfrm>
            <a:off x="5254322" y="6514048"/>
            <a:ext cx="1696682"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Monterey Bay Aquarium</a:t>
            </a:r>
            <a:endParaRPr lang="en-GB" sz="2000" dirty="0">
              <a:effectLst/>
              <a:latin typeface="Arial" panose="020B0604020202020204" pitchFamily="34" charset="0"/>
              <a:ea typeface="Calibri" panose="020F0502020204030204" pitchFamily="34" charset="0"/>
            </a:endParaRPr>
          </a:p>
        </p:txBody>
      </p:sp>
      <p:sp>
        <p:nvSpPr>
          <p:cNvPr id="34" name="Text Box 99"/>
          <p:cNvSpPr txBox="1"/>
          <p:nvPr/>
        </p:nvSpPr>
        <p:spPr>
          <a:xfrm>
            <a:off x="7131414" y="6515325"/>
            <a:ext cx="1530018"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Podolnaya</a:t>
            </a:r>
            <a:r>
              <a:rPr lang="en-GB" sz="1000" dirty="0">
                <a:solidFill>
                  <a:srgbClr val="FFFFFF"/>
                </a:solidFill>
                <a:effectLst/>
                <a:latin typeface="Arial" panose="020B0604020202020204" pitchFamily="34" charset="0"/>
                <a:ea typeface="Calibri" panose="020F0502020204030204" pitchFamily="34" charset="0"/>
              </a:rPr>
              <a:t> Elena</a:t>
            </a:r>
            <a:endParaRPr lang="en-GB" sz="2000" dirty="0">
              <a:effectLst/>
              <a:latin typeface="Arial" panose="020B0604020202020204" pitchFamily="34" charset="0"/>
              <a:ea typeface="Calibri" panose="020F0502020204030204" pitchFamily="34" charset="0"/>
            </a:endParaRPr>
          </a:p>
        </p:txBody>
      </p:sp>
      <p:sp>
        <p:nvSpPr>
          <p:cNvPr id="35" name="Text Box 104"/>
          <p:cNvSpPr txBox="1"/>
          <p:nvPr/>
        </p:nvSpPr>
        <p:spPr>
          <a:xfrm>
            <a:off x="8928800" y="6515022"/>
            <a:ext cx="1464527"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Ritiks</a:t>
            </a:r>
            <a:endParaRPr lang="en-GB" sz="2000" dirty="0">
              <a:effectLst/>
              <a:latin typeface="Arial" panose="020B0604020202020204" pitchFamily="34" charset="0"/>
              <a:ea typeface="Calibri" panose="020F0502020204030204" pitchFamily="34" charset="0"/>
            </a:endParaRPr>
          </a:p>
        </p:txBody>
      </p:sp>
      <p:sp>
        <p:nvSpPr>
          <p:cNvPr id="36" name="Text Box 92"/>
          <p:cNvSpPr txBox="1"/>
          <p:nvPr/>
        </p:nvSpPr>
        <p:spPr>
          <a:xfrm>
            <a:off x="1638092" y="6507022"/>
            <a:ext cx="101981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chemeClr val="bg1"/>
                </a:solidFill>
                <a:effectLst/>
                <a:latin typeface="Arial" panose="020B0604020202020204" pitchFamily="34" charset="0"/>
                <a:ea typeface="Calibri" panose="020F0502020204030204" pitchFamily="34" charset="0"/>
              </a:rPr>
              <a:t>©George </a:t>
            </a:r>
            <a:r>
              <a:rPr lang="en-GB" sz="1000" dirty="0" err="1">
                <a:solidFill>
                  <a:schemeClr val="bg1"/>
                </a:solidFill>
                <a:effectLst/>
                <a:latin typeface="Arial" panose="020B0604020202020204" pitchFamily="34" charset="0"/>
                <a:ea typeface="Calibri" panose="020F0502020204030204" pitchFamily="34" charset="0"/>
              </a:rPr>
              <a:t>Grall</a:t>
            </a:r>
            <a:r>
              <a:rPr lang="en-GB" sz="1000" dirty="0">
                <a:solidFill>
                  <a:schemeClr val="bg1"/>
                </a:solidFill>
                <a:effectLst/>
                <a:latin typeface="Arial" panose="020B0604020202020204" pitchFamily="34" charset="0"/>
                <a:ea typeface="Calibri" panose="020F0502020204030204" pitchFamily="34" charset="0"/>
              </a:rPr>
              <a:t> </a:t>
            </a:r>
            <a:endParaRPr lang="en-GB" sz="2000" dirty="0">
              <a:solidFill>
                <a:schemeClr val="bg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51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32" grpId="0"/>
      <p:bldP spid="33"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4"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0154" y="0"/>
            <a:ext cx="9710099" cy="6858000"/>
          </a:xfrm>
          <a:prstGeom prst="rect">
            <a:avLst/>
          </a:prstGeom>
        </p:spPr>
      </p:pic>
      <p:grpSp>
        <p:nvGrpSpPr>
          <p:cNvPr id="5" name="Group 4"/>
          <p:cNvGrpSpPr/>
          <p:nvPr/>
        </p:nvGrpSpPr>
        <p:grpSpPr>
          <a:xfrm>
            <a:off x="1634490" y="5095242"/>
            <a:ext cx="1729251" cy="1638276"/>
            <a:chOff x="1634490" y="5095242"/>
            <a:chExt cx="1729251" cy="1638276"/>
          </a:xfrm>
        </p:grpSpPr>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1706" y="5095242"/>
              <a:ext cx="1688427" cy="1638276"/>
            </a:xfrm>
            <a:prstGeom prst="rect">
              <a:avLst/>
            </a:prstGeom>
            <a:solidFill>
              <a:schemeClr val="tx1">
                <a:alpha val="0"/>
              </a:schemeClr>
            </a:solidFill>
            <a:ln>
              <a:solidFill>
                <a:schemeClr val="bg2">
                  <a:lumMod val="10000"/>
                </a:schemeClr>
              </a:solidFill>
            </a:ln>
          </p:spPr>
        </p:pic>
        <p:sp>
          <p:nvSpPr>
            <p:cNvPr id="4" name="Rectangle 3"/>
            <p:cNvSpPr/>
            <p:nvPr/>
          </p:nvSpPr>
          <p:spPr>
            <a:xfrm>
              <a:off x="1634490" y="5095242"/>
              <a:ext cx="1715644" cy="2003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648097" y="6531602"/>
              <a:ext cx="1715644" cy="200327"/>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2895" y="5095242"/>
            <a:ext cx="1657350" cy="1641101"/>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0389" y="5095242"/>
            <a:ext cx="1635667" cy="1641101"/>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7430" y="3256917"/>
            <a:ext cx="1632815" cy="1638276"/>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7084" y="5095242"/>
            <a:ext cx="1627533" cy="1638276"/>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78040" y="3256917"/>
            <a:ext cx="1616577" cy="1638276"/>
          </a:xfrm>
          <a:prstGeom prst="rect">
            <a:avLst/>
          </a:prstGeom>
        </p:spPr>
      </p:pic>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26973" y="5095242"/>
            <a:ext cx="1616577" cy="1638276"/>
          </a:xfrm>
          <a:prstGeom prst="rect">
            <a:avLst/>
          </a:prstGeom>
        </p:spPr>
      </p:pic>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81246" y="3256917"/>
            <a:ext cx="1638276" cy="1638276"/>
          </a:xfrm>
          <a:prstGeom prst="rect">
            <a:avLst/>
          </a:prstGeom>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66132" y="3256918"/>
            <a:ext cx="1638276" cy="1638276"/>
          </a:xfrm>
          <a:prstGeom prst="rect">
            <a:avLst/>
          </a:prstGeom>
        </p:spPr>
      </p:pic>
      <p:pic>
        <p:nvPicPr>
          <p:cNvPr id="24" name="Picture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50718" y="3256917"/>
            <a:ext cx="1616649" cy="1638276"/>
          </a:xfrm>
          <a:prstGeom prst="rect">
            <a:avLst/>
          </a:prstGeom>
        </p:spPr>
      </p:pic>
      <p:pic>
        <p:nvPicPr>
          <p:cNvPr id="25" name="Picture 2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69596" y="1494627"/>
            <a:ext cx="1600219" cy="1637808"/>
          </a:xfrm>
          <a:prstGeom prst="rect">
            <a:avLst/>
          </a:prstGeom>
        </p:spPr>
      </p:pic>
      <p:pic>
        <p:nvPicPr>
          <p:cNvPr id="26" name="Picture 2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287755" y="1491883"/>
            <a:ext cx="1645985" cy="1640552"/>
          </a:xfrm>
          <a:prstGeom prst="rect">
            <a:avLst/>
          </a:prstGeom>
        </p:spPr>
      </p:pic>
      <p:sp>
        <p:nvSpPr>
          <p:cNvPr id="17" name="Text Box 14"/>
          <p:cNvSpPr txBox="1"/>
          <p:nvPr/>
        </p:nvSpPr>
        <p:spPr>
          <a:xfrm>
            <a:off x="7125626" y="4664073"/>
            <a:ext cx="1231196" cy="21092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David Shale</a:t>
            </a:r>
            <a:endParaRPr lang="en-GB" sz="2000" dirty="0">
              <a:effectLst/>
              <a:latin typeface="Arial" panose="020B0604020202020204" pitchFamily="34" charset="0"/>
              <a:ea typeface="Calibri" panose="020F0502020204030204" pitchFamily="34" charset="0"/>
            </a:endParaRPr>
          </a:p>
        </p:txBody>
      </p:sp>
      <p:sp>
        <p:nvSpPr>
          <p:cNvPr id="18" name="Text Box 15"/>
          <p:cNvSpPr txBox="1"/>
          <p:nvPr/>
        </p:nvSpPr>
        <p:spPr>
          <a:xfrm>
            <a:off x="1661706" y="4680577"/>
            <a:ext cx="1359790" cy="1907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Gary Hughes</a:t>
            </a:r>
            <a:endParaRPr lang="en-GB" sz="2000" dirty="0">
              <a:effectLst/>
              <a:latin typeface="Arial" panose="020B0604020202020204" pitchFamily="34" charset="0"/>
              <a:ea typeface="Calibri" panose="020F0502020204030204" pitchFamily="34" charset="0"/>
            </a:endParaRPr>
          </a:p>
        </p:txBody>
      </p:sp>
      <p:sp>
        <p:nvSpPr>
          <p:cNvPr id="27" name="Text Box 16"/>
          <p:cNvSpPr txBox="1"/>
          <p:nvPr/>
        </p:nvSpPr>
        <p:spPr>
          <a:xfrm>
            <a:off x="5253351" y="4659669"/>
            <a:ext cx="1405561" cy="27902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natuerismetal</a:t>
            </a:r>
            <a:endParaRPr lang="en-GB" sz="2000" dirty="0">
              <a:effectLst/>
              <a:latin typeface="Arial" panose="020B0604020202020204" pitchFamily="34" charset="0"/>
              <a:ea typeface="Calibri" panose="020F0502020204030204" pitchFamily="34" charset="0"/>
            </a:endParaRPr>
          </a:p>
        </p:txBody>
      </p:sp>
      <p:sp>
        <p:nvSpPr>
          <p:cNvPr id="28" name="Text Box 27"/>
          <p:cNvSpPr txBox="1"/>
          <p:nvPr/>
        </p:nvSpPr>
        <p:spPr>
          <a:xfrm>
            <a:off x="8918314" y="6520962"/>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MBARI</a:t>
            </a:r>
            <a:endParaRPr lang="en-GB" sz="2000" dirty="0">
              <a:effectLst/>
              <a:latin typeface="Arial" panose="020B0604020202020204" pitchFamily="34" charset="0"/>
              <a:ea typeface="Calibri" panose="020F0502020204030204" pitchFamily="34" charset="0"/>
            </a:endParaRPr>
          </a:p>
        </p:txBody>
      </p:sp>
      <p:sp>
        <p:nvSpPr>
          <p:cNvPr id="29" name="Text Box 30"/>
          <p:cNvSpPr txBox="1"/>
          <p:nvPr/>
        </p:nvSpPr>
        <p:spPr>
          <a:xfrm>
            <a:off x="6200384" y="2899563"/>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a:solidFill>
                  <a:srgbClr val="FFFFFF"/>
                </a:solidFill>
                <a:effectLst/>
                <a:latin typeface="Arial" panose="020B0604020202020204" pitchFamily="34" charset="0"/>
                <a:ea typeface="Calibri" panose="020F0502020204030204" pitchFamily="34" charset="0"/>
              </a:rPr>
              <a:t>© MBARI</a:t>
            </a:r>
            <a:endParaRPr lang="en-GB" sz="2000">
              <a:effectLst/>
              <a:latin typeface="Arial" panose="020B0604020202020204" pitchFamily="34" charset="0"/>
              <a:ea typeface="Calibri" panose="020F0502020204030204" pitchFamily="34" charset="0"/>
            </a:endParaRPr>
          </a:p>
        </p:txBody>
      </p:sp>
      <p:sp>
        <p:nvSpPr>
          <p:cNvPr id="30" name="Text Box 84"/>
          <p:cNvSpPr txBox="1"/>
          <p:nvPr/>
        </p:nvSpPr>
        <p:spPr>
          <a:xfrm>
            <a:off x="3481436" y="4650915"/>
            <a:ext cx="1249592" cy="22282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Lennart </a:t>
            </a:r>
            <a:r>
              <a:rPr lang="en-GB" sz="1000" dirty="0" err="1">
                <a:solidFill>
                  <a:srgbClr val="FFFFFF"/>
                </a:solidFill>
                <a:effectLst/>
                <a:latin typeface="Arial" panose="020B0604020202020204" pitchFamily="34" charset="0"/>
                <a:ea typeface="Calibri" panose="020F0502020204030204" pitchFamily="34" charset="0"/>
              </a:rPr>
              <a:t>Tange</a:t>
            </a:r>
            <a:endParaRPr lang="en-GB" sz="2000" dirty="0">
              <a:effectLst/>
              <a:latin typeface="Arial" panose="020B0604020202020204" pitchFamily="34" charset="0"/>
              <a:ea typeface="Calibri" panose="020F0502020204030204" pitchFamily="34" charset="0"/>
            </a:endParaRPr>
          </a:p>
        </p:txBody>
      </p:sp>
      <p:sp>
        <p:nvSpPr>
          <p:cNvPr id="31" name="Text Box 85"/>
          <p:cNvSpPr txBox="1"/>
          <p:nvPr/>
        </p:nvSpPr>
        <p:spPr>
          <a:xfrm>
            <a:off x="5275142" y="6531602"/>
            <a:ext cx="1090431"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Dianne Bray</a:t>
            </a:r>
            <a:endParaRPr lang="en-GB" sz="2000" dirty="0">
              <a:effectLst/>
              <a:latin typeface="Arial" panose="020B0604020202020204" pitchFamily="34" charset="0"/>
              <a:ea typeface="Calibri" panose="020F0502020204030204" pitchFamily="34" charset="0"/>
            </a:endParaRPr>
          </a:p>
        </p:txBody>
      </p:sp>
      <p:sp>
        <p:nvSpPr>
          <p:cNvPr id="32" name="Text Box 86"/>
          <p:cNvSpPr txBox="1"/>
          <p:nvPr/>
        </p:nvSpPr>
        <p:spPr>
          <a:xfrm>
            <a:off x="8965156" y="4651514"/>
            <a:ext cx="1081389" cy="28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the times</a:t>
            </a:r>
            <a:endParaRPr lang="en-GB" sz="2000" dirty="0">
              <a:effectLst/>
              <a:latin typeface="Arial" panose="020B0604020202020204" pitchFamily="34" charset="0"/>
              <a:ea typeface="Calibri" panose="020F0502020204030204" pitchFamily="34" charset="0"/>
            </a:endParaRPr>
          </a:p>
        </p:txBody>
      </p:sp>
      <p:sp>
        <p:nvSpPr>
          <p:cNvPr id="33" name="Text Box 87"/>
          <p:cNvSpPr txBox="1"/>
          <p:nvPr/>
        </p:nvSpPr>
        <p:spPr>
          <a:xfrm>
            <a:off x="1691849" y="6533809"/>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 </a:t>
            </a:r>
            <a:r>
              <a:rPr lang="en-GB" sz="1000" dirty="0" err="1">
                <a:solidFill>
                  <a:srgbClr val="FFFFFF"/>
                </a:solidFill>
                <a:effectLst/>
                <a:latin typeface="Arial" panose="020B0604020202020204" pitchFamily="34" charset="0"/>
                <a:ea typeface="Calibri" panose="020F0502020204030204" pitchFamily="34" charset="0"/>
              </a:rPr>
              <a:t>Fifis</a:t>
            </a:r>
            <a:endParaRPr lang="en-GB" sz="2000" dirty="0">
              <a:effectLst/>
              <a:latin typeface="Arial" panose="020B0604020202020204" pitchFamily="34" charset="0"/>
              <a:ea typeface="Calibri" panose="020F0502020204030204" pitchFamily="34" charset="0"/>
            </a:endParaRPr>
          </a:p>
        </p:txBody>
      </p:sp>
      <p:sp>
        <p:nvSpPr>
          <p:cNvPr id="34" name="Text Box 89"/>
          <p:cNvSpPr txBox="1"/>
          <p:nvPr/>
        </p:nvSpPr>
        <p:spPr>
          <a:xfrm>
            <a:off x="3481436" y="6531602"/>
            <a:ext cx="814070"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MBARI</a:t>
            </a:r>
            <a:endParaRPr lang="en-GB" sz="2000" dirty="0">
              <a:effectLst/>
              <a:latin typeface="Arial" panose="020B0604020202020204" pitchFamily="34" charset="0"/>
              <a:ea typeface="Calibri" panose="020F0502020204030204" pitchFamily="34" charset="0"/>
            </a:endParaRPr>
          </a:p>
        </p:txBody>
      </p:sp>
      <p:sp>
        <p:nvSpPr>
          <p:cNvPr id="35" name="Text Box 90"/>
          <p:cNvSpPr txBox="1"/>
          <p:nvPr/>
        </p:nvSpPr>
        <p:spPr>
          <a:xfrm>
            <a:off x="7112549" y="6528199"/>
            <a:ext cx="1643771" cy="1905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effectLst/>
                <a:latin typeface="Arial" panose="020B0604020202020204" pitchFamily="34" charset="0"/>
                <a:ea typeface="Calibri" panose="020F0502020204030204" pitchFamily="34" charset="0"/>
              </a:rPr>
              <a:t>Rebbikorf</a:t>
            </a:r>
            <a:r>
              <a:rPr lang="en-GB" sz="1000" dirty="0">
                <a:solidFill>
                  <a:srgbClr val="FFFFFF"/>
                </a:solidFill>
                <a:effectLst/>
                <a:latin typeface="Arial" panose="020B0604020202020204" pitchFamily="34" charset="0"/>
                <a:ea typeface="Calibri" panose="020F0502020204030204" pitchFamily="34" charset="0"/>
              </a:rPr>
              <a:t> Foundation </a:t>
            </a:r>
            <a:endParaRPr lang="en-GB" sz="2000" dirty="0">
              <a:effectLst/>
              <a:latin typeface="Arial" panose="020B0604020202020204" pitchFamily="34" charset="0"/>
              <a:ea typeface="Calibri" panose="020F0502020204030204" pitchFamily="34" charset="0"/>
            </a:endParaRPr>
          </a:p>
        </p:txBody>
      </p:sp>
      <p:sp>
        <p:nvSpPr>
          <p:cNvPr id="36" name="Text Box 91"/>
          <p:cNvSpPr txBox="1"/>
          <p:nvPr/>
        </p:nvSpPr>
        <p:spPr>
          <a:xfrm>
            <a:off x="4374834" y="2899563"/>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Kei </a:t>
            </a:r>
            <a:r>
              <a:rPr lang="en-GB" sz="1000" dirty="0" err="1">
                <a:solidFill>
                  <a:srgbClr val="FFFFFF"/>
                </a:solidFill>
                <a:effectLst/>
                <a:latin typeface="Arial" panose="020B0604020202020204" pitchFamily="34" charset="0"/>
                <a:ea typeface="Calibri" panose="020F0502020204030204" pitchFamily="34" charset="0"/>
              </a:rPr>
              <a:t>Nomiyama</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2333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8" grpId="0"/>
      <p:bldP spid="27" grpId="0"/>
      <p:bldP spid="28" grpId="0"/>
      <p:bldP spid="29" grpId="0"/>
      <p:bldP spid="30" grpId="0"/>
      <p:bldP spid="31" grpId="0"/>
      <p:bldP spid="32"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Image result for underwa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272"/>
          <a:stretch/>
        </p:blipFill>
        <p:spPr bwMode="auto">
          <a:xfrm>
            <a:off x="2" y="0"/>
            <a:ext cx="112594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8086" y="1407713"/>
            <a:ext cx="1629805" cy="1635166"/>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3908" y="1403546"/>
            <a:ext cx="1644743" cy="1639333"/>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4668" y="1403546"/>
            <a:ext cx="1631858" cy="1637191"/>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42543" y="1403546"/>
            <a:ext cx="1631788" cy="1637191"/>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90348" y="1403546"/>
            <a:ext cx="1631928" cy="1631928"/>
          </a:xfrm>
          <a:prstGeom prst="rect">
            <a:avLst/>
          </a:prstGeom>
        </p:spPr>
      </p:pic>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88086" y="3328987"/>
            <a:ext cx="1626795" cy="1643063"/>
          </a:xfrm>
          <a:prstGeom prst="rect">
            <a:avLst/>
          </a:prstGeom>
        </p:spPr>
      </p:pic>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33908" y="3328987"/>
            <a:ext cx="1643063" cy="1643063"/>
          </a:xfrm>
          <a:prstGeom prst="rect">
            <a:avLst/>
          </a:prstGeom>
        </p:spPr>
      </p:pic>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94668" y="3324225"/>
            <a:ext cx="1631858" cy="1647825"/>
          </a:xfrm>
          <a:prstGeom prst="rect">
            <a:avLst/>
          </a:prstGeom>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39288" y="3324225"/>
            <a:ext cx="1635044" cy="1647825"/>
          </a:xfrm>
          <a:prstGeom prst="rect">
            <a:avLst/>
          </a:prstGeom>
        </p:spPr>
      </p:pic>
      <p:sp>
        <p:nvSpPr>
          <p:cNvPr id="27" name="Rectangle 26"/>
          <p:cNvSpPr/>
          <p:nvPr/>
        </p:nvSpPr>
        <p:spPr>
          <a:xfrm>
            <a:off x="1193502" y="232949"/>
            <a:ext cx="9834190" cy="83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06313" y="3324226"/>
            <a:ext cx="1615963" cy="1647824"/>
          </a:xfrm>
          <a:prstGeom prst="rect">
            <a:avLst/>
          </a:prstGeom>
        </p:spPr>
      </p:pic>
      <p:pic>
        <p:nvPicPr>
          <p:cNvPr id="25" name="Picture 2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43558" y="5101034"/>
            <a:ext cx="1649981" cy="1627981"/>
          </a:xfrm>
          <a:prstGeom prst="rect">
            <a:avLst/>
          </a:prstGeom>
        </p:spPr>
      </p:pic>
      <p:pic>
        <p:nvPicPr>
          <p:cNvPr id="26" name="Picture 2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259776" y="5101034"/>
            <a:ext cx="1633426" cy="1627981"/>
          </a:xfrm>
          <a:prstGeom prst="rect">
            <a:avLst/>
          </a:prstGeom>
        </p:spPr>
      </p:pic>
      <p:sp>
        <p:nvSpPr>
          <p:cNvPr id="18"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dirty="0">
                <a:latin typeface="+mn-lt"/>
              </a:rPr>
              <a:t>What doesn’t belong in the ocean?</a:t>
            </a:r>
          </a:p>
        </p:txBody>
      </p:sp>
      <p:sp>
        <p:nvSpPr>
          <p:cNvPr id="28" name="Text Box 91"/>
          <p:cNvSpPr txBox="1"/>
          <p:nvPr/>
        </p:nvSpPr>
        <p:spPr>
          <a:xfrm>
            <a:off x="1193247" y="2800163"/>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latin typeface="Arial" panose="020B0604020202020204" pitchFamily="34" charset="0"/>
                <a:ea typeface="Calibri" panose="020F0502020204030204" pitchFamily="34" charset="0"/>
              </a:rPr>
              <a:t>Webtech</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29" name="Text Box 91"/>
          <p:cNvSpPr txBox="1"/>
          <p:nvPr/>
        </p:nvSpPr>
        <p:spPr>
          <a:xfrm>
            <a:off x="3213528"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Michael Bear</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0" name="Text Box 91"/>
          <p:cNvSpPr txBox="1"/>
          <p:nvPr/>
        </p:nvSpPr>
        <p:spPr>
          <a:xfrm>
            <a:off x="3263906" y="2794081"/>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Coastal Living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1" name="Text Box 91"/>
          <p:cNvSpPr txBox="1"/>
          <p:nvPr/>
        </p:nvSpPr>
        <p:spPr>
          <a:xfrm>
            <a:off x="9377343"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Peter Oxford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2" name="Text Box 91"/>
          <p:cNvSpPr txBox="1"/>
          <p:nvPr/>
        </p:nvSpPr>
        <p:spPr>
          <a:xfrm>
            <a:off x="9390348" y="2803408"/>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latin typeface="Arial" panose="020B0604020202020204" pitchFamily="34" charset="0"/>
                <a:ea typeface="Calibri" panose="020F0502020204030204" pitchFamily="34" charset="0"/>
              </a:rPr>
              <a:t>Fergregory</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3" name="Text Box 91"/>
          <p:cNvSpPr txBox="1"/>
          <p:nvPr/>
        </p:nvSpPr>
        <p:spPr>
          <a:xfrm>
            <a:off x="5279982"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err="1">
                <a:solidFill>
                  <a:srgbClr val="FFFFFF"/>
                </a:solidFill>
                <a:latin typeface="Arial" panose="020B0604020202020204" pitchFamily="34" charset="0"/>
                <a:ea typeface="Calibri" panose="020F0502020204030204" pitchFamily="34" charset="0"/>
              </a:rPr>
              <a:t>plasticfreemanly</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4" name="Text Box 91"/>
          <p:cNvSpPr txBox="1"/>
          <p:nvPr/>
        </p:nvSpPr>
        <p:spPr>
          <a:xfrm>
            <a:off x="7329537" y="4734749"/>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Caroline Powers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5" name="Text Box 91"/>
          <p:cNvSpPr txBox="1"/>
          <p:nvPr/>
        </p:nvSpPr>
        <p:spPr>
          <a:xfrm>
            <a:off x="1176391" y="4723092"/>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Stephen Leahy</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6" name="Text Box 91"/>
          <p:cNvSpPr txBox="1"/>
          <p:nvPr/>
        </p:nvSpPr>
        <p:spPr>
          <a:xfrm>
            <a:off x="4195933" y="6519635"/>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Peter </a:t>
            </a:r>
            <a:r>
              <a:rPr lang="en-GB" sz="1000" dirty="0" err="1">
                <a:solidFill>
                  <a:srgbClr val="FFFFFF"/>
                </a:solidFill>
                <a:latin typeface="Arial" panose="020B0604020202020204" pitchFamily="34" charset="0"/>
                <a:ea typeface="Calibri" panose="020F0502020204030204" pitchFamily="34" charset="0"/>
              </a:rPr>
              <a:t>Barritt</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7" name="Text Box 91"/>
          <p:cNvSpPr txBox="1"/>
          <p:nvPr/>
        </p:nvSpPr>
        <p:spPr>
          <a:xfrm>
            <a:off x="6222814" y="6505643"/>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Emiliano Noelia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8" name="Text Box 91"/>
          <p:cNvSpPr txBox="1"/>
          <p:nvPr/>
        </p:nvSpPr>
        <p:spPr>
          <a:xfrm>
            <a:off x="7352145" y="2789715"/>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Gillian Butler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
        <p:nvSpPr>
          <p:cNvPr id="39" name="Text Box 91"/>
          <p:cNvSpPr txBox="1"/>
          <p:nvPr/>
        </p:nvSpPr>
        <p:spPr>
          <a:xfrm>
            <a:off x="5294668" y="2792656"/>
            <a:ext cx="1445524" cy="1919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00" dirty="0">
                <a:solidFill>
                  <a:srgbClr val="FFFFFF"/>
                </a:solidFill>
                <a:effectLst/>
                <a:latin typeface="Arial" panose="020B0604020202020204" pitchFamily="34" charset="0"/>
                <a:ea typeface="Calibri" panose="020F0502020204030204" pitchFamily="34" charset="0"/>
              </a:rPr>
              <a:t>© </a:t>
            </a:r>
            <a:r>
              <a:rPr lang="en-GB" sz="1000" dirty="0">
                <a:solidFill>
                  <a:srgbClr val="FFFFFF"/>
                </a:solidFill>
                <a:latin typeface="Arial" panose="020B0604020202020204" pitchFamily="34" charset="0"/>
                <a:ea typeface="Calibri" panose="020F0502020204030204" pitchFamily="34" charset="0"/>
              </a:rPr>
              <a:t>Justin </a:t>
            </a:r>
            <a:r>
              <a:rPr lang="en-GB" sz="1000" dirty="0" err="1">
                <a:solidFill>
                  <a:srgbClr val="FFFFFF"/>
                </a:solidFill>
                <a:latin typeface="Arial" panose="020B0604020202020204" pitchFamily="34" charset="0"/>
                <a:ea typeface="Calibri" panose="020F0502020204030204" pitchFamily="34" charset="0"/>
              </a:rPr>
              <a:t>Hofman</a:t>
            </a:r>
            <a:r>
              <a:rPr lang="en-GB" sz="1000" dirty="0">
                <a:solidFill>
                  <a:srgbClr val="FFFFFF"/>
                </a:solidFill>
                <a:latin typeface="Arial" panose="020B0604020202020204" pitchFamily="34" charset="0"/>
                <a:ea typeface="Calibri" panose="020F0502020204030204" pitchFamily="34" charset="0"/>
              </a:rPr>
              <a:t> </a:t>
            </a:r>
            <a:r>
              <a:rPr lang="en-GB" sz="1000" dirty="0">
                <a:solidFill>
                  <a:srgbClr val="FFFFFF"/>
                </a:solidFill>
                <a:effectLst/>
                <a:latin typeface="Arial" panose="020B0604020202020204" pitchFamily="34" charset="0"/>
                <a:ea typeface="Calibri" panose="020F0502020204030204" pitchFamily="34" charset="0"/>
              </a:rPr>
              <a:t> </a:t>
            </a:r>
            <a:endParaRPr lang="en-GB"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3455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All+the+Way+to+the+Ocean">
            <a:hlinkClick r:id="" action="ppaction://media"/>
            <a:extLst>
              <a:ext uri="{FF2B5EF4-FFF2-40B4-BE49-F238E27FC236}">
                <a16:creationId xmlns:a16="http://schemas.microsoft.com/office/drawing/2014/main" id="{F1533F60-7369-4DD0-96CF-C52A7DAC6C74}"/>
              </a:ext>
            </a:extLst>
          </p:cNvPr>
          <p:cNvPicPr>
            <a:picLocks noChangeAspect="1"/>
          </p:cNvPicPr>
          <p:nvPr>
            <a:videoFile r:link="rId1"/>
            <p:extLst>
              <p:ext uri="{DAA4B4D4-6D71-4841-9C94-3DE7FCFB9230}">
                <p14:media xmlns:p14="http://schemas.microsoft.com/office/powerpoint/2010/main" r:embed="rId2">
                  <p14:trim st="26627" end="122822.2333"/>
                </p14:media>
              </p:ext>
            </p:extLst>
          </p:nvPr>
        </p:nvPicPr>
        <p:blipFill>
          <a:blip r:embed="rId5"/>
          <a:stretch>
            <a:fillRect/>
          </a:stretch>
        </p:blipFill>
        <p:spPr>
          <a:xfrm>
            <a:off x="828186" y="325316"/>
            <a:ext cx="10535628" cy="5926291"/>
          </a:xfrm>
          <a:prstGeom prst="rect">
            <a:avLst/>
          </a:prstGeom>
        </p:spPr>
      </p:pic>
    </p:spTree>
    <p:extLst>
      <p:ext uri="{BB962C8B-B14F-4D97-AF65-F5344CB8AC3E}">
        <p14:creationId xmlns:p14="http://schemas.microsoft.com/office/powerpoint/2010/main" val="333780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2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Commercial project- Waiting room [Mpgun.com]">
            <a:hlinkClick r:id="" action="ppaction://media"/>
            <a:extLst>
              <a:ext uri="{FF2B5EF4-FFF2-40B4-BE49-F238E27FC236}">
                <a16:creationId xmlns:a16="http://schemas.microsoft.com/office/drawing/2014/main" id="{3F813611-5D16-4375-BA8A-9797F337094F}"/>
              </a:ext>
            </a:extLst>
          </p:cNvPr>
          <p:cNvPicPr>
            <a:picLocks noChangeAspect="1"/>
          </p:cNvPicPr>
          <p:nvPr>
            <a:videoFile r:link="rId1"/>
            <p:extLst>
              <p:ext uri="{DAA4B4D4-6D71-4841-9C94-3DE7FCFB9230}">
                <p14:media xmlns:p14="http://schemas.microsoft.com/office/powerpoint/2010/main" r:embed="rId2">
                  <p14:trim end="18207.1555"/>
                </p14:media>
              </p:ext>
            </p:extLst>
          </p:nvPr>
        </p:nvPicPr>
        <p:blipFill>
          <a:blip r:embed="rId5"/>
          <a:stretch>
            <a:fillRect/>
          </a:stretch>
        </p:blipFill>
        <p:spPr>
          <a:xfrm>
            <a:off x="309929" y="194883"/>
            <a:ext cx="11572142" cy="6509330"/>
          </a:xfrm>
          <a:prstGeom prst="rect">
            <a:avLst/>
          </a:prstGeom>
        </p:spPr>
      </p:pic>
    </p:spTree>
    <p:extLst>
      <p:ext uri="{BB962C8B-B14F-4D97-AF65-F5344CB8AC3E}">
        <p14:creationId xmlns:p14="http://schemas.microsoft.com/office/powerpoint/2010/main" val="6967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Image result for don't litter poster">
            <a:extLst>
              <a:ext uri="{FF2B5EF4-FFF2-40B4-BE49-F238E27FC236}">
                <a16:creationId xmlns:a16="http://schemas.microsoft.com/office/drawing/2014/main" id="{5126D68B-40A4-4D30-9863-A224A68624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2060" y="1710470"/>
            <a:ext cx="2862134" cy="34370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Related image">
            <a:extLst>
              <a:ext uri="{FF2B5EF4-FFF2-40B4-BE49-F238E27FC236}">
                <a16:creationId xmlns:a16="http://schemas.microsoft.com/office/drawing/2014/main" id="{547BBB43-FFF2-4090-8F5E-0D046215AD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6093" y="1710470"/>
            <a:ext cx="4466492" cy="34431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EA1A19B7-4875-4415-BB1D-EDB4FA919014}"/>
              </a:ext>
            </a:extLst>
          </p:cNvPr>
          <p:cNvSpPr>
            <a:spLocks noGrp="1"/>
          </p:cNvSpPr>
          <p:nvPr>
            <p:ph type="title"/>
          </p:nvPr>
        </p:nvSpPr>
        <p:spPr>
          <a:xfrm>
            <a:off x="838200" y="0"/>
            <a:ext cx="10515600" cy="1325563"/>
          </a:xfrm>
        </p:spPr>
        <p:txBody>
          <a:bodyPr/>
          <a:lstStyle/>
          <a:p>
            <a:pPr algn="ctr"/>
            <a:r>
              <a:rPr lang="en-GB" dirty="0">
                <a:latin typeface="+mn-lt"/>
              </a:rPr>
              <a:t>Design a poster</a:t>
            </a:r>
          </a:p>
        </p:txBody>
      </p:sp>
    </p:spTree>
    <p:extLst>
      <p:ext uri="{BB962C8B-B14F-4D97-AF65-F5344CB8AC3E}">
        <p14:creationId xmlns:p14="http://schemas.microsoft.com/office/powerpoint/2010/main" val="684829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3236</TotalTime>
  <Words>1187</Words>
  <Application>Microsoft Office PowerPoint</Application>
  <PresentationFormat>Widescreen</PresentationFormat>
  <Paragraphs>105</Paragraphs>
  <Slides>16</Slides>
  <Notes>16</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Together, we can make plastic pollution a thing of the past.</vt:lpstr>
      <vt:lpstr>Ocean Habitats</vt:lpstr>
      <vt:lpstr>PowerPoint Presentation</vt:lpstr>
      <vt:lpstr>PowerPoint Presentation</vt:lpstr>
      <vt:lpstr>PowerPoint Presentation</vt:lpstr>
      <vt:lpstr>What doesn’t belong in the ocean?</vt:lpstr>
      <vt:lpstr>PowerPoint Presentation</vt:lpstr>
      <vt:lpstr>PowerPoint Presentation</vt:lpstr>
      <vt:lpstr>Design a poster</vt:lpstr>
      <vt:lpstr>Plastic</vt:lpstr>
      <vt:lpstr>What could be used instead?</vt:lpstr>
      <vt:lpstr>What could be used instead?</vt:lpstr>
      <vt:lpstr>What could be used instead?</vt:lpstr>
      <vt:lpstr>PowerPoint Presentation</vt:lpstr>
      <vt:lpstr>PowerPoint Presentation</vt:lpstr>
      <vt:lpstr>PowerPoint Presentation</vt:lpstr>
    </vt:vector>
  </TitlesOfParts>
  <Company>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Hickie, Jessica</dc:creator>
  <cp:lastModifiedBy>Rachel Richardson</cp:lastModifiedBy>
  <cp:revision>144</cp:revision>
  <dcterms:created xsi:type="dcterms:W3CDTF">2018-08-31T09:49:50Z</dcterms:created>
  <dcterms:modified xsi:type="dcterms:W3CDTF">2021-02-28T17:22:06Z</dcterms:modified>
</cp:coreProperties>
</file>