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D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09" autoAdjust="0"/>
  </p:normalViewPr>
  <p:slideViewPr>
    <p:cSldViewPr snapToGrid="0">
      <p:cViewPr varScale="1">
        <p:scale>
          <a:sx n="63" d="100"/>
          <a:sy n="63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D62F-B65E-4418-A67A-A490CD40C8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EAC17-641C-4C71-B706-43E7C4FC4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3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words using Fred Talk to blend together the sounds they know e.g. m-a-t, mat.</a:t>
            </a:r>
          </a:p>
          <a:p>
            <a:r>
              <a:rPr lang="en-US" dirty="0"/>
              <a:t>We say ‘Fred Talk, read the word’.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children </a:t>
            </a:r>
            <a:r>
              <a:rPr lang="en-US" dirty="0" err="1"/>
              <a:t>practise</a:t>
            </a:r>
            <a:r>
              <a:rPr lang="en-US" dirty="0"/>
              <a:t> reading these sounds in words using the routine ‘Special Friends’, ‘Fred Talk’, read the word’.</a:t>
            </a:r>
          </a:p>
          <a:p>
            <a:endParaRPr lang="en-US" dirty="0"/>
          </a:p>
          <a:p>
            <a:r>
              <a:rPr lang="en-US" dirty="0"/>
              <a:t>They spot the ‘Special Friends’ first, then Fred Talk to read the word.</a:t>
            </a:r>
          </a:p>
          <a:p>
            <a:endParaRPr lang="en-US" dirty="0"/>
          </a:p>
          <a:p>
            <a:r>
              <a:rPr lang="en-US" dirty="0"/>
              <a:t>For example, ‘ay’, s-p-r-ay</a:t>
            </a:r>
            <a:r>
              <a:rPr lang="en-US"/>
              <a:t>, spray.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Children will be able to read all of the words in the Storybook.</a:t>
            </a:r>
          </a:p>
          <a:p>
            <a:endParaRPr lang="en-US" dirty="0"/>
          </a:p>
          <a:p>
            <a:r>
              <a:rPr lang="en-US" dirty="0"/>
              <a:t>If they hesitate, remind them to read the word using ‘Special Friends, Fred Talk, read the word’.</a:t>
            </a:r>
          </a:p>
          <a:p>
            <a:r>
              <a:rPr lang="en-US" dirty="0"/>
              <a:t>For example, this means they spot the ‘</a:t>
            </a:r>
            <a:r>
              <a:rPr lang="en-US" dirty="0" err="1"/>
              <a:t>sh</a:t>
            </a:r>
            <a:r>
              <a:rPr lang="en-US" dirty="0"/>
              <a:t>’, then Fred Talk and blend to read the word e.g. </a:t>
            </a:r>
            <a:r>
              <a:rPr lang="en-US" dirty="0" err="1"/>
              <a:t>sh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words are ‘tricky’ because they contain letters that don’t match the sounds the child has been taught.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‘said’ has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making an ‘e’ sound.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these common exception words as Red words.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early Storybooks, these words are printed in red text.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your child not to use Fred Talk to read Red words but instead to stop and think. Tell them the word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use this slide if you use Book Bag Books in your school.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Book Bag Books especially for home reading. They have guidance inside just for you as parents.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matched to the books children read in school so provide practice of the same sounds – extra practice at the right level for your child.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include many of the same reading activities that we use in class.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8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1 or 2’ from Oxford Owl.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Booklet 1 is sound groups and Ditty/ Red Groups and Booklet 2 for Green – Grey Storybooks.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AC17-641C-4C71-B706-43E7C4FC41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7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7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8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24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9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0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7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2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9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7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7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AB45-C38E-41C8-B13F-009C1FC2094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C90DF1-C9F5-4223-B54D-C907861DA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2404534"/>
            <a:ext cx="7706460" cy="1646302"/>
          </a:xfrm>
        </p:spPr>
        <p:txBody>
          <a:bodyPr/>
          <a:lstStyle/>
          <a:p>
            <a:pPr algn="ctr"/>
            <a:r>
              <a:rPr lang="en-GB" dirty="0" smtClean="0"/>
              <a:t>Welcome to </a:t>
            </a:r>
            <a:br>
              <a:rPr lang="en-GB" dirty="0" smtClean="0"/>
            </a:br>
            <a:r>
              <a:rPr lang="en-GB" dirty="0" smtClean="0"/>
              <a:t>Year 1’s Parents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7233" y="4829947"/>
            <a:ext cx="3078481" cy="1655762"/>
          </a:xfrm>
        </p:spPr>
        <p:txBody>
          <a:bodyPr>
            <a:normAutofit/>
          </a:bodyPr>
          <a:lstStyle/>
          <a:p>
            <a:r>
              <a:rPr lang="en-GB" sz="3600" u="sng" dirty="0" smtClean="0"/>
              <a:t>Mrs Horsley</a:t>
            </a:r>
            <a:endParaRPr lang="en-GB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50255" y="688477"/>
            <a:ext cx="519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Ellington Primary School</a:t>
            </a:r>
            <a:endParaRPr lang="en-GB" sz="3600" dirty="0"/>
          </a:p>
        </p:txBody>
      </p:sp>
      <p:pic>
        <p:nvPicPr>
          <p:cNvPr id="5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28163" y="354530"/>
            <a:ext cx="1500650" cy="1530131"/>
          </a:xfrm>
          <a:prstGeom prst="rect">
            <a:avLst/>
          </a:prstGeom>
          <a:ln/>
        </p:spPr>
      </p:pic>
      <p:pic>
        <p:nvPicPr>
          <p:cNvPr id="6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29487" y="430164"/>
            <a:ext cx="1500650" cy="1530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9269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C9DD-25FF-DD45-8952-0A114CE9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9" y="260649"/>
            <a:ext cx="7478713" cy="864096"/>
          </a:xfrm>
        </p:spPr>
        <p:txBody>
          <a:bodyPr/>
          <a:lstStyle/>
          <a:p>
            <a:r>
              <a:rPr lang="en-US" dirty="0"/>
              <a:t>Book Bag Books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F4763-21A6-D448-B6D3-D029870A9125}"/>
              </a:ext>
            </a:extLst>
          </p:cNvPr>
          <p:cNvSpPr/>
          <p:nvPr/>
        </p:nvSpPr>
        <p:spPr>
          <a:xfrm>
            <a:off x="1847528" y="1399847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reading practice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Uniquely matched to the </a:t>
            </a:r>
            <a:r>
              <a:rPr lang="en-GB" sz="2800" i="1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Write Inc.</a:t>
            </a: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Phonics Storybooks.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children's learning of phonics at the appropriate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make even faster progress in reading.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2BFF3-0BCF-1847-BD75-9F1FE70B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87" y="4455845"/>
            <a:ext cx="1310959" cy="171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1A557-3E53-5949-A342-3A8CD03AC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72" y="4455845"/>
            <a:ext cx="1321691" cy="171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C8B2C-D41A-634D-B9CB-51948B268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038" y="4455845"/>
            <a:ext cx="1322182" cy="1719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D619E-8431-A140-8185-938A5EE52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696" y="4455845"/>
            <a:ext cx="1323816" cy="171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E1FFC-F320-EE4A-92CF-77965609D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0988" y="4455845"/>
            <a:ext cx="1320060" cy="17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367-EB08-294F-AA8D-92446144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Please help at home!</a:t>
            </a:r>
            <a:endParaRPr lang="en-US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0033-6BC5-DC4D-B49C-817C0D0E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Listen to your child read the same Storybook again and again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Encourage them to use ’Special Friends’, ‘Fred Talk’, ‘read the word’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Discuss the story </a:t>
            </a:r>
            <a:r>
              <a:rPr lang="en-US" sz="2800" dirty="0" smtClean="0"/>
              <a:t>and recap any words they struggled 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7112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Identify which words appear again and again. </a:t>
            </a:r>
            <a:endParaRPr lang="en-GB" sz="1400" dirty="0"/>
          </a:p>
          <a:p>
            <a:pPr lvl="0"/>
            <a:r>
              <a:rPr lang="en-US" dirty="0" err="1"/>
              <a:t>Recognise</a:t>
            </a:r>
            <a:r>
              <a:rPr lang="en-US" dirty="0"/>
              <a:t> and join in with predictable phrases.</a:t>
            </a:r>
            <a:endParaRPr lang="en-GB" sz="1400" dirty="0"/>
          </a:p>
          <a:p>
            <a:pPr lvl="0"/>
            <a:r>
              <a:rPr lang="en-US" dirty="0"/>
              <a:t>Relate reading to own experiences.</a:t>
            </a:r>
            <a:endParaRPr lang="en-GB" sz="1400" dirty="0"/>
          </a:p>
          <a:p>
            <a:pPr lvl="0"/>
            <a:r>
              <a:rPr lang="en-US" dirty="0"/>
              <a:t>Re-read if reading does not make sense. </a:t>
            </a:r>
            <a:endParaRPr lang="en-GB" sz="1400" dirty="0"/>
          </a:p>
          <a:p>
            <a:pPr lvl="0"/>
            <a:r>
              <a:rPr lang="en-US" dirty="0"/>
              <a:t>Re-tell with considerable accuracy.</a:t>
            </a:r>
            <a:endParaRPr lang="en-GB" sz="1400" dirty="0"/>
          </a:p>
          <a:p>
            <a:pPr lvl="0"/>
            <a:r>
              <a:rPr lang="en-US" dirty="0"/>
              <a:t>Discuss significance of title and events.</a:t>
            </a:r>
            <a:endParaRPr lang="en-GB" sz="1400" dirty="0"/>
          </a:p>
          <a:p>
            <a:pPr lvl="0"/>
            <a:r>
              <a:rPr lang="en-US" dirty="0"/>
              <a:t>Make predictions on basis of what has been read. </a:t>
            </a:r>
            <a:endParaRPr lang="en-GB" sz="1400" dirty="0"/>
          </a:p>
          <a:p>
            <a:pPr lvl="0"/>
            <a:r>
              <a:rPr lang="en-US" dirty="0"/>
              <a:t>Make inferences on basis of what is being said and done.</a:t>
            </a:r>
            <a:endParaRPr lang="en-GB" sz="1400" dirty="0"/>
          </a:p>
          <a:p>
            <a:pPr lvl="0"/>
            <a:r>
              <a:rPr lang="en-US" dirty="0"/>
              <a:t>Read aloud with pace and expression, i.e. pause at full stop; raise voice for question.</a:t>
            </a:r>
            <a:endParaRPr lang="en-GB" sz="1400" dirty="0"/>
          </a:p>
          <a:p>
            <a:pPr lvl="0"/>
            <a:r>
              <a:rPr lang="en-US" dirty="0" err="1"/>
              <a:t>Recognise</a:t>
            </a:r>
            <a:r>
              <a:rPr lang="en-US" dirty="0"/>
              <a:t>:</a:t>
            </a:r>
            <a:endParaRPr lang="en-GB" sz="1400" dirty="0"/>
          </a:p>
          <a:p>
            <a:pPr lvl="1"/>
            <a:r>
              <a:rPr lang="en-US" dirty="0"/>
              <a:t>capital letters</a:t>
            </a:r>
            <a:endParaRPr lang="en-GB" sz="1200" dirty="0"/>
          </a:p>
          <a:p>
            <a:pPr lvl="1"/>
            <a:r>
              <a:rPr lang="en-US" dirty="0"/>
              <a:t>full stops</a:t>
            </a:r>
            <a:endParaRPr lang="en-GB" sz="1200" dirty="0"/>
          </a:p>
          <a:p>
            <a:pPr lvl="1"/>
            <a:r>
              <a:rPr lang="en-US" dirty="0"/>
              <a:t>question marks</a:t>
            </a:r>
            <a:endParaRPr lang="en-GB" sz="1200" dirty="0"/>
          </a:p>
          <a:p>
            <a:pPr lvl="1"/>
            <a:r>
              <a:rPr lang="en-US" dirty="0"/>
              <a:t>exclamation marks</a:t>
            </a:r>
            <a:endParaRPr lang="en-GB" sz="1200" dirty="0"/>
          </a:p>
          <a:p>
            <a:pPr lvl="0"/>
            <a:r>
              <a:rPr lang="en-US" dirty="0" smtClean="0"/>
              <a:t>Know </a:t>
            </a:r>
            <a:r>
              <a:rPr lang="en-US" dirty="0"/>
              <a:t>why the writer has used the above punctuation in a text.</a:t>
            </a:r>
            <a:endParaRPr lang="en-GB" sz="1400" dirty="0"/>
          </a:p>
          <a:p>
            <a:pPr lvl="0"/>
            <a:r>
              <a:rPr lang="en-US" dirty="0"/>
              <a:t>Know difference between fiction and non-fiction texts.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Expectations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6" y="1279993"/>
            <a:ext cx="8596668" cy="543176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Writing</a:t>
            </a:r>
            <a:endParaRPr lang="en-GB" sz="1200" dirty="0"/>
          </a:p>
          <a:p>
            <a:r>
              <a:rPr lang="en-GB" b="1" dirty="0"/>
              <a:t> </a:t>
            </a:r>
            <a:endParaRPr lang="en-GB" sz="1400" dirty="0"/>
          </a:p>
          <a:p>
            <a:pPr lvl="0"/>
            <a:r>
              <a:rPr lang="en-US" dirty="0"/>
              <a:t>Write clearly demarcated sentences. </a:t>
            </a:r>
            <a:endParaRPr lang="en-GB" sz="1400" dirty="0"/>
          </a:p>
          <a:p>
            <a:pPr lvl="0"/>
            <a:r>
              <a:rPr lang="en-US" dirty="0"/>
              <a:t>Use ‘and’ to join ideas.</a:t>
            </a:r>
            <a:endParaRPr lang="en-GB" sz="1400" dirty="0"/>
          </a:p>
          <a:p>
            <a:pPr lvl="0"/>
            <a:r>
              <a:rPr lang="en-US" dirty="0"/>
              <a:t>Use conjunctions to join sentences (e.g. so, but). </a:t>
            </a:r>
            <a:endParaRPr lang="en-GB" sz="1400" dirty="0"/>
          </a:p>
          <a:p>
            <a:pPr lvl="0"/>
            <a:r>
              <a:rPr lang="en-US" dirty="0"/>
              <a:t>Use standard forms of verbs, e.g. go/went.</a:t>
            </a:r>
            <a:endParaRPr lang="en-GB" sz="1400" dirty="0"/>
          </a:p>
          <a:p>
            <a:pPr lvl="0"/>
            <a:r>
              <a:rPr lang="en-US" dirty="0"/>
              <a:t>Introduce use of:</a:t>
            </a:r>
            <a:endParaRPr lang="en-GB" sz="1400" dirty="0"/>
          </a:p>
          <a:p>
            <a:pPr lvl="1"/>
            <a:r>
              <a:rPr lang="en-US" dirty="0"/>
              <a:t>capital letters</a:t>
            </a:r>
            <a:endParaRPr lang="en-GB" sz="1200" dirty="0"/>
          </a:p>
          <a:p>
            <a:pPr lvl="1"/>
            <a:r>
              <a:rPr lang="en-US" dirty="0"/>
              <a:t>full stops</a:t>
            </a:r>
            <a:endParaRPr lang="en-GB" sz="1200" dirty="0"/>
          </a:p>
          <a:p>
            <a:pPr lvl="1"/>
            <a:r>
              <a:rPr lang="en-US" dirty="0"/>
              <a:t>question marks</a:t>
            </a:r>
            <a:endParaRPr lang="en-GB" sz="1200" dirty="0"/>
          </a:p>
          <a:p>
            <a:pPr lvl="1"/>
            <a:r>
              <a:rPr lang="en-US" dirty="0"/>
              <a:t>exclamation marks</a:t>
            </a:r>
            <a:endParaRPr lang="en-GB" sz="1200" dirty="0"/>
          </a:p>
          <a:p>
            <a:pPr lvl="0"/>
            <a:r>
              <a:rPr lang="en-US" dirty="0"/>
              <a:t>Use capital letters for names and personal pronoun ‘I’.</a:t>
            </a:r>
            <a:endParaRPr lang="en-GB" sz="1400" dirty="0"/>
          </a:p>
          <a:p>
            <a:pPr lvl="0"/>
            <a:r>
              <a:rPr lang="en-US" dirty="0"/>
              <a:t>Write a sequence of sentences to form a short narrative </a:t>
            </a:r>
            <a:r>
              <a:rPr lang="en-US" i="1" dirty="0"/>
              <a:t>[as introduction to paragraphs]. </a:t>
            </a:r>
            <a:endParaRPr lang="en-GB" sz="1400" dirty="0"/>
          </a:p>
          <a:p>
            <a:pPr lvl="0"/>
            <a:r>
              <a:rPr lang="en-US" dirty="0"/>
              <a:t>Use correct formation of lower case – finishing in right place.</a:t>
            </a:r>
            <a:endParaRPr lang="en-GB" sz="1400" dirty="0"/>
          </a:p>
          <a:p>
            <a:pPr lvl="0"/>
            <a:r>
              <a:rPr lang="en-US" dirty="0"/>
              <a:t>Use correct formation of capital letters.</a:t>
            </a:r>
            <a:endParaRPr lang="en-GB" sz="1400" dirty="0"/>
          </a:p>
          <a:p>
            <a:pPr lvl="0"/>
            <a:r>
              <a:rPr lang="en-US" dirty="0"/>
              <a:t>Use correct formation of digits.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Expectations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46" y="1402107"/>
            <a:ext cx="8398020" cy="53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Maths we use a wide range of resources to help the children understand concepts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510" y="2230204"/>
            <a:ext cx="7308701" cy="4111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509" y="4736891"/>
            <a:ext cx="1156985" cy="1604938"/>
          </a:xfrm>
          <a:prstGeom prst="rect">
            <a:avLst/>
          </a:prstGeom>
          <a:solidFill>
            <a:srgbClr val="58DCEA"/>
          </a:solidFill>
          <a:ln>
            <a:solidFill>
              <a:srgbClr val="58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93494" y="4736891"/>
            <a:ext cx="1156985" cy="327286"/>
          </a:xfrm>
          <a:prstGeom prst="rect">
            <a:avLst/>
          </a:prstGeom>
          <a:solidFill>
            <a:srgbClr val="58DCEA"/>
          </a:solidFill>
          <a:ln>
            <a:solidFill>
              <a:srgbClr val="58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11645" y="2230204"/>
            <a:ext cx="3333566" cy="333114"/>
          </a:xfrm>
          <a:prstGeom prst="rect">
            <a:avLst/>
          </a:prstGeom>
          <a:solidFill>
            <a:srgbClr val="58DCEA"/>
          </a:solidFill>
          <a:ln>
            <a:solidFill>
              <a:srgbClr val="58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8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resources for you to use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Letter formation sheet which explains how each letter should be made.</a:t>
            </a:r>
          </a:p>
          <a:p>
            <a:r>
              <a:rPr lang="en-GB" dirty="0" smtClean="0"/>
              <a:t>Year 1 common exception words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5633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be prepared for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Uniform</a:t>
            </a:r>
          </a:p>
          <a:p>
            <a:r>
              <a:rPr lang="en-GB" sz="2400" dirty="0" smtClean="0"/>
              <a:t>Coats – please bring these daily</a:t>
            </a:r>
          </a:p>
          <a:p>
            <a:r>
              <a:rPr lang="en-GB" sz="2400" dirty="0" smtClean="0"/>
              <a:t>Bags – please only bring a reading bag Drinking Bottles</a:t>
            </a:r>
          </a:p>
          <a:p>
            <a:r>
              <a:rPr lang="en-GB" sz="2400" dirty="0" smtClean="0"/>
              <a:t>Come to school dressed in PE kit on a Tuesday </a:t>
            </a:r>
          </a:p>
          <a:p>
            <a:r>
              <a:rPr lang="en-GB" sz="2400" dirty="0" smtClean="0"/>
              <a:t>Daily Reading – signed by a grown up in their reading record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2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in Year 1?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83570"/>
              </p:ext>
            </p:extLst>
          </p:nvPr>
        </p:nvGraphicFramePr>
        <p:xfrm>
          <a:off x="677334" y="1505132"/>
          <a:ext cx="10875192" cy="4752077"/>
        </p:xfrm>
        <a:graphic>
          <a:graphicData uri="http://schemas.openxmlformats.org/drawingml/2006/table">
            <a:tbl>
              <a:tblPr/>
              <a:tblGrid>
                <a:gridCol w="524449">
                  <a:extLst>
                    <a:ext uri="{9D8B030D-6E8A-4147-A177-3AD203B41FA5}">
                      <a16:colId xmlns:a16="http://schemas.microsoft.com/office/drawing/2014/main" val="27174352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11365593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54665322"/>
                    </a:ext>
                  </a:extLst>
                </a:gridCol>
                <a:gridCol w="561703">
                  <a:extLst>
                    <a:ext uri="{9D8B030D-6E8A-4147-A177-3AD203B41FA5}">
                      <a16:colId xmlns:a16="http://schemas.microsoft.com/office/drawing/2014/main" val="1225235127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1765100809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val="1822882060"/>
                    </a:ext>
                  </a:extLst>
                </a:gridCol>
                <a:gridCol w="679268">
                  <a:extLst>
                    <a:ext uri="{9D8B030D-6E8A-4147-A177-3AD203B41FA5}">
                      <a16:colId xmlns:a16="http://schemas.microsoft.com/office/drawing/2014/main" val="1931313218"/>
                    </a:ext>
                  </a:extLst>
                </a:gridCol>
                <a:gridCol w="1711235">
                  <a:extLst>
                    <a:ext uri="{9D8B030D-6E8A-4147-A177-3AD203B41FA5}">
                      <a16:colId xmlns:a16="http://schemas.microsoft.com/office/drawing/2014/main" val="2776746152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393937776"/>
                    </a:ext>
                  </a:extLst>
                </a:gridCol>
                <a:gridCol w="1559440">
                  <a:extLst>
                    <a:ext uri="{9D8B030D-6E8A-4147-A177-3AD203B41FA5}">
                      <a16:colId xmlns:a16="http://schemas.microsoft.com/office/drawing/2014/main" val="4200596516"/>
                    </a:ext>
                  </a:extLst>
                </a:gridCol>
              </a:tblGrid>
              <a:tr h="605156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Day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Session 1</a:t>
                      </a:r>
                      <a:endParaRPr lang="en-GB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8:55- 9:45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Session 2</a:t>
                      </a:r>
                      <a:endParaRPr lang="en-GB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9:45-10:45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Break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Session 3</a:t>
                      </a:r>
                      <a:endParaRPr lang="en-GB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11:00-12:00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 </a:t>
                      </a: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12:00-12:50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Fluent Five /</a:t>
                      </a:r>
                    </a:p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Tough </a:t>
                      </a: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Ten 12:50-1:00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Session 4</a:t>
                      </a:r>
                      <a:endParaRPr lang="en-GB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1:00 – 2:00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Session 5</a:t>
                      </a:r>
                      <a:endParaRPr lang="en-GB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2:00 – 2:50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Assembly</a:t>
                      </a:r>
                      <a:endParaRPr lang="en-GB" sz="13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2.50-3.10</a:t>
                      </a:r>
                      <a:endParaRPr lang="en-GB" sz="13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Mon &amp; Wed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76941"/>
                  </a:ext>
                </a:extLst>
              </a:tr>
              <a:tr h="669194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Mon</a:t>
                      </a:r>
                      <a:endParaRPr lang="en-GB" sz="1300" b="1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Phonics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Science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Assembly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53838"/>
                  </a:ext>
                </a:extLst>
              </a:tr>
              <a:tr h="721706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Tues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/>
                      </a:r>
                      <a:br>
                        <a:rPr lang="en-GB" sz="13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Phonics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PE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Computing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6617"/>
                  </a:ext>
                </a:extLst>
              </a:tr>
              <a:tr h="936659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Wed</a:t>
                      </a:r>
                      <a:endParaRPr lang="en-GB" sz="1300" b="1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Phonics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Topic</a:t>
                      </a:r>
                      <a:endParaRPr lang="en-GB" sz="1300">
                        <a:effectLst/>
                      </a:endParaRPr>
                    </a:p>
                    <a:p>
                      <a:pPr fontAlgn="t"/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8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PSHE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/>
                      </a:r>
                      <a:br>
                        <a:rPr lang="en-GB" sz="13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Assembly 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24204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Thur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Phonics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Music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Topic 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EB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14559"/>
                  </a:ext>
                </a:extLst>
              </a:tr>
              <a:tr h="1069054">
                <a:tc>
                  <a:txBody>
                    <a:bodyPr/>
                    <a:lstStyle/>
                    <a:p>
                      <a:pPr marL="71755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Fri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Phonics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Art/DT</a:t>
                      </a:r>
                      <a:endParaRPr lang="en-GB" sz="1300">
                        <a:effectLst/>
                      </a:endParaRPr>
                    </a:p>
                    <a:p>
                      <a:pPr fontAlgn="t"/>
                      <a:r>
                        <a:rPr lang="en-GB" sz="1300">
                          <a:effectLst/>
                        </a:rPr>
                        <a:t/>
                      </a:r>
                      <a:br>
                        <a:rPr lang="en-GB" sz="1300">
                          <a:effectLst/>
                        </a:rPr>
                      </a:br>
                      <a:endParaRPr lang="en-GB" sz="130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Achievers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Assembly </a:t>
                      </a:r>
                      <a:endParaRPr lang="en-GB" sz="1300" dirty="0">
                        <a:effectLst/>
                      </a:endParaRPr>
                    </a:p>
                  </a:txBody>
                  <a:tcPr marL="49034" marR="49034" marT="32690" marB="326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9057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0650" y="207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Phonics is taught everyday</a:t>
            </a:r>
          </a:p>
          <a:p>
            <a:r>
              <a:rPr lang="en-GB" sz="2400" dirty="0" smtClean="0"/>
              <a:t>We use Read Write </a:t>
            </a:r>
            <a:r>
              <a:rPr lang="en-GB" sz="2400" dirty="0" err="1" smtClean="0"/>
              <a:t>Inc</a:t>
            </a:r>
            <a:r>
              <a:rPr lang="en-GB" sz="2400" dirty="0" smtClean="0"/>
              <a:t> (RWI) as a phonics scheme</a:t>
            </a:r>
          </a:p>
          <a:p>
            <a:r>
              <a:rPr lang="en-GB" sz="2400" dirty="0" smtClean="0"/>
              <a:t>Phonics lessons are taught in smaller groups and children are grouped appropriately on their reading ability</a:t>
            </a:r>
          </a:p>
          <a:p>
            <a:r>
              <a:rPr lang="en-GB" sz="2400" dirty="0" smtClean="0"/>
              <a:t>Each child will bring a RWI book bag book home on a Thursday. These must be read every day and returned to school on a Monday.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14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1" y="2183567"/>
            <a:ext cx="10085604" cy="1320800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/>
              <a:t>Quick recap on how you can help at home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9552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822D-55EA-3441-BEB8-4DDEC2D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with Fred Talk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B8B5F-DBCF-E746-BF44-519E8D3C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19" b="6202"/>
          <a:stretch/>
        </p:blipFill>
        <p:spPr>
          <a:xfrm>
            <a:off x="3244531" y="1451615"/>
            <a:ext cx="1512999" cy="2298001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3E26-CADA-C54E-AB51-86C1755BF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"/>
          <a:stretch/>
        </p:blipFill>
        <p:spPr>
          <a:xfrm>
            <a:off x="5074457" y="1451614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AE5CF-87A0-E24F-AA25-3951A7F2D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45"/>
          <a:stretch/>
        </p:blipFill>
        <p:spPr>
          <a:xfrm>
            <a:off x="6904383" y="1451613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C98152B-D11E-B64D-92DB-04549E24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312" y="3930684"/>
            <a:ext cx="4797287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279C-A1B0-BD46-857A-27F00F2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33" y="260649"/>
            <a:ext cx="8824999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5C3B0-4996-1B47-B748-9022B28B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70" y="1482273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2D307-CAF3-CD40-BD45-235D8FDA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984173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B5E3-8A36-464F-AD2A-E3B6DAFF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33" y="260649"/>
            <a:ext cx="8946317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F55EA-20BA-9940-80CE-F946D54B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56" y="1490270"/>
            <a:ext cx="4099689" cy="1938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E4011-75BC-3A4A-8675-9C1366675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56" y="3713614"/>
            <a:ext cx="4056943" cy="28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1358-7079-704B-9B32-5E78F28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4FA85-7D2B-994C-8EA8-4ABF818A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1081" y="3357051"/>
            <a:ext cx="4599316" cy="29416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BCBC3-CDC1-EC4B-A12C-A092D1C2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1" r="3172" b="1901"/>
          <a:stretch/>
        </p:blipFill>
        <p:spPr>
          <a:xfrm>
            <a:off x="2681468" y="1546333"/>
            <a:ext cx="3040011" cy="1544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FACAA7-1E4E-D742-A365-12B239536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02" r="6712" b="7279"/>
          <a:stretch/>
        </p:blipFill>
        <p:spPr>
          <a:xfrm>
            <a:off x="6470525" y="1546334"/>
            <a:ext cx="3040009" cy="1544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2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5396</TotalTime>
  <Words>771</Words>
  <Application>Microsoft Office PowerPoint</Application>
  <PresentationFormat>Widescreen</PresentationFormat>
  <Paragraphs>200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Trebuchet MS</vt:lpstr>
      <vt:lpstr>Wingdings 3</vt:lpstr>
      <vt:lpstr>Facet</vt:lpstr>
      <vt:lpstr>Welcome to  Year 1’s Parents Meeting</vt:lpstr>
      <vt:lpstr>How to be prepared for school</vt:lpstr>
      <vt:lpstr>What happens in Year 1?</vt:lpstr>
      <vt:lpstr>Phonics </vt:lpstr>
      <vt:lpstr>Quick recap on how you can help at home</vt:lpstr>
      <vt:lpstr>Reading with Fred Talk</vt:lpstr>
      <vt:lpstr>‘Special Friends’, ‘Fred Talk’, read the word</vt:lpstr>
      <vt:lpstr>‘Special Friends’, ‘Fred Talk’, read the word</vt:lpstr>
      <vt:lpstr>Red Words</vt:lpstr>
      <vt:lpstr>Book Bag Books</vt:lpstr>
      <vt:lpstr>Please help at home!</vt:lpstr>
      <vt:lpstr>Reading Expectations</vt:lpstr>
      <vt:lpstr>Writing Expectations </vt:lpstr>
      <vt:lpstr>Maths Expectations</vt:lpstr>
      <vt:lpstr>In Maths we use a wide range of resources to help the children understand concepts</vt:lpstr>
      <vt:lpstr>Useful resources for you to use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Year 1’s Parents Meeting</dc:title>
  <dc:creator>Samantha Horsley</dc:creator>
  <cp:lastModifiedBy>Samantha Horsley</cp:lastModifiedBy>
  <cp:revision>10</cp:revision>
  <dcterms:created xsi:type="dcterms:W3CDTF">2022-09-11T19:05:05Z</dcterms:created>
  <dcterms:modified xsi:type="dcterms:W3CDTF">2022-10-18T17:50:02Z</dcterms:modified>
</cp:coreProperties>
</file>