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2" r:id="rId20"/>
    <p:sldId id="273" r:id="rId21"/>
    <p:sldId id="274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A36C0-8BB0-4E3F-A658-002CE187D82B}" type="datetimeFigureOut">
              <a:rPr lang="en-GB" smtClean="0"/>
              <a:t>23/02/2021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8FF71-D5F9-42EE-B6FC-958DE574CF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44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B5FF-C0A0-499E-9137-D9A6C4E851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63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847-365E-4478-B5E1-5A102905727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5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6B9A3-5C3D-4706-8E46-2F9AF7F059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54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B5FF-C0A0-499E-9137-D9A6C4E851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75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53413-0F13-4F92-A315-D6200B585BB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56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F18-DA70-49B8-8D1D-84D312FAA0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636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2865-F0DA-4C57-8777-438D4523094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39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3B85-7507-4E91-B88A-846B943A461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20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0A36-0203-4675-B20F-15D121949B5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94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39F2-8446-4ECA-B9F5-BB82B77603E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950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9CE0B-B2E9-40F8-9E38-B9440000D0E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1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53413-0F13-4F92-A315-D6200B585BB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7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32D6-6954-43E3-A558-CD139FBEEE7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44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847-365E-4478-B5E1-5A102905727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307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6B9A3-5C3D-4706-8E46-2F9AF7F059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08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B5FF-C0A0-499E-9137-D9A6C4E851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71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53413-0F13-4F92-A315-D6200B585BBC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4156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F18-DA70-49B8-8D1D-84D312FAA0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281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2865-F0DA-4C57-8777-438D4523094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33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3B85-7507-4E91-B88A-846B943A461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81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0A36-0203-4675-B20F-15D121949B5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27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39F2-8446-4ECA-B9F5-BB82B77603E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3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49F18-DA70-49B8-8D1D-84D312FAA0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24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9CE0B-B2E9-40F8-9E38-B9440000D0E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762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32D6-6954-43E3-A558-CD139FBEEE7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5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847-365E-4478-B5E1-5A102905727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4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6B9A3-5C3D-4706-8E46-2F9AF7F0597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3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2865-F0DA-4C57-8777-438D4523094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1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E3B85-7507-4E91-B88A-846B943A461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6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0A36-0203-4675-B20F-15D121949B5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55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D39F2-8446-4ECA-B9F5-BB82B77603E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05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9CE0B-B2E9-40F8-9E38-B9440000D0E3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5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632D6-6954-43E3-A558-CD139FBEEE7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58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A613F-B311-4C36-B91D-7AD5BA7FBE67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9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A613F-B311-4C36-B91D-7AD5BA7FBE67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8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FA613F-B311-4C36-B91D-7AD5BA7FBE67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70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LSumTLrJzdU" TargetMode="Externa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8009F7"/>
          </a:solidFill>
        </p:spPr>
        <p:txBody>
          <a:bodyPr/>
          <a:lstStyle/>
          <a:p>
            <a:endParaRPr lang="en-GB" altLang="en-US" sz="8800" dirty="0" smtClean="0">
              <a:latin typeface="Comic Sans MS" pitchFamily="66" charset="0"/>
            </a:endParaRPr>
          </a:p>
          <a:p>
            <a:r>
              <a:rPr lang="en-GB" altLang="en-US" sz="8800" dirty="0" smtClean="0">
                <a:latin typeface="Comic Sans MS" pitchFamily="66" charset="0"/>
              </a:rPr>
              <a:t>Friday </a:t>
            </a:r>
          </a:p>
          <a:p>
            <a:endParaRPr lang="en-GB" altLang="en-US" dirty="0" smtClean="0">
              <a:latin typeface="Cooper Black" pitchFamily="18" charset="0"/>
            </a:endParaRPr>
          </a:p>
          <a:p>
            <a:endParaRPr lang="en-GB" altLang="en-US" dirty="0" smtClean="0">
              <a:latin typeface="Cooper Black" pitchFamily="18" charset="0"/>
            </a:endParaRPr>
          </a:p>
        </p:txBody>
      </p:sp>
      <p:sp>
        <p:nvSpPr>
          <p:cNvPr id="14339" name="AutoShape 6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4340" name="AutoShape 8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44196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7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19531" r="26825" b="19560"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rainforest,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nobody felled a single tree.</a:t>
            </a:r>
          </a:p>
        </p:txBody>
      </p:sp>
    </p:spTree>
    <p:extLst>
      <p:ext uri="{BB962C8B-B14F-4D97-AF65-F5344CB8AC3E}">
        <p14:creationId xmlns:p14="http://schemas.microsoft.com/office/powerpoint/2010/main" val="4127829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19438" r="27046" b="19398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an elephant,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nobody stole my ivory.</a:t>
            </a:r>
          </a:p>
        </p:txBody>
      </p:sp>
    </p:spTree>
    <p:extLst>
      <p:ext uri="{BB962C8B-B14F-4D97-AF65-F5344CB8AC3E}">
        <p14:creationId xmlns:p14="http://schemas.microsoft.com/office/powerpoint/2010/main" val="3891687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" t="19443" r="27100" b="19556"/>
          <a:stretch>
            <a:fillRect/>
          </a:stretch>
        </p:blipFill>
        <p:spPr bwMode="auto">
          <a:xfrm>
            <a:off x="0" y="1268413"/>
            <a:ext cx="91440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panda,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took my territory.</a:t>
            </a:r>
          </a:p>
        </p:txBody>
      </p:sp>
    </p:spTree>
    <p:extLst>
      <p:ext uri="{BB962C8B-B14F-4D97-AF65-F5344CB8AC3E}">
        <p14:creationId xmlns:p14="http://schemas.microsoft.com/office/powerpoint/2010/main" val="2343588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19518" r="26976" b="19501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an island,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ever discovered me.</a:t>
            </a:r>
          </a:p>
        </p:txBody>
      </p:sp>
    </p:spTree>
    <p:extLst>
      <p:ext uri="{BB962C8B-B14F-4D97-AF65-F5344CB8AC3E}">
        <p14:creationId xmlns:p14="http://schemas.microsoft.com/office/powerpoint/2010/main" val="222210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262"/>
            <a:ext cx="9144000" cy="687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671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FFCC66"/>
          </a:solidFill>
        </p:spPr>
        <p:txBody>
          <a:bodyPr/>
          <a:lstStyle/>
          <a:p>
            <a:pPr algn="l"/>
            <a:r>
              <a:rPr lang="en-GB" altLang="en-US" dirty="0" smtClean="0">
                <a:latin typeface="Arial Rounded MT Bold" pitchFamily="34" charset="0"/>
              </a:rPr>
              <a:t>Friday</a:t>
            </a:r>
          </a:p>
          <a:p>
            <a:pPr algn="l"/>
            <a:r>
              <a:rPr lang="en-GB" altLang="en-US" sz="1800" dirty="0" smtClean="0">
                <a:latin typeface="Arial Rounded MT Bold" pitchFamily="34" charset="0"/>
              </a:rPr>
              <a:t>Task 1 –  write your own Dreamer poem about how we can make a difference – look at the structure of the poem </a:t>
            </a:r>
          </a:p>
          <a:p>
            <a:pPr algn="l"/>
            <a:r>
              <a:rPr lang="en-GB" altLang="en-US" sz="1800" dirty="0" smtClean="0">
                <a:latin typeface="Arial Rounded MT Bold" pitchFamily="34" charset="0"/>
              </a:rPr>
              <a:t>                                       – I dreamt I was..</a:t>
            </a:r>
          </a:p>
          <a:p>
            <a:pPr algn="l"/>
            <a:r>
              <a:rPr lang="en-GB" altLang="en-US" sz="1800" dirty="0" smtClean="0">
                <a:latin typeface="Arial Rounded MT Bold" pitchFamily="34" charset="0"/>
              </a:rPr>
              <a:t>                                          And no one…   </a:t>
            </a:r>
            <a:r>
              <a:rPr lang="en-GB" altLang="en-US" sz="1800" b="1" dirty="0" smtClean="0">
                <a:solidFill>
                  <a:srgbClr val="FF0000"/>
                </a:solidFill>
                <a:latin typeface="Arial Rounded MT Bold" pitchFamily="34" charset="0"/>
              </a:rPr>
              <a:t>now  change that to</a:t>
            </a:r>
          </a:p>
          <a:p>
            <a:pPr algn="l"/>
            <a:r>
              <a:rPr lang="en-GB" altLang="en-US" sz="1800" dirty="0" smtClean="0">
                <a:latin typeface="Arial Rounded MT Bold" pitchFamily="34" charset="0"/>
              </a:rPr>
              <a:t>                                      - I hope that …</a:t>
            </a:r>
          </a:p>
          <a:p>
            <a:pPr algn="l"/>
            <a:r>
              <a:rPr lang="en-GB" altLang="en-US" sz="1800" dirty="0" smtClean="0">
                <a:latin typeface="Arial Rounded MT Bold" pitchFamily="34" charset="0"/>
              </a:rPr>
              <a:t>                                        And no one…</a:t>
            </a:r>
          </a:p>
          <a:p>
            <a:pPr algn="l"/>
            <a:endParaRPr lang="en-GB" altLang="en-US" sz="1800" dirty="0" smtClean="0">
              <a:latin typeface="Arial Rounded MT Bold" pitchFamily="34" charset="0"/>
            </a:endParaRPr>
          </a:p>
          <a:p>
            <a:pPr algn="l"/>
            <a:r>
              <a:rPr lang="en-GB" altLang="en-US" sz="1800" dirty="0" smtClean="0">
                <a:latin typeface="Arial Rounded MT Bold" pitchFamily="34" charset="0"/>
              </a:rPr>
              <a:t>Task 2 – with adult help, if possible cook/make something with some left over foods rather than throw it away or put it in the fridge until it has gone off.</a:t>
            </a:r>
          </a:p>
          <a:p>
            <a:pPr algn="l"/>
            <a:endParaRPr lang="en-GB" altLang="en-US" sz="1400" dirty="0" smtClean="0">
              <a:latin typeface="Arial Rounded MT Bold" pitchFamily="34" charset="0"/>
            </a:endParaRPr>
          </a:p>
          <a:p>
            <a:pPr algn="l"/>
            <a:r>
              <a:rPr lang="en-GB" altLang="en-US" sz="1800" dirty="0" smtClean="0">
                <a:latin typeface="Arial Rounded MT Bold" pitchFamily="34" charset="0"/>
              </a:rPr>
              <a:t>Task 3 </a:t>
            </a:r>
            <a:r>
              <a:rPr lang="en-GB" altLang="en-US" sz="1800" dirty="0">
                <a:latin typeface="Arial Rounded MT Bold" pitchFamily="34" charset="0"/>
              </a:rPr>
              <a:t>– </a:t>
            </a:r>
            <a:r>
              <a:rPr lang="en-GB" altLang="en-US" sz="1800" dirty="0" smtClean="0">
                <a:latin typeface="Arial Rounded MT Bold" pitchFamily="34" charset="0"/>
              </a:rPr>
              <a:t>to be able to create a line graph with data given (see slides </a:t>
            </a:r>
          </a:p>
          <a:p>
            <a:pPr algn="l"/>
            <a:r>
              <a:rPr lang="en-GB" altLang="en-US" sz="1800" dirty="0" smtClean="0">
                <a:latin typeface="Arial Rounded MT Bold" pitchFamily="34" charset="0"/>
              </a:rPr>
              <a:t>16 to 20).</a:t>
            </a:r>
          </a:p>
          <a:p>
            <a:pPr algn="l"/>
            <a:endParaRPr lang="en-GB" altLang="en-US" sz="1400" dirty="0">
              <a:latin typeface="Arial Rounded MT Bold" pitchFamily="34" charset="0"/>
            </a:endParaRPr>
          </a:p>
          <a:p>
            <a:pPr algn="l"/>
            <a:r>
              <a:rPr lang="en-GB" altLang="en-US" sz="1800" dirty="0" smtClean="0">
                <a:latin typeface="Arial Rounded MT Bold" pitchFamily="34" charset="0"/>
              </a:rPr>
              <a:t>Task 4 – Bee Willey, the illustrator of Dreamer has set you a challenge</a:t>
            </a:r>
            <a:r>
              <a:rPr lang="en-GB" altLang="en-US" sz="1800" dirty="0">
                <a:latin typeface="Arial Rounded MT Bold" pitchFamily="34" charset="0"/>
              </a:rPr>
              <a:t>. </a:t>
            </a:r>
            <a:r>
              <a:rPr lang="en-GB" altLang="en-US" sz="1800" dirty="0" smtClean="0">
                <a:latin typeface="Arial Rounded MT Bold" pitchFamily="34" charset="0"/>
              </a:rPr>
              <a:t>She would like you to </a:t>
            </a:r>
            <a:r>
              <a:rPr lang="en-GB" altLang="en-US" sz="1800" dirty="0">
                <a:latin typeface="Arial Rounded MT Bold" pitchFamily="34" charset="0"/>
              </a:rPr>
              <a:t>research </a:t>
            </a:r>
            <a:r>
              <a:rPr lang="en-GB" altLang="en-US" sz="1800" dirty="0" smtClean="0">
                <a:latin typeface="Arial Rounded MT Bold" pitchFamily="34" charset="0"/>
              </a:rPr>
              <a:t>endangered animals </a:t>
            </a:r>
            <a:r>
              <a:rPr lang="en-GB" altLang="en-US" sz="1800" dirty="0">
                <a:latin typeface="Arial Rounded MT Bold" pitchFamily="34" charset="0"/>
              </a:rPr>
              <a:t>and then </a:t>
            </a:r>
            <a:r>
              <a:rPr lang="en-GB" altLang="en-US" sz="1800" dirty="0" smtClean="0">
                <a:latin typeface="Arial Rounded MT Bold" pitchFamily="34" charset="0"/>
              </a:rPr>
              <a:t>either draw/paint/collage them reinstating them </a:t>
            </a:r>
            <a:r>
              <a:rPr lang="en-GB" altLang="en-US" sz="1800" dirty="0">
                <a:latin typeface="Arial Rounded MT Bold" pitchFamily="34" charset="0"/>
              </a:rPr>
              <a:t>to what </a:t>
            </a:r>
            <a:r>
              <a:rPr lang="en-GB" altLang="en-US" sz="1800" dirty="0" smtClean="0">
                <a:latin typeface="Arial Rounded MT Bold" pitchFamily="34" charset="0"/>
              </a:rPr>
              <a:t>their environment </a:t>
            </a:r>
            <a:r>
              <a:rPr lang="en-GB" altLang="en-US" sz="1800" dirty="0">
                <a:latin typeface="Arial Rounded MT Bold" pitchFamily="34" charset="0"/>
              </a:rPr>
              <a:t>should be e.g. researching a sea turtle and then drawing it </a:t>
            </a:r>
            <a:r>
              <a:rPr lang="en-GB" altLang="en-US" sz="1800" dirty="0" smtClean="0">
                <a:latin typeface="Arial Rounded MT Bold" pitchFamily="34" charset="0"/>
              </a:rPr>
              <a:t>in a </a:t>
            </a:r>
            <a:r>
              <a:rPr lang="en-GB" altLang="en-US" sz="1800" dirty="0">
                <a:latin typeface="Arial Rounded MT Bold" pitchFamily="34" charset="0"/>
              </a:rPr>
              <a:t>clear sea without plastic pollution and a safe place away from </a:t>
            </a:r>
            <a:r>
              <a:rPr lang="en-GB" altLang="en-US" sz="1800" dirty="0" smtClean="0">
                <a:latin typeface="Arial Rounded MT Bold" pitchFamily="34" charset="0"/>
              </a:rPr>
              <a:t>poachers </a:t>
            </a:r>
            <a:r>
              <a:rPr lang="en-GB" altLang="en-US" sz="1800" dirty="0">
                <a:latin typeface="Arial Rounded MT Bold" pitchFamily="34" charset="0"/>
              </a:rPr>
              <a:t>etc. </a:t>
            </a:r>
            <a:r>
              <a:rPr lang="en-GB" altLang="en-US" sz="1800" dirty="0" smtClean="0">
                <a:latin typeface="Arial Rounded MT Bold" pitchFamily="34" charset="0"/>
              </a:rPr>
              <a:t>I’d </a:t>
            </a:r>
            <a:r>
              <a:rPr lang="en-GB" altLang="en-US" sz="1800" dirty="0">
                <a:latin typeface="Arial Rounded MT Bold" pitchFamily="34" charset="0"/>
              </a:rPr>
              <a:t>like </a:t>
            </a:r>
            <a:r>
              <a:rPr lang="en-GB" altLang="en-US" sz="1800" dirty="0" smtClean="0">
                <a:latin typeface="Arial Rounded MT Bold" pitchFamily="34" charset="0"/>
              </a:rPr>
              <a:t>you </a:t>
            </a:r>
            <a:r>
              <a:rPr lang="en-GB" altLang="en-US" sz="1800" dirty="0">
                <a:latin typeface="Arial Rounded MT Bold" pitchFamily="34" charset="0"/>
              </a:rPr>
              <a:t>to </a:t>
            </a:r>
            <a:r>
              <a:rPr lang="en-GB" altLang="en-US" sz="1800" dirty="0" smtClean="0">
                <a:latin typeface="Arial Rounded MT Bold" pitchFamily="34" charset="0"/>
              </a:rPr>
              <a:t>use the </a:t>
            </a:r>
            <a:r>
              <a:rPr lang="en-GB" altLang="en-US" sz="1800" dirty="0">
                <a:latin typeface="Arial Rounded MT Bold" pitchFamily="34" charset="0"/>
              </a:rPr>
              <a:t>attached </a:t>
            </a:r>
            <a:r>
              <a:rPr lang="en-GB" altLang="en-US" sz="1800" dirty="0" smtClean="0">
                <a:latin typeface="Arial Rounded MT Bold" pitchFamily="34" charset="0"/>
              </a:rPr>
              <a:t>paper (slide 21) </a:t>
            </a:r>
            <a:r>
              <a:rPr lang="en-GB" altLang="en-US" sz="1800" dirty="0">
                <a:latin typeface="Arial Rounded MT Bold" pitchFamily="34" charset="0"/>
              </a:rPr>
              <a:t>with the horizon line so that way when we collate the pictures they will be on a continuous line of sky/land/sea and hopefully we can make a lovely display out of it.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112" y="204975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Rounded MT Bold" panose="020F0704030504030204" pitchFamily="34" charset="0"/>
              </a:rPr>
              <a:t>Illustrations would be lovely too! </a:t>
            </a:r>
            <a:r>
              <a:rPr lang="en-GB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</a:t>
            </a:r>
            <a:endParaRPr lang="en-GB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93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92D050"/>
          </a:solidFill>
        </p:spPr>
        <p:txBody>
          <a:bodyPr/>
          <a:lstStyle/>
          <a:p>
            <a:r>
              <a:rPr lang="en-GB" sz="4000" dirty="0" smtClean="0">
                <a:latin typeface="Arial Rounded MT Bold" panose="020F0704030504030204" pitchFamily="34" charset="0"/>
              </a:rPr>
              <a:t>PLANTING OF PALM OIL TREES IS HAVING A DEVASTATING IMPACT ON OUR RAINFORESTS </a:t>
            </a:r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  </a:t>
            </a:r>
            <a:endParaRPr lang="en-GB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" y="1801360"/>
            <a:ext cx="9083234" cy="505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06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92D050"/>
          </a:solidFill>
        </p:spPr>
        <p:txBody>
          <a:bodyPr/>
          <a:lstStyle/>
          <a:p>
            <a:r>
              <a:rPr lang="en-GB" sz="2000" dirty="0"/>
              <a:t>The habitat of the orangutan, tiger, </a:t>
            </a:r>
            <a:r>
              <a:rPr lang="en-GB" sz="2000" dirty="0" smtClean="0"/>
              <a:t>cassowary </a:t>
            </a:r>
            <a:r>
              <a:rPr lang="en-GB" sz="2000" dirty="0"/>
              <a:t>and many other species is under threat from unsustainable commercial cultivation of palm oil. The animals’ plight has been highlighted in the </a:t>
            </a:r>
            <a:r>
              <a:rPr lang="en-GB" sz="2000" dirty="0" smtClean="0"/>
              <a:t>media, </a:t>
            </a:r>
            <a:r>
              <a:rPr lang="en-GB" sz="2000" dirty="0"/>
              <a:t>however the issues surrounding palm oil are complex and cannot simply be dealt with by a simple ban or boycott. </a:t>
            </a:r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Many conservation organisations  believe </a:t>
            </a:r>
            <a:r>
              <a:rPr lang="en-GB" sz="2000" dirty="0"/>
              <a:t>that promoting the use of </a:t>
            </a:r>
            <a:r>
              <a:rPr lang="en-GB" sz="2000" b="1" dirty="0"/>
              <a:t>sustainably </a:t>
            </a:r>
            <a:r>
              <a:rPr lang="en-GB" sz="2000" dirty="0"/>
              <a:t>grown palm oil is the best way to tackle the issue. Palm oil itself isn’t the problem – it’s actually a very versatile, </a:t>
            </a:r>
            <a:r>
              <a:rPr lang="en-GB" sz="2000" dirty="0" smtClean="0"/>
              <a:t>efficient </a:t>
            </a:r>
            <a:r>
              <a:rPr lang="en-GB" sz="2000" dirty="0"/>
              <a:t>and high yielding crop that provides a livelihood for millions of people in tropical countries. It requires far less space than other similar oil </a:t>
            </a:r>
            <a:r>
              <a:rPr lang="en-GB" sz="2000" dirty="0" smtClean="0"/>
              <a:t>crops</a:t>
            </a:r>
            <a:r>
              <a:rPr lang="en-GB" sz="2000" dirty="0"/>
              <a:t>, which means that if palm oil were banned, you would need to use far more space to grow the next best alternative. The problem arises from how it </a:t>
            </a:r>
            <a:r>
              <a:rPr lang="en-GB" sz="2000" dirty="0" smtClean="0"/>
              <a:t>is </a:t>
            </a:r>
            <a:r>
              <a:rPr lang="en-GB" sz="2000" dirty="0"/>
              <a:t>grown, and it’s this issue that sustainable palm oil is trying to address. </a:t>
            </a:r>
            <a:r>
              <a:rPr lang="en-GB" sz="2000" dirty="0" smtClean="0"/>
              <a:t>It is essential for the world for children </a:t>
            </a:r>
            <a:r>
              <a:rPr lang="en-GB" sz="2000" dirty="0"/>
              <a:t>and adults to see that the choices they make can have an impact on wildlife, and wild places, on the other side of the world</a:t>
            </a:r>
            <a:r>
              <a:rPr lang="en-GB" sz="2000" dirty="0" smtClean="0"/>
              <a:t>.</a:t>
            </a:r>
          </a:p>
          <a:p>
            <a:endParaRPr lang="en-GB" sz="2000" dirty="0"/>
          </a:p>
          <a:p>
            <a:r>
              <a:rPr lang="en-GB" sz="2000" dirty="0" smtClean="0"/>
              <a:t>Please </a:t>
            </a:r>
            <a:r>
              <a:rPr lang="en-GB" sz="2000" dirty="0"/>
              <a:t>access </a:t>
            </a:r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www.youtube.com/watch?v=LSumTLrJzdU</a:t>
            </a:r>
            <a:r>
              <a:rPr lang="en-GB" sz="2000" dirty="0" smtClean="0"/>
              <a:t> to watch the devastation that palm oil planting can have on the environment. After that, just have a quick look in your cupboards to see how many things contain palm oil and see if it has the sustainable symbol or not. </a:t>
            </a:r>
            <a:endParaRPr lang="en-GB" sz="2000" dirty="0"/>
          </a:p>
          <a:p>
            <a:r>
              <a:rPr lang="en-GB" sz="2000" dirty="0" smtClean="0"/>
              <a:t> 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37835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92D050"/>
          </a:solidFill>
        </p:spPr>
        <p:txBody>
          <a:bodyPr/>
          <a:lstStyle/>
          <a:p>
            <a:r>
              <a:rPr lang="en-GB" sz="2000" dirty="0" smtClean="0"/>
              <a:t>I would like you to create a line graph on the global production of palm oil.</a:t>
            </a:r>
          </a:p>
          <a:p>
            <a:endParaRPr lang="en-GB" sz="2000" dirty="0"/>
          </a:p>
          <a:p>
            <a:r>
              <a:rPr lang="en-GB" sz="2000" dirty="0" smtClean="0"/>
              <a:t>This is an example of a line graph</a:t>
            </a:r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Please see slide 19 of how to draw your line graph</a:t>
            </a:r>
          </a:p>
          <a:p>
            <a:endParaRPr lang="en-GB" sz="2000" dirty="0"/>
          </a:p>
          <a:p>
            <a:r>
              <a:rPr lang="en-GB" sz="2000" dirty="0" smtClean="0"/>
              <a:t>Please see slide 20 for the data to input on your line graph</a:t>
            </a:r>
            <a:endParaRPr lang="en-GB" sz="2000" dirty="0"/>
          </a:p>
          <a:p>
            <a:r>
              <a:rPr lang="en-GB" sz="2000" dirty="0" smtClean="0"/>
              <a:t>  </a:t>
            </a:r>
            <a:endParaRPr lang="en-GB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100263"/>
            <a:ext cx="42672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574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92D050"/>
          </a:solidFill>
        </p:spPr>
        <p:txBody>
          <a:bodyPr/>
          <a:lstStyle/>
          <a:p>
            <a:endParaRPr lang="en-GB" sz="2000" dirty="0" smtClean="0"/>
          </a:p>
          <a:p>
            <a:r>
              <a:rPr lang="en-GB" sz="2000" u="sng" dirty="0" smtClean="0"/>
              <a:t>Global production of palm oil</a:t>
            </a:r>
          </a:p>
          <a:p>
            <a:endParaRPr lang="en-GB" sz="2000" dirty="0"/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45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40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35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30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25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20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15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10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  5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  0</a:t>
            </a:r>
          </a:p>
          <a:p>
            <a:pPr algn="l"/>
            <a:r>
              <a:rPr lang="en-GB" sz="2000" dirty="0"/>
              <a:t> </a:t>
            </a:r>
            <a:r>
              <a:rPr lang="en-GB" sz="2000" dirty="0" smtClean="0"/>
              <a:t>              1970    1975  1980  1985  1990  1995  2000  2005  2010  2015</a:t>
            </a:r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r>
              <a:rPr lang="en-GB" sz="2000" dirty="0" smtClean="0"/>
              <a:t> </a:t>
            </a:r>
            <a:endParaRPr lang="en-GB" sz="2000" dirty="0"/>
          </a:p>
          <a:p>
            <a:r>
              <a:rPr lang="en-GB" sz="2000" dirty="0" smtClean="0"/>
              <a:t>  </a:t>
            </a:r>
            <a:endParaRPr lang="en-GB" sz="2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71600" y="1124744"/>
            <a:ext cx="0" cy="36724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71600" y="4761148"/>
            <a:ext cx="7128792" cy="36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03948" y="53732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Years</a:t>
            </a:r>
            <a:endParaRPr lang="en-GB" u="sng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125796" y="2718084"/>
            <a:ext cx="2979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Production in million tonnes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2067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6863417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0" dirty="0" smtClean="0">
                <a:solidFill>
                  <a:srgbClr val="000000"/>
                </a:solidFill>
                <a:latin typeface="Arial Rounded MT Bold" pitchFamily="34" charset="0"/>
              </a:rPr>
              <a:t>The last day looking </a:t>
            </a:r>
            <a:r>
              <a:rPr lang="en-GB" altLang="en-US" sz="6000" dirty="0">
                <a:solidFill>
                  <a:srgbClr val="000000"/>
                </a:solidFill>
                <a:latin typeface="Arial Rounded MT Bold" pitchFamily="34" charset="0"/>
              </a:rPr>
              <a:t>at this fabulous </a:t>
            </a:r>
            <a:r>
              <a:rPr lang="en-GB" altLang="en-US" sz="6000" dirty="0" smtClean="0">
                <a:solidFill>
                  <a:srgbClr val="000000"/>
                </a:solidFill>
                <a:latin typeface="Arial Rounded MT Bold" pitchFamily="34" charset="0"/>
              </a:rPr>
              <a:t>book!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6000" dirty="0">
              <a:solidFill>
                <a:srgbClr val="000000"/>
              </a:solidFill>
              <a:latin typeface="Arial Rounded MT Bold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6000" dirty="0">
                <a:solidFill>
                  <a:srgbClr val="000000"/>
                </a:solidFill>
                <a:latin typeface="Arial Rounded MT Bold" pitchFamily="34" charset="0"/>
              </a:rPr>
              <a:t>   </a:t>
            </a:r>
            <a:r>
              <a:rPr lang="en-GB" altLang="en-US" sz="9600" dirty="0" smtClean="0">
                <a:solidFill>
                  <a:srgbClr val="000000"/>
                </a:solidFill>
                <a:latin typeface="Arial Rounded MT Bold" pitchFamily="34" charset="0"/>
              </a:rPr>
              <a:t>Dreamer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9600" dirty="0">
              <a:solidFill>
                <a:srgbClr val="000000"/>
              </a:solidFill>
              <a:latin typeface="Arial Rounded MT Bold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3600" dirty="0">
              <a:solidFill>
                <a:srgbClr val="000000"/>
              </a:solidFill>
              <a:latin typeface="Arial Rounded MT Bold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sz="2800" dirty="0">
              <a:solidFill>
                <a:srgbClr val="0000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601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92D050"/>
          </a:solidFill>
        </p:spPr>
        <p:txBody>
          <a:bodyPr/>
          <a:lstStyle/>
          <a:p>
            <a:endParaRPr lang="en-GB" sz="2000" dirty="0"/>
          </a:p>
          <a:p>
            <a:r>
              <a:rPr lang="en-GB" sz="2000" dirty="0"/>
              <a:t>G</a:t>
            </a:r>
            <a:r>
              <a:rPr lang="en-GB" sz="2000" dirty="0" smtClean="0"/>
              <a:t>lobal production of palm oil</a:t>
            </a:r>
          </a:p>
          <a:p>
            <a:endParaRPr lang="en-GB" sz="2000" dirty="0"/>
          </a:p>
          <a:p>
            <a:r>
              <a:rPr lang="en-GB" sz="2000" dirty="0" smtClean="0"/>
              <a:t>1970	-	2 million tonnes</a:t>
            </a:r>
          </a:p>
          <a:p>
            <a:r>
              <a:rPr lang="en-GB" sz="2000" dirty="0" smtClean="0"/>
              <a:t>1975	-	3 million tonnes</a:t>
            </a:r>
          </a:p>
          <a:p>
            <a:r>
              <a:rPr lang="en-GB" sz="2000" dirty="0" smtClean="0"/>
              <a:t>1980	-	5 million tonnes</a:t>
            </a:r>
          </a:p>
          <a:p>
            <a:r>
              <a:rPr lang="en-GB" sz="2000" dirty="0" smtClean="0"/>
              <a:t>1985 	-	8 million tonnes</a:t>
            </a:r>
          </a:p>
          <a:p>
            <a:r>
              <a:rPr lang="en-GB" sz="2000" dirty="0" smtClean="0"/>
              <a:t>1990	-	11 million tonnes</a:t>
            </a:r>
          </a:p>
          <a:p>
            <a:r>
              <a:rPr lang="en-GB" sz="2000" dirty="0" smtClean="0"/>
              <a:t>1995 	-	15 million tonnes</a:t>
            </a:r>
          </a:p>
          <a:p>
            <a:r>
              <a:rPr lang="en-GB" sz="2000" dirty="0" smtClean="0"/>
              <a:t>2000	-	20 million tonnes</a:t>
            </a:r>
          </a:p>
          <a:p>
            <a:r>
              <a:rPr lang="en-GB" sz="2000" dirty="0" smtClean="0"/>
              <a:t>2005	-	28 million tonnes</a:t>
            </a:r>
          </a:p>
          <a:p>
            <a:r>
              <a:rPr lang="en-GB" sz="2000" dirty="0" smtClean="0"/>
              <a:t>2010	-	34 million tonnes</a:t>
            </a:r>
          </a:p>
          <a:p>
            <a:r>
              <a:rPr lang="en-GB" sz="2000" dirty="0" smtClean="0"/>
              <a:t>2015	-	42 million tonnes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11304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l"/>
            <a:r>
              <a:rPr lang="en-GB" sz="1000" dirty="0" smtClean="0"/>
              <a:t>                                                                                                                                                                                                                           Top – sky</a:t>
            </a:r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endParaRPr lang="en-GB" sz="1000" dirty="0" smtClean="0"/>
          </a:p>
          <a:p>
            <a:pPr algn="l"/>
            <a:endParaRPr lang="en-GB" sz="1000" dirty="0"/>
          </a:p>
          <a:p>
            <a:pPr algn="l"/>
            <a:r>
              <a:rPr lang="en-GB" sz="1000" dirty="0" smtClean="0"/>
              <a:t>                                                                                                                                                                                                                        Bottom – land/sea</a:t>
            </a:r>
            <a:endParaRPr lang="en-GB" sz="1000" dirty="0"/>
          </a:p>
        </p:txBody>
      </p:sp>
      <p:cxnSp>
        <p:nvCxnSpPr>
          <p:cNvPr id="5" name="Straight Connector 4"/>
          <p:cNvCxnSpPr>
            <a:stCxn id="3" idx="1"/>
            <a:endCxn id="3" idx="3"/>
          </p:cNvCxnSpPr>
          <p:nvPr/>
        </p:nvCxnSpPr>
        <p:spPr>
          <a:xfrm>
            <a:off x="0" y="3429000"/>
            <a:ext cx="91440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46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73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92202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Once I had a dream, a special dream.  A dream about our world.</a:t>
            </a:r>
          </a:p>
        </p:txBody>
      </p:sp>
    </p:spTree>
    <p:extLst>
      <p:ext uri="{BB962C8B-B14F-4D97-AF65-F5344CB8AC3E}">
        <p14:creationId xmlns:p14="http://schemas.microsoft.com/office/powerpoint/2010/main" val="324720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19354" r="27042" b="19431"/>
          <a:stretch>
            <a:fillRect/>
          </a:stretch>
        </p:blipFill>
        <p:spPr bwMode="auto">
          <a:xfrm>
            <a:off x="12700" y="1323975"/>
            <a:ext cx="91313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whale,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hunters chased after me.</a:t>
            </a:r>
          </a:p>
        </p:txBody>
      </p:sp>
    </p:spTree>
    <p:extLst>
      <p:ext uri="{BB962C8B-B14F-4D97-AF65-F5344CB8AC3E}">
        <p14:creationId xmlns:p14="http://schemas.microsoft.com/office/powerpoint/2010/main" val="2331498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19427" r="27196" b="19189"/>
          <a:stretch>
            <a:fillRect/>
          </a:stretch>
        </p:blipFill>
        <p:spPr bwMode="auto">
          <a:xfrm>
            <a:off x="0" y="1341438"/>
            <a:ext cx="9166225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seal,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wanted fur from me.</a:t>
            </a:r>
          </a:p>
        </p:txBody>
      </p:sp>
    </p:spTree>
    <p:extLst>
      <p:ext uri="{BB962C8B-B14F-4D97-AF65-F5344CB8AC3E}">
        <p14:creationId xmlns:p14="http://schemas.microsoft.com/office/powerpoint/2010/main" val="147991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t="19339" r="27036" b="19550"/>
          <a:stretch>
            <a:fillRect/>
          </a:stretch>
        </p:blipFill>
        <p:spPr bwMode="auto">
          <a:xfrm>
            <a:off x="0" y="1557338"/>
            <a:ext cx="9144000" cy="52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stream,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poisoned me.</a:t>
            </a:r>
          </a:p>
        </p:txBody>
      </p:sp>
    </p:spTree>
    <p:extLst>
      <p:ext uri="{BB962C8B-B14F-4D97-AF65-F5344CB8AC3E}">
        <p14:creationId xmlns:p14="http://schemas.microsoft.com/office/powerpoint/2010/main" val="3971553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" t="19351" r="27113" b="19463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lake,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filled me with junk.</a:t>
            </a:r>
          </a:p>
        </p:txBody>
      </p:sp>
    </p:spTree>
    <p:extLst>
      <p:ext uri="{BB962C8B-B14F-4D97-AF65-F5344CB8AC3E}">
        <p14:creationId xmlns:p14="http://schemas.microsoft.com/office/powerpoint/2010/main" val="160421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2" t="19269" r="27087" b="19536"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I dreamt I was a valley,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srgbClr val="000000"/>
                </a:solidFill>
                <a:latin typeface="Arial Rounded MT Bold" pitchFamily="34" charset="0"/>
              </a:rPr>
              <a:t>And no one built a road across me.</a:t>
            </a:r>
          </a:p>
        </p:txBody>
      </p:sp>
    </p:spTree>
    <p:extLst>
      <p:ext uri="{BB962C8B-B14F-4D97-AF65-F5344CB8AC3E}">
        <p14:creationId xmlns:p14="http://schemas.microsoft.com/office/powerpoint/2010/main" val="105754029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748</Words>
  <Application>Microsoft Office PowerPoint</Application>
  <PresentationFormat>On-screen Show (4:3)</PresentationFormat>
  <Paragraphs>154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28</cp:revision>
  <dcterms:created xsi:type="dcterms:W3CDTF">2021-02-19T15:17:42Z</dcterms:created>
  <dcterms:modified xsi:type="dcterms:W3CDTF">2021-02-23T10:31:30Z</dcterms:modified>
</cp:coreProperties>
</file>