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7" r:id="rId19"/>
    <p:sldId id="274" r:id="rId20"/>
    <p:sldId id="275" r:id="rId21"/>
    <p:sldId id="276" r:id="rId22"/>
    <p:sldId id="27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0" d="100"/>
          <a:sy n="120" d="100"/>
        </p:scale>
        <p:origin x="296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1B5FF-C0A0-499E-9137-D9A6C4E851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764163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118847-365E-4478-B5E1-5A102905727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005052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B6B9A3-5C3D-4706-8E46-2F9AF7F0597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50554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D1B5FF-C0A0-499E-9137-D9A6C4E8517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576175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D53413-0F13-4F92-A315-D6200B585BB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248556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249F18-DA70-49B8-8D1D-84D312FAA0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7386365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E02865-F0DA-4C57-8777-438D4523094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868639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8E3B85-7507-4E91-B88A-846B943A461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891020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70A36-0203-4675-B20F-15D121949B5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553294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BD39F2-8446-4ECA-B9F5-BB82B77603E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668950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9CE0B-B2E9-40F8-9E38-B9440000D0E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56016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D53413-0F13-4F92-A315-D6200B585BB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65057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9632D6-6954-43E3-A558-CD139FBEEE7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019744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118847-365E-4478-B5E1-5A102905727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563070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B6B9A3-5C3D-4706-8E46-2F9AF7F0597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907308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249F18-DA70-49B8-8D1D-84D312FAA0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424142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E02865-F0DA-4C57-8777-438D4523094A}"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963211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8E3B85-7507-4E91-B88A-846B943A461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012467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70A36-0203-4675-B20F-15D121949B5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02955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BD39F2-8446-4ECA-B9F5-BB82B77603E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840905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C9CE0B-B2E9-40F8-9E38-B9440000D0E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061356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9632D6-6954-43E3-A558-CD139FBEEE7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019758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cs typeface="Arial" charset="0"/>
              </a:defRPr>
            </a:lvl1pPr>
          </a:lstStyle>
          <a:p>
            <a:pPr fontAlgn="base">
              <a:spcBef>
                <a:spcPct val="0"/>
              </a:spcBef>
              <a:spcAft>
                <a:spcPct val="0"/>
              </a:spcAft>
              <a:defRPr/>
            </a:pPr>
            <a:fld id="{F8FA613F-B311-4C36-B91D-7AD5BA7FBE6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Tree>
    <p:extLst>
      <p:ext uri="{BB962C8B-B14F-4D97-AF65-F5344CB8AC3E}">
        <p14:creationId xmlns:p14="http://schemas.microsoft.com/office/powerpoint/2010/main" val="12443964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cs typeface="Arial" charset="0"/>
              </a:defRPr>
            </a:lvl1pPr>
          </a:lstStyle>
          <a:p>
            <a:pPr fontAlgn="base">
              <a:spcBef>
                <a:spcPct val="0"/>
              </a:spcBef>
              <a:spcAft>
                <a:spcPct val="0"/>
              </a:spcAft>
              <a:defRPr/>
            </a:pPr>
            <a:fld id="{F8FA613F-B311-4C36-B91D-7AD5BA7FBE67}"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Tree>
    <p:extLst>
      <p:ext uri="{BB962C8B-B14F-4D97-AF65-F5344CB8AC3E}">
        <p14:creationId xmlns:p14="http://schemas.microsoft.com/office/powerpoint/2010/main" val="23742854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rliGlp4ddXs" TargetMode="External"/><Relationship Id="rId2" Type="http://schemas.openxmlformats.org/officeDocument/2006/relationships/hyperlink" Target="https://kids.kiddle.co/Great_Pacific_garbage_patch#:~:text=The%20Great%20Pacific%20Garbage%20Patch,holds%20floating%20pieces%20of%20plastic" TargetMode="Externa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ubtitle 2"/>
          <p:cNvSpPr>
            <a:spLocks noGrp="1"/>
          </p:cNvSpPr>
          <p:nvPr>
            <p:ph type="subTitle" idx="1"/>
          </p:nvPr>
        </p:nvSpPr>
        <p:spPr>
          <a:xfrm>
            <a:off x="0" y="0"/>
            <a:ext cx="9144000" cy="6858000"/>
          </a:xfrm>
          <a:solidFill>
            <a:srgbClr val="8009F7"/>
          </a:solidFill>
        </p:spPr>
        <p:txBody>
          <a:bodyPr/>
          <a:lstStyle/>
          <a:p>
            <a:endParaRPr lang="en-GB" altLang="en-US" sz="8800" smtClean="0">
              <a:latin typeface="Comic Sans MS" pitchFamily="66" charset="0"/>
            </a:endParaRPr>
          </a:p>
          <a:p>
            <a:r>
              <a:rPr lang="en-GB" altLang="en-US" sz="8800" smtClean="0">
                <a:latin typeface="Comic Sans MS" pitchFamily="66" charset="0"/>
              </a:rPr>
              <a:t>Monday </a:t>
            </a:r>
          </a:p>
          <a:p>
            <a:endParaRPr lang="en-GB" altLang="en-US" smtClean="0">
              <a:latin typeface="Cooper Black" pitchFamily="18" charset="0"/>
            </a:endParaRPr>
          </a:p>
          <a:p>
            <a:endParaRPr lang="en-GB" altLang="en-US" smtClean="0">
              <a:latin typeface="Cooper Black" pitchFamily="18" charset="0"/>
            </a:endParaRPr>
          </a:p>
        </p:txBody>
      </p:sp>
      <p:sp>
        <p:nvSpPr>
          <p:cNvPr id="14339" name="AutoShape 6" descr="2Q=="/>
          <p:cNvSpPr>
            <a:spLocks noChangeAspect="1" noChangeArrowheads="1"/>
          </p:cNvSpPr>
          <p:nvPr/>
        </p:nvSpPr>
        <p:spPr bwMode="auto">
          <a:xfrm>
            <a:off x="155575" y="46038"/>
            <a:ext cx="4419600"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fontAlgn="base">
              <a:spcBef>
                <a:spcPct val="0"/>
              </a:spcBef>
              <a:spcAft>
                <a:spcPct val="0"/>
              </a:spcAft>
              <a:buFontTx/>
              <a:buNone/>
            </a:pPr>
            <a:endParaRPr lang="en-US" altLang="en-US" sz="1800">
              <a:solidFill>
                <a:srgbClr val="000000"/>
              </a:solidFill>
            </a:endParaRPr>
          </a:p>
        </p:txBody>
      </p:sp>
      <p:sp>
        <p:nvSpPr>
          <p:cNvPr id="14340" name="AutoShape 8" descr="Z"/>
          <p:cNvSpPr>
            <a:spLocks noChangeAspect="1" noChangeArrowheads="1"/>
          </p:cNvSpPr>
          <p:nvPr/>
        </p:nvSpPr>
        <p:spPr bwMode="auto">
          <a:xfrm>
            <a:off x="155575" y="46038"/>
            <a:ext cx="44196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fontAlgn="base">
              <a:spcBef>
                <a:spcPct val="0"/>
              </a:spcBef>
              <a:spcAft>
                <a:spcPct val="0"/>
              </a:spcAft>
              <a:buFontTx/>
              <a:buNone/>
            </a:pPr>
            <a:endParaRPr lang="en-US" altLang="en-US" sz="1800">
              <a:solidFill>
                <a:srgbClr val="000000"/>
              </a:solidFill>
            </a:endParaRPr>
          </a:p>
        </p:txBody>
      </p:sp>
    </p:spTree>
    <p:extLst>
      <p:ext uri="{BB962C8B-B14F-4D97-AF65-F5344CB8AC3E}">
        <p14:creationId xmlns:p14="http://schemas.microsoft.com/office/powerpoint/2010/main" val="8150794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l="7561" t="19531" r="26825" b="19560"/>
          <a:stretch>
            <a:fillRect/>
          </a:stretch>
        </p:blipFill>
        <p:spPr bwMode="auto">
          <a:xfrm>
            <a:off x="0" y="1341438"/>
            <a:ext cx="9144000" cy="551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5" name="TextBox 2"/>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rainforest,</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nobody felled a single tree.</a:t>
            </a:r>
          </a:p>
        </p:txBody>
      </p:sp>
    </p:spTree>
    <p:extLst>
      <p:ext uri="{BB962C8B-B14F-4D97-AF65-F5344CB8AC3E}">
        <p14:creationId xmlns:p14="http://schemas.microsoft.com/office/powerpoint/2010/main" val="4127829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2">
            <a:extLst>
              <a:ext uri="{28A0092B-C50C-407E-A947-70E740481C1C}">
                <a14:useLocalDpi xmlns:a14="http://schemas.microsoft.com/office/drawing/2010/main" val="0"/>
              </a:ext>
            </a:extLst>
          </a:blip>
          <a:srcRect l="7625" t="19438" r="27046" b="19398"/>
          <a:stretch>
            <a:fillRect/>
          </a:stretch>
        </p:blipFill>
        <p:spPr bwMode="auto">
          <a:xfrm>
            <a:off x="0" y="1412875"/>
            <a:ext cx="9144000" cy="544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9" name="TextBox 4"/>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an elephant,</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nobody stole my ivory.</a:t>
            </a:r>
          </a:p>
        </p:txBody>
      </p:sp>
    </p:spTree>
    <p:extLst>
      <p:ext uri="{BB962C8B-B14F-4D97-AF65-F5344CB8AC3E}">
        <p14:creationId xmlns:p14="http://schemas.microsoft.com/office/powerpoint/2010/main" val="3891687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l="7625" t="19443" r="27100" b="19556"/>
          <a:stretch>
            <a:fillRect/>
          </a:stretch>
        </p:blipFill>
        <p:spPr bwMode="auto">
          <a:xfrm>
            <a:off x="0" y="1268413"/>
            <a:ext cx="9144000" cy="557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3" name="TextBox 2"/>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panda,</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one took my territory.</a:t>
            </a:r>
          </a:p>
        </p:txBody>
      </p:sp>
    </p:spTree>
    <p:extLst>
      <p:ext uri="{BB962C8B-B14F-4D97-AF65-F5344CB8AC3E}">
        <p14:creationId xmlns:p14="http://schemas.microsoft.com/office/powerpoint/2010/main" val="2343588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noChangeArrowheads="1"/>
          </p:cNvPicPr>
          <p:nvPr/>
        </p:nvPicPr>
        <p:blipFill>
          <a:blip r:embed="rId2">
            <a:extLst>
              <a:ext uri="{28A0092B-C50C-407E-A947-70E740481C1C}">
                <a14:useLocalDpi xmlns:a14="http://schemas.microsoft.com/office/drawing/2010/main" val="0"/>
              </a:ext>
            </a:extLst>
          </a:blip>
          <a:srcRect l="7513" t="19518" r="26976" b="19501"/>
          <a:stretch>
            <a:fillRect/>
          </a:stretch>
        </p:blipFill>
        <p:spPr bwMode="auto">
          <a:xfrm>
            <a:off x="0" y="1412875"/>
            <a:ext cx="9144000" cy="544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7" name="TextBox 4"/>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an island,</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one ever discovered me.</a:t>
            </a:r>
          </a:p>
        </p:txBody>
      </p:sp>
    </p:spTree>
    <p:extLst>
      <p:ext uri="{BB962C8B-B14F-4D97-AF65-F5344CB8AC3E}">
        <p14:creationId xmlns:p14="http://schemas.microsoft.com/office/powerpoint/2010/main" val="2222102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216150"/>
            <a:ext cx="6154738" cy="464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TextBox 2"/>
          <p:cNvSpPr txBox="1">
            <a:spLocks noChangeArrowheads="1"/>
          </p:cNvSpPr>
          <p:nvPr/>
        </p:nvSpPr>
        <p:spPr bwMode="auto">
          <a:xfrm>
            <a:off x="0" y="0"/>
            <a:ext cx="914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Isn’t that just a beautiful poem.  </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love the simplicity of the language and the illustrations are delightful. </a:t>
            </a:r>
          </a:p>
        </p:txBody>
      </p:sp>
    </p:spTree>
    <p:extLst>
      <p:ext uri="{BB962C8B-B14F-4D97-AF65-F5344CB8AC3E}">
        <p14:creationId xmlns:p14="http://schemas.microsoft.com/office/powerpoint/2010/main" val="27596718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2"/>
          <p:cNvSpPr txBox="1">
            <a:spLocks noChangeArrowheads="1"/>
          </p:cNvSpPr>
          <p:nvPr/>
        </p:nvSpPr>
        <p:spPr bwMode="auto">
          <a:xfrm>
            <a:off x="0" y="-7938"/>
            <a:ext cx="9144000" cy="6863417"/>
          </a:xfrm>
          <a:prstGeom prst="rect">
            <a:avLst/>
          </a:prstGeom>
          <a:solidFill>
            <a:srgbClr val="669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endParaRPr lang="en-GB" altLang="en-US" sz="6000" dirty="0">
              <a:solidFill>
                <a:srgbClr val="000000"/>
              </a:solidFill>
              <a:latin typeface="Arial Rounded MT Bold" pitchFamily="34" charset="0"/>
            </a:endParaRPr>
          </a:p>
          <a:p>
            <a:pPr algn="ctr" eaLnBrk="0" fontAlgn="base" hangingPunct="0">
              <a:spcBef>
                <a:spcPct val="0"/>
              </a:spcBef>
              <a:spcAft>
                <a:spcPct val="0"/>
              </a:spcAft>
              <a:buFontTx/>
              <a:buNone/>
            </a:pPr>
            <a:endParaRPr lang="en-GB" altLang="en-US" sz="4000" dirty="0">
              <a:solidFill>
                <a:srgbClr val="000000"/>
              </a:solidFill>
              <a:latin typeface="Arial Rounded MT Bold" pitchFamily="34" charset="0"/>
            </a:endParaRPr>
          </a:p>
          <a:p>
            <a:pPr algn="ctr" eaLnBrk="0" fontAlgn="base" hangingPunct="0">
              <a:spcBef>
                <a:spcPct val="0"/>
              </a:spcBef>
              <a:spcAft>
                <a:spcPct val="0"/>
              </a:spcAft>
              <a:buFontTx/>
              <a:buNone/>
            </a:pPr>
            <a:r>
              <a:rPr lang="en-GB" altLang="en-US" sz="4000" dirty="0">
                <a:solidFill>
                  <a:srgbClr val="000000"/>
                </a:solidFill>
                <a:latin typeface="Arial Rounded MT Bold" pitchFamily="34" charset="0"/>
              </a:rPr>
              <a:t>So I have a range of exciting things for you to do this week.  </a:t>
            </a:r>
          </a:p>
          <a:p>
            <a:pPr algn="ctr" eaLnBrk="0" fontAlgn="base" hangingPunct="0">
              <a:spcBef>
                <a:spcPct val="0"/>
              </a:spcBef>
              <a:spcAft>
                <a:spcPct val="0"/>
              </a:spcAft>
              <a:buFontTx/>
              <a:buNone/>
            </a:pPr>
            <a:endParaRPr lang="en-GB" altLang="en-US" sz="4000" dirty="0">
              <a:solidFill>
                <a:srgbClr val="000000"/>
              </a:solidFill>
              <a:latin typeface="Arial Rounded MT Bold" pitchFamily="34" charset="0"/>
            </a:endParaRPr>
          </a:p>
          <a:p>
            <a:pPr algn="ctr" eaLnBrk="0" fontAlgn="base" hangingPunct="0">
              <a:spcBef>
                <a:spcPct val="0"/>
              </a:spcBef>
              <a:spcAft>
                <a:spcPct val="0"/>
              </a:spcAft>
              <a:buFontTx/>
              <a:buNone/>
            </a:pPr>
            <a:endParaRPr lang="en-GB" altLang="en-US" sz="4000" dirty="0">
              <a:solidFill>
                <a:srgbClr val="000000"/>
              </a:solidFill>
              <a:latin typeface="Arial Rounded MT Bold" pitchFamily="34" charset="0"/>
            </a:endParaRPr>
          </a:p>
          <a:p>
            <a:pPr algn="ctr" eaLnBrk="0" fontAlgn="base" hangingPunct="0">
              <a:spcBef>
                <a:spcPct val="0"/>
              </a:spcBef>
              <a:spcAft>
                <a:spcPct val="0"/>
              </a:spcAft>
              <a:buFontTx/>
              <a:buNone/>
            </a:pPr>
            <a:r>
              <a:rPr lang="en-GB" altLang="en-US" sz="4000" dirty="0">
                <a:solidFill>
                  <a:srgbClr val="000000"/>
                </a:solidFill>
                <a:latin typeface="Arial Rounded MT Bold" pitchFamily="34" charset="0"/>
              </a:rPr>
              <a:t>I would love you to send me some outstanding work, as it is all going on display.</a:t>
            </a:r>
          </a:p>
          <a:p>
            <a:pPr algn="ctr" eaLnBrk="0" fontAlgn="base" hangingPunct="0">
              <a:spcBef>
                <a:spcPct val="0"/>
              </a:spcBef>
              <a:spcAft>
                <a:spcPct val="0"/>
              </a:spcAft>
              <a:buFontTx/>
              <a:buNone/>
            </a:pPr>
            <a:endParaRPr lang="en-GB" altLang="en-US" sz="4000" dirty="0">
              <a:solidFill>
                <a:srgbClr val="000000"/>
              </a:solidFill>
              <a:latin typeface="Arial Rounded MT Bold" pitchFamily="34" charset="0"/>
            </a:endParaRPr>
          </a:p>
          <a:p>
            <a:pPr algn="ctr" eaLnBrk="0" fontAlgn="base" hangingPunct="0">
              <a:spcBef>
                <a:spcPct val="0"/>
              </a:spcBef>
              <a:spcAft>
                <a:spcPct val="0"/>
              </a:spcAft>
              <a:buFontTx/>
              <a:buNone/>
            </a:pPr>
            <a:endParaRPr lang="en-GB" altLang="en-US" sz="2000" dirty="0">
              <a:solidFill>
                <a:srgbClr val="000000"/>
              </a:solidFill>
              <a:latin typeface="Arial Rounded MT Bold" pitchFamily="34" charset="0"/>
            </a:endParaRPr>
          </a:p>
        </p:txBody>
      </p:sp>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7889" y="-7938"/>
            <a:ext cx="2016111" cy="1518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2" y="5264097"/>
            <a:ext cx="2112615" cy="159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9552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ubtitle 2"/>
          <p:cNvSpPr>
            <a:spLocks noGrp="1"/>
          </p:cNvSpPr>
          <p:nvPr>
            <p:ph type="subTitle" idx="1"/>
          </p:nvPr>
        </p:nvSpPr>
        <p:spPr>
          <a:xfrm>
            <a:off x="0" y="0"/>
            <a:ext cx="9144000" cy="6858000"/>
          </a:xfrm>
          <a:solidFill>
            <a:srgbClr val="FFC000"/>
          </a:solidFill>
        </p:spPr>
        <p:txBody>
          <a:bodyPr/>
          <a:lstStyle/>
          <a:p>
            <a:pPr algn="l"/>
            <a:r>
              <a:rPr lang="en-GB" altLang="en-US" sz="2000" dirty="0" smtClean="0">
                <a:latin typeface="Arial Rounded MT Bold" pitchFamily="34" charset="0"/>
              </a:rPr>
              <a:t>Monday </a:t>
            </a:r>
          </a:p>
          <a:p>
            <a:pPr algn="l"/>
            <a:endParaRPr lang="en-GB" altLang="en-US" sz="900" dirty="0" smtClean="0">
              <a:latin typeface="Arial Rounded MT Bold" pitchFamily="34" charset="0"/>
            </a:endParaRPr>
          </a:p>
          <a:p>
            <a:pPr algn="l"/>
            <a:r>
              <a:rPr lang="en-GB" altLang="en-US" sz="1800" dirty="0" smtClean="0">
                <a:latin typeface="Arial Rounded MT Bold" pitchFamily="34" charset="0"/>
              </a:rPr>
              <a:t>Task 1 - write your own Dreamer poem – look at the structure of the poem        </a:t>
            </a:r>
          </a:p>
          <a:p>
            <a:pPr algn="l"/>
            <a:r>
              <a:rPr lang="en-GB" altLang="en-US" sz="1800" dirty="0">
                <a:latin typeface="Arial Rounded MT Bold" pitchFamily="34" charset="0"/>
              </a:rPr>
              <a:t> </a:t>
            </a:r>
            <a:r>
              <a:rPr lang="en-GB" altLang="en-US" sz="1800" dirty="0" smtClean="0">
                <a:latin typeface="Arial Rounded MT Bold" pitchFamily="34" charset="0"/>
              </a:rPr>
              <a:t>                    – I dreamt I was..</a:t>
            </a:r>
          </a:p>
          <a:p>
            <a:pPr algn="l"/>
            <a:r>
              <a:rPr lang="en-GB" altLang="en-US" sz="1800" dirty="0" smtClean="0">
                <a:latin typeface="Arial Rounded MT Bold" pitchFamily="34" charset="0"/>
              </a:rPr>
              <a:t>                       And no one…</a:t>
            </a:r>
          </a:p>
          <a:p>
            <a:pPr algn="l"/>
            <a:endParaRPr lang="en-GB" altLang="en-US" sz="900" dirty="0" smtClean="0">
              <a:latin typeface="Arial Rounded MT Bold" pitchFamily="34" charset="0"/>
            </a:endParaRPr>
          </a:p>
          <a:p>
            <a:pPr algn="l"/>
            <a:r>
              <a:rPr lang="en-GB" altLang="en-US" sz="1800" dirty="0" smtClean="0">
                <a:latin typeface="Arial Rounded MT Bold" pitchFamily="34" charset="0"/>
              </a:rPr>
              <a:t>Task 2 – make and complete the fruit smoothie task (see slides 16 -  19) On Wednesday, I will give you more information on Fairtrade.</a:t>
            </a:r>
          </a:p>
          <a:p>
            <a:pPr algn="l"/>
            <a:endParaRPr lang="en-GB" altLang="en-US" sz="900" dirty="0" smtClean="0">
              <a:latin typeface="Arial Rounded MT Bold" pitchFamily="34" charset="0"/>
            </a:endParaRPr>
          </a:p>
          <a:p>
            <a:pPr algn="l"/>
            <a:r>
              <a:rPr lang="en-GB" altLang="en-US" sz="1800" dirty="0" smtClean="0">
                <a:latin typeface="Arial Rounded MT Bold" pitchFamily="34" charset="0"/>
              </a:rPr>
              <a:t>Task 3 - </a:t>
            </a:r>
            <a:r>
              <a:rPr lang="en-GB" altLang="en-US" sz="1800" dirty="0">
                <a:latin typeface="Arial Rounded MT Bold" pitchFamily="34" charset="0"/>
              </a:rPr>
              <a:t>to create a </a:t>
            </a:r>
            <a:r>
              <a:rPr lang="en-GB" altLang="en-US" sz="1800" dirty="0" smtClean="0">
                <a:latin typeface="Arial Rounded MT Bold" pitchFamily="34" charset="0"/>
              </a:rPr>
              <a:t>tally chart based on data collected.  Ask </a:t>
            </a:r>
            <a:r>
              <a:rPr lang="en-GB" altLang="en-US" sz="1800" dirty="0">
                <a:latin typeface="Arial Rounded MT Bold" pitchFamily="34" charset="0"/>
              </a:rPr>
              <a:t>an adult to take you to a road which is used regularly by vehicles.  Do a survey.  Count how many cars, buses, </a:t>
            </a:r>
            <a:r>
              <a:rPr lang="en-GB" altLang="en-US" sz="1800" dirty="0" smtClean="0">
                <a:latin typeface="Arial Rounded MT Bold" pitchFamily="34" charset="0"/>
              </a:rPr>
              <a:t>bicycles </a:t>
            </a:r>
            <a:r>
              <a:rPr lang="en-GB" altLang="en-US" sz="1800" dirty="0">
                <a:latin typeface="Arial Rounded MT Bold" pitchFamily="34" charset="0"/>
              </a:rPr>
              <a:t>and pedestrians go past you.  Do this for ½ hour stints, example 10-10.30, 12-12.30, 2-2.30.   </a:t>
            </a:r>
            <a:r>
              <a:rPr lang="en-GB" altLang="en-US" sz="1800" dirty="0" smtClean="0">
                <a:latin typeface="Arial Rounded MT Bold" pitchFamily="34" charset="0"/>
              </a:rPr>
              <a:t>We will be using this data tomorrow.</a:t>
            </a:r>
          </a:p>
          <a:p>
            <a:pPr algn="l"/>
            <a:endParaRPr lang="en-GB" altLang="en-US" sz="900" dirty="0">
              <a:latin typeface="Arial Rounded MT Bold" pitchFamily="34" charset="0"/>
            </a:endParaRPr>
          </a:p>
          <a:p>
            <a:pPr algn="l"/>
            <a:r>
              <a:rPr lang="en-GB" altLang="en-US" sz="1800" dirty="0">
                <a:latin typeface="Arial Rounded MT Bold" pitchFamily="34" charset="0"/>
              </a:rPr>
              <a:t>Task 4 - please access </a:t>
            </a:r>
            <a:r>
              <a:rPr lang="en-GB" altLang="en-US" sz="1800" dirty="0">
                <a:latin typeface="Arial Rounded MT Bold" pitchFamily="34" charset="0"/>
                <a:hlinkClick r:id="rId2"/>
              </a:rPr>
              <a:t>https://kids.kiddle.co/Great_Pacific_garbage_patch#:~:</a:t>
            </a:r>
            <a:r>
              <a:rPr lang="en-GB" altLang="en-US" sz="1800" dirty="0" smtClean="0">
                <a:latin typeface="Arial Rounded MT Bold" pitchFamily="34" charset="0"/>
                <a:hlinkClick r:id="rId2"/>
              </a:rPr>
              <a:t>text=The%20Great%20Pacific%20Garbage%20Patch,holds%20floating%20pieces%20of%20plastic</a:t>
            </a:r>
            <a:r>
              <a:rPr lang="en-GB" altLang="en-US" sz="1800" dirty="0" smtClean="0">
                <a:latin typeface="Arial Rounded MT Bold" pitchFamily="34" charset="0"/>
              </a:rPr>
              <a:t>  </a:t>
            </a:r>
            <a:endParaRPr lang="en-GB" altLang="en-US" sz="1800" dirty="0">
              <a:latin typeface="Arial Rounded MT Bold" pitchFamily="34" charset="0"/>
            </a:endParaRPr>
          </a:p>
          <a:p>
            <a:pPr algn="l"/>
            <a:r>
              <a:rPr lang="en-GB" altLang="en-US" sz="1800" dirty="0">
                <a:latin typeface="Arial Rounded MT Bold" pitchFamily="34" charset="0"/>
              </a:rPr>
              <a:t>Look at the images on slide </a:t>
            </a:r>
            <a:r>
              <a:rPr lang="en-GB" altLang="en-US" sz="1800" dirty="0" smtClean="0">
                <a:latin typeface="Arial Rounded MT Bold" pitchFamily="34" charset="0"/>
              </a:rPr>
              <a:t>21 </a:t>
            </a:r>
            <a:r>
              <a:rPr lang="en-GB" altLang="en-US" sz="1800" dirty="0">
                <a:latin typeface="Arial Rounded MT Bold" pitchFamily="34" charset="0"/>
              </a:rPr>
              <a:t>which show the plastics and rubbish in some </a:t>
            </a:r>
            <a:r>
              <a:rPr lang="en-GB" altLang="en-US" sz="1800" dirty="0" smtClean="0">
                <a:latin typeface="Arial Rounded MT Bold" pitchFamily="34" charset="0"/>
              </a:rPr>
              <a:t>of our oceans </a:t>
            </a:r>
            <a:r>
              <a:rPr lang="en-GB" altLang="en-US" sz="1800" dirty="0">
                <a:latin typeface="Arial Rounded MT Bold" pitchFamily="34" charset="0"/>
              </a:rPr>
              <a:t>and then I want you to invent a machine that would take all the plastic and rubbish out of the oceans. After drawing and labelling your machine, write an explanation text of how it works. Be as creative as possible</a:t>
            </a:r>
            <a:r>
              <a:rPr lang="en-GB" altLang="en-US" sz="1800" dirty="0" smtClean="0">
                <a:latin typeface="Arial Rounded MT Bold" pitchFamily="34" charset="0"/>
              </a:rPr>
              <a:t>. If you are unsure how to do this, watch The Shirt Machine </a:t>
            </a:r>
            <a:r>
              <a:rPr lang="en-GB" altLang="en-US" sz="1800" dirty="0">
                <a:latin typeface="Arial Rounded MT Bold" pitchFamily="34" charset="0"/>
              </a:rPr>
              <a:t>on </a:t>
            </a:r>
            <a:r>
              <a:rPr lang="en-GB" altLang="en-US" sz="1800" dirty="0">
                <a:latin typeface="Arial Rounded MT Bold" pitchFamily="34" charset="0"/>
                <a:hlinkClick r:id="rId3"/>
              </a:rPr>
              <a:t>https://</a:t>
            </a:r>
            <a:r>
              <a:rPr lang="en-GB" altLang="en-US" sz="1800" dirty="0" smtClean="0">
                <a:latin typeface="Arial Rounded MT Bold" pitchFamily="34" charset="0"/>
                <a:hlinkClick r:id="rId3"/>
              </a:rPr>
              <a:t>www.youtube.com/watch?v=rliGlp4ddXs</a:t>
            </a:r>
            <a:r>
              <a:rPr lang="en-GB" altLang="en-US" sz="1800" dirty="0" smtClean="0">
                <a:latin typeface="Arial Rounded MT Bold" pitchFamily="34" charset="0"/>
              </a:rPr>
              <a:t> to understand how to write it.</a:t>
            </a:r>
            <a:endParaRPr lang="en-GB" altLang="en-US" sz="1800" dirty="0">
              <a:latin typeface="Arial Rounded MT Bold" pitchFamily="34" charset="0"/>
            </a:endParaRPr>
          </a:p>
          <a:p>
            <a:pPr algn="l"/>
            <a:endParaRPr lang="en-GB" altLang="en-US" sz="2000" dirty="0">
              <a:latin typeface="Arial Rounded MT Bold" pitchFamily="34" charset="0"/>
            </a:endParaRPr>
          </a:p>
        </p:txBody>
      </p:sp>
    </p:spTree>
    <p:extLst>
      <p:ext uri="{BB962C8B-B14F-4D97-AF65-F5344CB8AC3E}">
        <p14:creationId xmlns:p14="http://schemas.microsoft.com/office/powerpoint/2010/main" val="6336008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a:solidFill>
            <a:srgbClr val="FF6699"/>
          </a:solidFill>
        </p:spPr>
        <p:txBody>
          <a:bodyPr/>
          <a:lstStyle/>
          <a:p>
            <a:r>
              <a:rPr lang="en-GB" sz="4400" dirty="0" smtClean="0">
                <a:latin typeface="Jokerman" panose="04090605060D06020702" pitchFamily="82" charset="0"/>
              </a:rPr>
              <a:t>Fruit Smoothie</a:t>
            </a:r>
          </a:p>
          <a:p>
            <a:pPr algn="l"/>
            <a:endParaRPr lang="en-GB" sz="1800" dirty="0">
              <a:latin typeface="Jokerman" panose="04090605060D06020702" pitchFamily="82" charset="0"/>
            </a:endParaRPr>
          </a:p>
          <a:p>
            <a:pPr algn="l"/>
            <a:r>
              <a:rPr lang="en-GB" dirty="0" smtClean="0">
                <a:latin typeface="Jokerman" panose="04090605060D06020702" pitchFamily="82" charset="0"/>
              </a:rPr>
              <a:t>I would like you to make a fruit smoothie. On slide 19, I have given you a price list of Fairtrade fruits.  Using the price list, calculate how much it cost to make your fruit smoothie. (This information is also in your pack).</a:t>
            </a:r>
          </a:p>
          <a:p>
            <a:pPr algn="l"/>
            <a:endParaRPr lang="en-GB" sz="1800" dirty="0">
              <a:latin typeface="Jokerman" panose="04090605060D06020702" pitchFamily="82" charset="0"/>
            </a:endParaRPr>
          </a:p>
          <a:p>
            <a:pPr algn="l"/>
            <a:r>
              <a:rPr lang="en-GB" dirty="0" smtClean="0">
                <a:latin typeface="Jokerman" panose="04090605060D06020702" pitchFamily="82" charset="0"/>
              </a:rPr>
              <a:t>Then enjoy your fruit smoothie and happy calculating!</a:t>
            </a:r>
            <a:endParaRPr lang="en-GB" dirty="0">
              <a:latin typeface="Jokerman" panose="04090605060D06020702" pitchFamily="82"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8607" y="5076056"/>
            <a:ext cx="3415393" cy="1781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2300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472" t="11831" r="22427" b="5861"/>
          <a:stretch/>
        </p:blipFill>
        <p:spPr bwMode="auto">
          <a:xfrm>
            <a:off x="-13692" y="0"/>
            <a:ext cx="915769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2237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655" t="11606" r="39313" b="3575"/>
          <a:stretch/>
        </p:blipFill>
        <p:spPr bwMode="auto">
          <a:xfrm>
            <a:off x="1259632" y="0"/>
            <a:ext cx="691276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0463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0" y="0"/>
            <a:ext cx="9144000" cy="6924973"/>
          </a:xfrm>
          <a:prstGeom prst="rect">
            <a:avLst/>
          </a:prstGeom>
          <a:solidFill>
            <a:srgbClr val="3366FF"/>
          </a:solidFill>
          <a:ln>
            <a:noFill/>
          </a:ln>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6000" dirty="0">
                <a:solidFill>
                  <a:srgbClr val="000000"/>
                </a:solidFill>
                <a:latin typeface="Arial Rounded MT Bold" pitchFamily="34" charset="0"/>
              </a:rPr>
              <a:t>We are extending World Book Day to cover a week, so this week we are looking at this fabulous book called    </a:t>
            </a:r>
          </a:p>
          <a:p>
            <a:pPr algn="ctr" eaLnBrk="0" fontAlgn="base" hangingPunct="0">
              <a:spcBef>
                <a:spcPct val="0"/>
              </a:spcBef>
              <a:spcAft>
                <a:spcPct val="0"/>
              </a:spcAft>
              <a:buFontTx/>
              <a:buNone/>
            </a:pPr>
            <a:r>
              <a:rPr lang="en-GB" altLang="en-US" sz="6000" dirty="0">
                <a:solidFill>
                  <a:srgbClr val="000000"/>
                </a:solidFill>
                <a:latin typeface="Arial Rounded MT Bold" pitchFamily="34" charset="0"/>
              </a:rPr>
              <a:t>   </a:t>
            </a:r>
            <a:r>
              <a:rPr lang="en-GB" altLang="en-US" sz="9600" dirty="0">
                <a:solidFill>
                  <a:srgbClr val="000000"/>
                </a:solidFill>
                <a:latin typeface="Arial Rounded MT Bold" pitchFamily="34" charset="0"/>
              </a:rPr>
              <a:t>Dreamer</a:t>
            </a:r>
          </a:p>
          <a:p>
            <a:pPr algn="ctr" eaLnBrk="0" fontAlgn="base" hangingPunct="0">
              <a:spcBef>
                <a:spcPct val="0"/>
              </a:spcBef>
              <a:spcAft>
                <a:spcPct val="0"/>
              </a:spcAft>
              <a:buFontTx/>
              <a:buNone/>
            </a:pPr>
            <a:endParaRPr lang="en-GB" altLang="en-US" dirty="0">
              <a:solidFill>
                <a:srgbClr val="000000"/>
              </a:solidFill>
              <a:latin typeface="Arial Rounded MT Bold" pitchFamily="34" charset="0"/>
            </a:endParaRPr>
          </a:p>
        </p:txBody>
      </p:sp>
    </p:spTree>
    <p:extLst>
      <p:ext uri="{BB962C8B-B14F-4D97-AF65-F5344CB8AC3E}">
        <p14:creationId xmlns:p14="http://schemas.microsoft.com/office/powerpoint/2010/main" val="2404601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9848" t="19556" r="42785" b="11416"/>
          <a:stretch/>
        </p:blipFill>
        <p:spPr bwMode="auto">
          <a:xfrm>
            <a:off x="1619672" y="0"/>
            <a:ext cx="6192688" cy="6845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8072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4291013" cy="3217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1013" y="0"/>
            <a:ext cx="4889500" cy="321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13100"/>
            <a:ext cx="4291013" cy="364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1013" y="3213100"/>
            <a:ext cx="4852987"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2852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9144000"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573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775"/>
            <a:ext cx="9220200" cy="522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1" name="TextBox 1"/>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Once I had a dream, a special dream.  A dream about our world.</a:t>
            </a:r>
          </a:p>
        </p:txBody>
      </p:sp>
    </p:spTree>
    <p:extLst>
      <p:ext uri="{BB962C8B-B14F-4D97-AF65-F5344CB8AC3E}">
        <p14:creationId xmlns:p14="http://schemas.microsoft.com/office/powerpoint/2010/main" val="3247207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l="7582" t="19354" r="27042" b="19431"/>
          <a:stretch>
            <a:fillRect/>
          </a:stretch>
        </p:blipFill>
        <p:spPr bwMode="auto">
          <a:xfrm>
            <a:off x="12700" y="1323975"/>
            <a:ext cx="9131300" cy="55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5" name="TextBox 3"/>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whale,</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hunters chased after me.</a:t>
            </a:r>
          </a:p>
        </p:txBody>
      </p:sp>
    </p:spTree>
    <p:extLst>
      <p:ext uri="{BB962C8B-B14F-4D97-AF65-F5344CB8AC3E}">
        <p14:creationId xmlns:p14="http://schemas.microsoft.com/office/powerpoint/2010/main" val="2331498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l="7620" t="19427" r="27196" b="19189"/>
          <a:stretch>
            <a:fillRect/>
          </a:stretch>
        </p:blipFill>
        <p:spPr bwMode="auto">
          <a:xfrm>
            <a:off x="0" y="1341438"/>
            <a:ext cx="9166225" cy="5516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9" name="TextBox 2"/>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seal,</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one wanted fur from me.</a:t>
            </a:r>
          </a:p>
        </p:txBody>
      </p:sp>
    </p:spTree>
    <p:extLst>
      <p:ext uri="{BB962C8B-B14F-4D97-AF65-F5344CB8AC3E}">
        <p14:creationId xmlns:p14="http://schemas.microsoft.com/office/powerpoint/2010/main" val="1479918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l="7616" t="19339" r="27036" b="19550"/>
          <a:stretch>
            <a:fillRect/>
          </a:stretch>
        </p:blipFill>
        <p:spPr bwMode="auto">
          <a:xfrm>
            <a:off x="0" y="1557338"/>
            <a:ext cx="9144000" cy="528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3" name="TextBox 2"/>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stream,</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one poisoned me.</a:t>
            </a:r>
          </a:p>
        </p:txBody>
      </p:sp>
    </p:spTree>
    <p:extLst>
      <p:ext uri="{BB962C8B-B14F-4D97-AF65-F5344CB8AC3E}">
        <p14:creationId xmlns:p14="http://schemas.microsoft.com/office/powerpoint/2010/main" val="3971553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l="7329" t="19351" r="27113" b="19463"/>
          <a:stretch>
            <a:fillRect/>
          </a:stretch>
        </p:blipFill>
        <p:spPr bwMode="auto">
          <a:xfrm>
            <a:off x="0" y="1412875"/>
            <a:ext cx="9144000" cy="544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7" name="TextBox 2"/>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lake,</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one filled me with junk.</a:t>
            </a:r>
          </a:p>
        </p:txBody>
      </p:sp>
    </p:spTree>
    <p:extLst>
      <p:ext uri="{BB962C8B-B14F-4D97-AF65-F5344CB8AC3E}">
        <p14:creationId xmlns:p14="http://schemas.microsoft.com/office/powerpoint/2010/main" val="1604219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l="7532" t="19269" r="27087" b="19536"/>
          <a:stretch>
            <a:fillRect/>
          </a:stretch>
        </p:blipFill>
        <p:spPr bwMode="auto">
          <a:xfrm>
            <a:off x="0" y="1412875"/>
            <a:ext cx="9144000" cy="544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1" name="TextBox 2"/>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itchFamily="34" charset="0"/>
                <a:cs typeface="Arial" pitchFamily="34" charset="0"/>
              </a:defRPr>
            </a:lvl1pPr>
            <a:lvl2pPr marL="742950" indent="-285750">
              <a:spcBef>
                <a:spcPct val="20000"/>
              </a:spcBef>
              <a:buChar char="–"/>
              <a:defRPr sz="2800">
                <a:solidFill>
                  <a:schemeClr val="tx1"/>
                </a:solidFill>
                <a:latin typeface="Arial" pitchFamily="34" charset="0"/>
                <a:cs typeface="Arial" pitchFamily="34" charset="0"/>
              </a:defRPr>
            </a:lvl2pPr>
            <a:lvl3pPr marL="1143000" indent="-228600">
              <a:spcBef>
                <a:spcPct val="20000"/>
              </a:spcBef>
              <a:buChar char="•"/>
              <a:defRPr sz="2400">
                <a:solidFill>
                  <a:schemeClr val="tx1"/>
                </a:solidFill>
                <a:latin typeface="Arial" pitchFamily="34" charset="0"/>
                <a:cs typeface="Arial" pitchFamily="34" charset="0"/>
              </a:defRPr>
            </a:lvl3pPr>
            <a:lvl4pPr marL="1600200" indent="-228600">
              <a:spcBef>
                <a:spcPct val="20000"/>
              </a:spcBef>
              <a:buChar char="–"/>
              <a:defRPr sz="2000">
                <a:solidFill>
                  <a:schemeClr val="tx1"/>
                </a:solidFill>
                <a:latin typeface="Arial" pitchFamily="34" charset="0"/>
                <a:cs typeface="Arial" pitchFamily="34" charset="0"/>
              </a:defRPr>
            </a:lvl4pPr>
            <a:lvl5pPr marL="2057400" indent="-22860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0" fontAlgn="base" hangingPunct="0">
              <a:spcBef>
                <a:spcPct val="0"/>
              </a:spcBef>
              <a:spcAft>
                <a:spcPct val="0"/>
              </a:spcAft>
              <a:buFontTx/>
              <a:buNone/>
            </a:pPr>
            <a:r>
              <a:rPr lang="en-GB" altLang="en-US" sz="4000">
                <a:solidFill>
                  <a:srgbClr val="000000"/>
                </a:solidFill>
                <a:latin typeface="Arial Rounded MT Bold" pitchFamily="34" charset="0"/>
              </a:rPr>
              <a:t>I dreamt I was a valley,</a:t>
            </a:r>
          </a:p>
          <a:p>
            <a:pPr algn="ctr" eaLnBrk="0" fontAlgn="base" hangingPunct="0">
              <a:spcBef>
                <a:spcPct val="0"/>
              </a:spcBef>
              <a:spcAft>
                <a:spcPct val="0"/>
              </a:spcAft>
              <a:buFontTx/>
              <a:buNone/>
            </a:pPr>
            <a:r>
              <a:rPr lang="en-GB" altLang="en-US" sz="4000">
                <a:solidFill>
                  <a:srgbClr val="000000"/>
                </a:solidFill>
                <a:latin typeface="Arial Rounded MT Bold" pitchFamily="34" charset="0"/>
              </a:rPr>
              <a:t>And no one built a road across me.</a:t>
            </a:r>
          </a:p>
        </p:txBody>
      </p:sp>
    </p:spTree>
    <p:extLst>
      <p:ext uri="{BB962C8B-B14F-4D97-AF65-F5344CB8AC3E}">
        <p14:creationId xmlns:p14="http://schemas.microsoft.com/office/powerpoint/2010/main" val="1057540299"/>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TotalTime>
  <Words>507</Words>
  <Application>Microsoft Office PowerPoint</Application>
  <PresentationFormat>On-screen Show (4:3)</PresentationFormat>
  <Paragraphs>48</Paragraphs>
  <Slides>21</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Arial Rounded MT Bold</vt:lpstr>
      <vt:lpstr>Comic Sans MS</vt:lpstr>
      <vt:lpstr>Cooper Black</vt:lpstr>
      <vt:lpstr>Jokerman</vt:lpstr>
      <vt:lpstr>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Rachel Richardson</cp:lastModifiedBy>
  <cp:revision>5</cp:revision>
  <dcterms:created xsi:type="dcterms:W3CDTF">2021-02-19T15:17:42Z</dcterms:created>
  <dcterms:modified xsi:type="dcterms:W3CDTF">2021-02-28T15:43:40Z</dcterms:modified>
</cp:coreProperties>
</file>