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76" r:id="rId3"/>
    <p:sldId id="277" r:id="rId4"/>
    <p:sldId id="278" r:id="rId5"/>
    <p:sldId id="279" r:id="rId6"/>
    <p:sldId id="267" r:id="rId7"/>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winkl"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68B"/>
    <a:srgbClr val="F9CBCB"/>
    <a:srgbClr val="8C368C"/>
    <a:srgbClr val="ACDDFC"/>
    <a:srgbClr val="CFB6D8"/>
    <a:srgbClr val="85BD33"/>
    <a:srgbClr val="C0DFC3"/>
    <a:srgbClr val="18A0DB"/>
    <a:srgbClr val="F08215"/>
    <a:srgbClr val="F8B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4" d="100"/>
          <a:sy n="74" d="100"/>
        </p:scale>
        <p:origin x="124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home-key-stage-1-subjects/religion/hinduism-religio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twinkl.co.uk/resources/home-key-stage-1-subjects/religion/hinduism-religion"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xmlns="" id="{EEFF2681-2568-4447-84CE-E5F6D4BBEEF9}"/>
              </a:ext>
            </a:extLst>
          </p:cNvPr>
          <p:cNvSpPr/>
          <p:nvPr/>
        </p:nvSpPr>
        <p:spPr>
          <a:xfrm>
            <a:off x="100667" y="5931016"/>
            <a:ext cx="1434517" cy="801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xmlns="" id="{5D76E04A-756B-4EA2-B8ED-F902AF18D51E}"/>
              </a:ext>
            </a:extLst>
          </p:cNvPr>
          <p:cNvSpPr/>
          <p:nvPr/>
        </p:nvSpPr>
        <p:spPr>
          <a:xfrm>
            <a:off x="8388991" y="5991137"/>
            <a:ext cx="755009" cy="801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Top Corners Rounded 19">
            <a:extLst>
              <a:ext uri="{FF2B5EF4-FFF2-40B4-BE49-F238E27FC236}">
                <a16:creationId xmlns:a16="http://schemas.microsoft.com/office/drawing/2014/main" xmlns="" id="{C7D768AD-C9B8-453A-B311-9C2477A7727A}"/>
              </a:ext>
            </a:extLst>
          </p:cNvPr>
          <p:cNvSpPr/>
          <p:nvPr/>
        </p:nvSpPr>
        <p:spPr>
          <a:xfrm rot="10800000">
            <a:off x="578835" y="1193940"/>
            <a:ext cx="7982123" cy="2060516"/>
          </a:xfrm>
          <a:prstGeom prst="round2SameRect">
            <a:avLst>
              <a:gd name="adj1" fmla="val 10237"/>
              <a:gd name="adj2" fmla="val 0"/>
            </a:avLst>
          </a:prstGeom>
          <a:solidFill>
            <a:srgbClr val="F9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80EC0563-96E9-425B-9F8C-E10A2737E04F}"/>
              </a:ext>
            </a:extLst>
          </p:cNvPr>
          <p:cNvSpPr>
            <a:spLocks noGrp="1"/>
          </p:cNvSpPr>
          <p:nvPr>
            <p:ph type="title"/>
          </p:nvPr>
        </p:nvSpPr>
        <p:spPr>
          <a:xfrm>
            <a:off x="436229" y="757934"/>
            <a:ext cx="8250574" cy="827585"/>
          </a:xfrm>
          <a:prstGeom prst="roundRect">
            <a:avLst>
              <a:gd name="adj" fmla="val 0"/>
            </a:avLst>
          </a:prstGeom>
          <a:solidFill>
            <a:srgbClr val="EE768B"/>
          </a:solidFill>
        </p:spPr>
        <p:txBody>
          <a:bodyPr/>
          <a:lstStyle/>
          <a:p>
            <a:r>
              <a:rPr lang="en-GB" sz="4400" b="1" i="0" u="none" strike="noStrike" dirty="0">
                <a:solidFill>
                  <a:schemeClr val="bg1"/>
                </a:solidFill>
                <a:effectLst/>
                <a:latin typeface="+mn-lt"/>
              </a:rPr>
              <a:t>Hinduism</a:t>
            </a:r>
            <a:endParaRPr lang="en-GB" sz="8000" dirty="0">
              <a:solidFill>
                <a:schemeClr val="bg1"/>
              </a:solidFill>
              <a:latin typeface="+mn-lt"/>
            </a:endParaRPr>
          </a:p>
        </p:txBody>
      </p:sp>
      <p:sp>
        <p:nvSpPr>
          <p:cNvPr id="7" name="TextBox 6">
            <a:extLst>
              <a:ext uri="{FF2B5EF4-FFF2-40B4-BE49-F238E27FC236}">
                <a16:creationId xmlns:a16="http://schemas.microsoft.com/office/drawing/2014/main" xmlns="" id="{D1D2A5E1-FD38-4515-9C6D-C3A26F9BEC7A}"/>
              </a:ext>
            </a:extLst>
          </p:cNvPr>
          <p:cNvSpPr txBox="1"/>
          <p:nvPr/>
        </p:nvSpPr>
        <p:spPr>
          <a:xfrm>
            <a:off x="641461" y="1652413"/>
            <a:ext cx="8019875" cy="1477328"/>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Hinduism is the oldest religion in the world and followers are known as Hindus. Hindus live all over the world. </a:t>
            </a:r>
            <a:endParaRPr lang="en-GB" sz="1600" b="0" dirty="0">
              <a:effectLst/>
            </a:endParaRPr>
          </a:p>
          <a:p>
            <a:pPr rtl="0">
              <a:spcBef>
                <a:spcPts val="1200"/>
              </a:spcBef>
              <a:spcAft>
                <a:spcPts val="0"/>
              </a:spcAft>
            </a:pPr>
            <a:r>
              <a:rPr lang="en-GB" sz="1600" b="0" i="0" u="none" strike="noStrike" dirty="0">
                <a:solidFill>
                  <a:srgbClr val="000000"/>
                </a:solidFill>
                <a:effectLst/>
              </a:rPr>
              <a:t>Hindus believe there is a supreme God called Brahman. The other gods and goddesses of Hinduism are different parts of Brahman. Hindus can pray to different gods and goddesses for help with different needs. Here are just some of them. </a:t>
            </a:r>
            <a:endParaRPr lang="en-GB" sz="1600" b="0" dirty="0">
              <a:effectLst/>
            </a:endParaRPr>
          </a:p>
        </p:txBody>
      </p:sp>
      <p:grpSp>
        <p:nvGrpSpPr>
          <p:cNvPr id="49" name="Group 48">
            <a:extLst>
              <a:ext uri="{FF2B5EF4-FFF2-40B4-BE49-F238E27FC236}">
                <a16:creationId xmlns:a16="http://schemas.microsoft.com/office/drawing/2014/main" xmlns="" id="{C8E04281-C925-4479-8ABA-9B8A22F57FCE}"/>
              </a:ext>
            </a:extLst>
          </p:cNvPr>
          <p:cNvGrpSpPr/>
          <p:nvPr/>
        </p:nvGrpSpPr>
        <p:grpSpPr>
          <a:xfrm>
            <a:off x="583835" y="3350252"/>
            <a:ext cx="2608695" cy="1535054"/>
            <a:chOff x="700184" y="3544656"/>
            <a:chExt cx="2694534" cy="1585566"/>
          </a:xfrm>
        </p:grpSpPr>
        <p:sp>
          <p:nvSpPr>
            <p:cNvPr id="40" name="Oval 39">
              <a:extLst>
                <a:ext uri="{FF2B5EF4-FFF2-40B4-BE49-F238E27FC236}">
                  <a16:creationId xmlns:a16="http://schemas.microsoft.com/office/drawing/2014/main" xmlns="" id="{6585ECF3-9845-47D9-B9F5-65219F62FD33}"/>
                </a:ext>
              </a:extLst>
            </p:cNvPr>
            <p:cNvSpPr/>
            <p:nvPr/>
          </p:nvSpPr>
          <p:spPr>
            <a:xfrm>
              <a:off x="730408" y="3547166"/>
              <a:ext cx="1529390" cy="15830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Top Corners Rounded 37">
              <a:extLst>
                <a:ext uri="{FF2B5EF4-FFF2-40B4-BE49-F238E27FC236}">
                  <a16:creationId xmlns:a16="http://schemas.microsoft.com/office/drawing/2014/main" xmlns="" id="{5DECCB75-CB7B-4E5B-AE55-3A729200D563}"/>
                </a:ext>
              </a:extLst>
            </p:cNvPr>
            <p:cNvSpPr/>
            <p:nvPr/>
          </p:nvSpPr>
          <p:spPr>
            <a:xfrm rot="5400000">
              <a:off x="2342403" y="3022633"/>
              <a:ext cx="325986" cy="1447913"/>
            </a:xfrm>
            <a:prstGeom prst="round2SameRect">
              <a:avLst>
                <a:gd name="adj1" fmla="val 21865"/>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Top Corners Rounded 15">
              <a:extLst>
                <a:ext uri="{FF2B5EF4-FFF2-40B4-BE49-F238E27FC236}">
                  <a16:creationId xmlns:a16="http://schemas.microsoft.com/office/drawing/2014/main" xmlns="" id="{767D0B7A-570C-4E9E-914D-722009D04703}"/>
                </a:ext>
              </a:extLst>
            </p:cNvPr>
            <p:cNvSpPr/>
            <p:nvPr/>
          </p:nvSpPr>
          <p:spPr>
            <a:xfrm rot="5400000">
              <a:off x="2134180" y="2818435"/>
              <a:ext cx="338553" cy="1803898"/>
            </a:xfrm>
            <a:prstGeom prst="round2SameRect">
              <a:avLst>
                <a:gd name="adj1" fmla="val 26004"/>
                <a:gd name="adj2" fmla="val 0"/>
              </a:avLst>
            </a:prstGeom>
            <a:solidFill>
              <a:srgbClr val="FFE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xmlns="" id="{9D608BD3-6719-4FC2-9328-3B6AD4D17158}"/>
                </a:ext>
              </a:extLst>
            </p:cNvPr>
            <p:cNvSpPr/>
            <p:nvPr/>
          </p:nvSpPr>
          <p:spPr>
            <a:xfrm>
              <a:off x="700184" y="3544656"/>
              <a:ext cx="1529390" cy="1569317"/>
            </a:xfrm>
            <a:prstGeom prst="ellipse">
              <a:avLst/>
            </a:prstGeom>
            <a:solidFill>
              <a:srgbClr val="FFE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xmlns="" id="{4C15D2DA-E8C3-44C7-B955-CF6D10FDBC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416" y="3587238"/>
              <a:ext cx="1315624" cy="1483829"/>
            </a:xfrm>
            <a:prstGeom prst="rect">
              <a:avLst/>
            </a:prstGeom>
          </p:spPr>
        </p:pic>
        <p:sp>
          <p:nvSpPr>
            <p:cNvPr id="30" name="TextBox 29">
              <a:extLst>
                <a:ext uri="{FF2B5EF4-FFF2-40B4-BE49-F238E27FC236}">
                  <a16:creationId xmlns:a16="http://schemas.microsoft.com/office/drawing/2014/main" xmlns="" id="{3FD0DF43-D20A-4C4E-A208-309FB522336C}"/>
                </a:ext>
              </a:extLst>
            </p:cNvPr>
            <p:cNvSpPr txBox="1"/>
            <p:nvPr/>
          </p:nvSpPr>
          <p:spPr>
            <a:xfrm>
              <a:off x="1860280" y="3553614"/>
              <a:ext cx="1534438" cy="338554"/>
            </a:xfrm>
            <a:prstGeom prst="rect">
              <a:avLst/>
            </a:prstGeom>
            <a:noFill/>
          </p:spPr>
          <p:txBody>
            <a:bodyPr wrap="square">
              <a:spAutoFit/>
            </a:bodyPr>
            <a:lstStyle/>
            <a:p>
              <a:r>
                <a:rPr lang="en-GB" sz="1600" b="0" i="0" u="none" strike="noStrike" dirty="0">
                  <a:solidFill>
                    <a:srgbClr val="000000"/>
                  </a:solidFill>
                  <a:effectLst/>
                </a:rPr>
                <a:t>Lord Brahma</a:t>
              </a:r>
              <a:endParaRPr lang="en-GB" sz="1600" dirty="0"/>
            </a:p>
          </p:txBody>
        </p:sp>
      </p:grpSp>
      <p:grpSp>
        <p:nvGrpSpPr>
          <p:cNvPr id="54" name="Group 53">
            <a:extLst>
              <a:ext uri="{FF2B5EF4-FFF2-40B4-BE49-F238E27FC236}">
                <a16:creationId xmlns:a16="http://schemas.microsoft.com/office/drawing/2014/main" xmlns="" id="{F8CF29A2-07ED-4918-9AE4-7BA46F6B3A44}"/>
              </a:ext>
            </a:extLst>
          </p:cNvPr>
          <p:cNvGrpSpPr/>
          <p:nvPr/>
        </p:nvGrpSpPr>
        <p:grpSpPr>
          <a:xfrm>
            <a:off x="1468758" y="4575325"/>
            <a:ext cx="2616318" cy="1747524"/>
            <a:chOff x="1938488" y="4460961"/>
            <a:chExt cx="2702410" cy="1805027"/>
          </a:xfrm>
        </p:grpSpPr>
        <p:grpSp>
          <p:nvGrpSpPr>
            <p:cNvPr id="53" name="Group 52">
              <a:extLst>
                <a:ext uri="{FF2B5EF4-FFF2-40B4-BE49-F238E27FC236}">
                  <a16:creationId xmlns:a16="http://schemas.microsoft.com/office/drawing/2014/main" xmlns="" id="{0679AFDF-EB2A-416F-94A8-7B45BCDAC197}"/>
                </a:ext>
              </a:extLst>
            </p:cNvPr>
            <p:cNvGrpSpPr/>
            <p:nvPr/>
          </p:nvGrpSpPr>
          <p:grpSpPr>
            <a:xfrm>
              <a:off x="1938488" y="4460961"/>
              <a:ext cx="2498383" cy="1805027"/>
              <a:chOff x="1938488" y="4460961"/>
              <a:chExt cx="2498383" cy="1805027"/>
            </a:xfrm>
          </p:grpSpPr>
          <p:grpSp>
            <p:nvGrpSpPr>
              <p:cNvPr id="52" name="Group 51">
                <a:extLst>
                  <a:ext uri="{FF2B5EF4-FFF2-40B4-BE49-F238E27FC236}">
                    <a16:creationId xmlns:a16="http://schemas.microsoft.com/office/drawing/2014/main" xmlns="" id="{15A60A51-4521-4D6F-912C-D1F2DD14E609}"/>
                  </a:ext>
                </a:extLst>
              </p:cNvPr>
              <p:cNvGrpSpPr/>
              <p:nvPr/>
            </p:nvGrpSpPr>
            <p:grpSpPr>
              <a:xfrm>
                <a:off x="1938488" y="4674512"/>
                <a:ext cx="2498383" cy="1591476"/>
                <a:chOff x="1938488" y="4674512"/>
                <a:chExt cx="2498383" cy="1591476"/>
              </a:xfrm>
            </p:grpSpPr>
            <p:sp>
              <p:nvSpPr>
                <p:cNvPr id="42" name="Oval 41">
                  <a:extLst>
                    <a:ext uri="{FF2B5EF4-FFF2-40B4-BE49-F238E27FC236}">
                      <a16:creationId xmlns:a16="http://schemas.microsoft.com/office/drawing/2014/main" xmlns="" id="{12674E94-4A0E-43B1-BA8C-18551C421C21}"/>
                    </a:ext>
                  </a:extLst>
                </p:cNvPr>
                <p:cNvSpPr/>
                <p:nvPr/>
              </p:nvSpPr>
              <p:spPr>
                <a:xfrm>
                  <a:off x="1982295" y="4674512"/>
                  <a:ext cx="1529390" cy="1583056"/>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Top Corners Rounded 43">
                  <a:extLst>
                    <a:ext uri="{FF2B5EF4-FFF2-40B4-BE49-F238E27FC236}">
                      <a16:creationId xmlns:a16="http://schemas.microsoft.com/office/drawing/2014/main" xmlns="" id="{C34A117A-B139-4BAC-8962-A4174958A3F0}"/>
                    </a:ext>
                  </a:extLst>
                </p:cNvPr>
                <p:cNvSpPr/>
                <p:nvPr/>
              </p:nvSpPr>
              <p:spPr>
                <a:xfrm rot="5400000">
                  <a:off x="3549922" y="5337752"/>
                  <a:ext cx="325986" cy="1447913"/>
                </a:xfrm>
                <a:prstGeom prst="round2SameRect">
                  <a:avLst>
                    <a:gd name="adj1" fmla="val 21865"/>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Top Corners Rounded 45">
                  <a:extLst>
                    <a:ext uri="{FF2B5EF4-FFF2-40B4-BE49-F238E27FC236}">
                      <a16:creationId xmlns:a16="http://schemas.microsoft.com/office/drawing/2014/main" xmlns="" id="{D967E505-AC88-427A-AD5B-BB8A3CE3F1CF}"/>
                    </a:ext>
                  </a:extLst>
                </p:cNvPr>
                <p:cNvSpPr/>
                <p:nvPr/>
              </p:nvSpPr>
              <p:spPr>
                <a:xfrm rot="5400000">
                  <a:off x="3348352" y="5186343"/>
                  <a:ext cx="338553" cy="1803898"/>
                </a:xfrm>
                <a:prstGeom prst="round2SameRect">
                  <a:avLst>
                    <a:gd name="adj1" fmla="val 26004"/>
                    <a:gd name="adj2" fmla="val 0"/>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xmlns="" id="{C1360E95-F1F8-4FBA-A3A3-2195D97A4B80}"/>
                    </a:ext>
                  </a:extLst>
                </p:cNvPr>
                <p:cNvSpPr/>
                <p:nvPr/>
              </p:nvSpPr>
              <p:spPr>
                <a:xfrm>
                  <a:off x="1938488" y="4696081"/>
                  <a:ext cx="1534438" cy="1569907"/>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a:extLst>
                  <a:ext uri="{FF2B5EF4-FFF2-40B4-BE49-F238E27FC236}">
                    <a16:creationId xmlns:a16="http://schemas.microsoft.com/office/drawing/2014/main" xmlns="" id="{DE767832-E72B-469D-921A-472BA28167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3685" y="4460961"/>
                <a:ext cx="898297" cy="1803536"/>
              </a:xfrm>
              <a:prstGeom prst="rect">
                <a:avLst/>
              </a:prstGeom>
            </p:spPr>
          </p:pic>
        </p:grpSp>
        <p:sp>
          <p:nvSpPr>
            <p:cNvPr id="48" name="TextBox 47">
              <a:extLst>
                <a:ext uri="{FF2B5EF4-FFF2-40B4-BE49-F238E27FC236}">
                  <a16:creationId xmlns:a16="http://schemas.microsoft.com/office/drawing/2014/main" xmlns="" id="{271C1A75-6A01-41AF-9122-65738EB00F53}"/>
                </a:ext>
              </a:extLst>
            </p:cNvPr>
            <p:cNvSpPr txBox="1"/>
            <p:nvPr/>
          </p:nvSpPr>
          <p:spPr>
            <a:xfrm>
              <a:off x="3106460" y="5909635"/>
              <a:ext cx="1534438" cy="338554"/>
            </a:xfrm>
            <a:prstGeom prst="rect">
              <a:avLst/>
            </a:prstGeom>
            <a:noFill/>
          </p:spPr>
          <p:txBody>
            <a:bodyPr wrap="square">
              <a:spAutoFit/>
            </a:bodyPr>
            <a:lstStyle/>
            <a:p>
              <a:r>
                <a:rPr lang="en-GB" sz="1600" b="0" i="0" u="none" strike="noStrike" dirty="0">
                  <a:solidFill>
                    <a:srgbClr val="000000"/>
                  </a:solidFill>
                  <a:effectLst/>
                </a:rPr>
                <a:t>Lord Vishnu</a:t>
              </a:r>
              <a:endParaRPr lang="en-GB" sz="1400" dirty="0"/>
            </a:p>
          </p:txBody>
        </p:sp>
      </p:grpSp>
      <p:grpSp>
        <p:nvGrpSpPr>
          <p:cNvPr id="71" name="Group 70">
            <a:extLst>
              <a:ext uri="{FF2B5EF4-FFF2-40B4-BE49-F238E27FC236}">
                <a16:creationId xmlns:a16="http://schemas.microsoft.com/office/drawing/2014/main" xmlns="" id="{7ED63FE4-1642-48B4-BA4B-BA09A8E0138A}"/>
              </a:ext>
            </a:extLst>
          </p:cNvPr>
          <p:cNvGrpSpPr/>
          <p:nvPr/>
        </p:nvGrpSpPr>
        <p:grpSpPr>
          <a:xfrm>
            <a:off x="2947839" y="3369076"/>
            <a:ext cx="2758421" cy="1535054"/>
            <a:chOff x="2912776" y="3558588"/>
            <a:chExt cx="2758421" cy="1535054"/>
          </a:xfrm>
        </p:grpSpPr>
        <p:grpSp>
          <p:nvGrpSpPr>
            <p:cNvPr id="64" name="Group 63">
              <a:extLst>
                <a:ext uri="{FF2B5EF4-FFF2-40B4-BE49-F238E27FC236}">
                  <a16:creationId xmlns:a16="http://schemas.microsoft.com/office/drawing/2014/main" xmlns="" id="{92446359-11FB-470D-A5AA-5AA5E142FC9A}"/>
                </a:ext>
              </a:extLst>
            </p:cNvPr>
            <p:cNvGrpSpPr/>
            <p:nvPr/>
          </p:nvGrpSpPr>
          <p:grpSpPr>
            <a:xfrm>
              <a:off x="2912776" y="3558588"/>
              <a:ext cx="2758421" cy="1535054"/>
              <a:chOff x="700184" y="3544656"/>
              <a:chExt cx="2849188" cy="1585566"/>
            </a:xfrm>
          </p:grpSpPr>
          <p:sp>
            <p:nvSpPr>
              <p:cNvPr id="65" name="Oval 64">
                <a:extLst>
                  <a:ext uri="{FF2B5EF4-FFF2-40B4-BE49-F238E27FC236}">
                    <a16:creationId xmlns:a16="http://schemas.microsoft.com/office/drawing/2014/main" xmlns="" id="{5A16B4F7-AADB-4829-9366-74781FD3B438}"/>
                  </a:ext>
                </a:extLst>
              </p:cNvPr>
              <p:cNvSpPr/>
              <p:nvPr/>
            </p:nvSpPr>
            <p:spPr>
              <a:xfrm>
                <a:off x="730408" y="3547166"/>
                <a:ext cx="1529390" cy="158305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Top Corners Rounded 65">
                <a:extLst>
                  <a:ext uri="{FF2B5EF4-FFF2-40B4-BE49-F238E27FC236}">
                    <a16:creationId xmlns:a16="http://schemas.microsoft.com/office/drawing/2014/main" xmlns="" id="{1D868190-72DB-491B-8934-232A61287313}"/>
                  </a:ext>
                </a:extLst>
              </p:cNvPr>
              <p:cNvSpPr/>
              <p:nvPr/>
            </p:nvSpPr>
            <p:spPr>
              <a:xfrm rot="5400000">
                <a:off x="2342403" y="3022633"/>
                <a:ext cx="325986" cy="1447913"/>
              </a:xfrm>
              <a:prstGeom prst="round2SameRect">
                <a:avLst>
                  <a:gd name="adj1" fmla="val 21865"/>
                  <a:gd name="adj2" fmla="val 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Top Corners Rounded 66">
                <a:extLst>
                  <a:ext uri="{FF2B5EF4-FFF2-40B4-BE49-F238E27FC236}">
                    <a16:creationId xmlns:a16="http://schemas.microsoft.com/office/drawing/2014/main" xmlns="" id="{659CE48E-742A-4799-81C5-9015AABA73EC}"/>
                  </a:ext>
                </a:extLst>
              </p:cNvPr>
              <p:cNvSpPr/>
              <p:nvPr/>
            </p:nvSpPr>
            <p:spPr>
              <a:xfrm rot="5400000">
                <a:off x="2134180" y="2818435"/>
                <a:ext cx="338553" cy="1803898"/>
              </a:xfrm>
              <a:prstGeom prst="round2SameRect">
                <a:avLst>
                  <a:gd name="adj1" fmla="val 26004"/>
                  <a:gd name="adj2" fmla="val 0"/>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a:extLst>
                  <a:ext uri="{FF2B5EF4-FFF2-40B4-BE49-F238E27FC236}">
                    <a16:creationId xmlns:a16="http://schemas.microsoft.com/office/drawing/2014/main" xmlns="" id="{6412E944-4D46-4C9A-A65A-D6DB9D931E0D}"/>
                  </a:ext>
                </a:extLst>
              </p:cNvPr>
              <p:cNvSpPr/>
              <p:nvPr/>
            </p:nvSpPr>
            <p:spPr>
              <a:xfrm>
                <a:off x="700184" y="3544656"/>
                <a:ext cx="1529390" cy="1569317"/>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TextBox 69">
                <a:extLst>
                  <a:ext uri="{FF2B5EF4-FFF2-40B4-BE49-F238E27FC236}">
                    <a16:creationId xmlns:a16="http://schemas.microsoft.com/office/drawing/2014/main" xmlns="" id="{09911454-1562-49F0-A7C7-0560DA758ED7}"/>
                  </a:ext>
                </a:extLst>
              </p:cNvPr>
              <p:cNvSpPr txBox="1"/>
              <p:nvPr/>
            </p:nvSpPr>
            <p:spPr>
              <a:xfrm>
                <a:off x="2014934" y="3564152"/>
                <a:ext cx="1534438" cy="349694"/>
              </a:xfrm>
              <a:prstGeom prst="rect">
                <a:avLst/>
              </a:prstGeom>
              <a:noFill/>
            </p:spPr>
            <p:txBody>
              <a:bodyPr wrap="square">
                <a:spAutoFit/>
              </a:bodyPr>
              <a:lstStyle/>
              <a:p>
                <a:r>
                  <a:rPr lang="en-GB" sz="1600" b="0" i="0" u="none" strike="noStrike" dirty="0">
                    <a:solidFill>
                      <a:srgbClr val="000000"/>
                    </a:solidFill>
                    <a:effectLst/>
                  </a:rPr>
                  <a:t>Lord Shiva</a:t>
                </a:r>
                <a:endParaRPr lang="en-GB" sz="1400" dirty="0"/>
              </a:p>
            </p:txBody>
          </p:sp>
        </p:grpSp>
        <p:pic>
          <p:nvPicPr>
            <p:cNvPr id="13" name="Picture 12">
              <a:extLst>
                <a:ext uri="{FF2B5EF4-FFF2-40B4-BE49-F238E27FC236}">
                  <a16:creationId xmlns:a16="http://schemas.microsoft.com/office/drawing/2014/main" xmlns="" id="{A02B363D-CFF6-41E8-878D-B2512AF900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8025" y="3561017"/>
              <a:ext cx="1250849" cy="1406285"/>
            </a:xfrm>
            <a:prstGeom prst="rect">
              <a:avLst/>
            </a:prstGeom>
          </p:spPr>
        </p:pic>
      </p:grpSp>
      <p:grpSp>
        <p:nvGrpSpPr>
          <p:cNvPr id="94" name="Group 93">
            <a:extLst>
              <a:ext uri="{FF2B5EF4-FFF2-40B4-BE49-F238E27FC236}">
                <a16:creationId xmlns:a16="http://schemas.microsoft.com/office/drawing/2014/main" xmlns="" id="{1422F752-2228-4CC8-B82E-07AFB93D294B}"/>
              </a:ext>
            </a:extLst>
          </p:cNvPr>
          <p:cNvGrpSpPr/>
          <p:nvPr/>
        </p:nvGrpSpPr>
        <p:grpSpPr>
          <a:xfrm>
            <a:off x="3816428" y="4756558"/>
            <a:ext cx="2813169" cy="1647388"/>
            <a:chOff x="3838820" y="4756558"/>
            <a:chExt cx="2813169" cy="1647388"/>
          </a:xfrm>
        </p:grpSpPr>
        <p:grpSp>
          <p:nvGrpSpPr>
            <p:cNvPr id="78" name="Group 77">
              <a:extLst>
                <a:ext uri="{FF2B5EF4-FFF2-40B4-BE49-F238E27FC236}">
                  <a16:creationId xmlns:a16="http://schemas.microsoft.com/office/drawing/2014/main" xmlns="" id="{D08CED9F-9AFF-44C2-9BFC-05D363BB1A10}"/>
                </a:ext>
              </a:extLst>
            </p:cNvPr>
            <p:cNvGrpSpPr/>
            <p:nvPr/>
          </p:nvGrpSpPr>
          <p:grpSpPr>
            <a:xfrm>
              <a:off x="3838820" y="4829882"/>
              <a:ext cx="2813169" cy="1574064"/>
              <a:chOff x="1938488" y="4674512"/>
              <a:chExt cx="2905738" cy="1625859"/>
            </a:xfrm>
          </p:grpSpPr>
          <p:grpSp>
            <p:nvGrpSpPr>
              <p:cNvPr id="81" name="Group 80">
                <a:extLst>
                  <a:ext uri="{FF2B5EF4-FFF2-40B4-BE49-F238E27FC236}">
                    <a16:creationId xmlns:a16="http://schemas.microsoft.com/office/drawing/2014/main" xmlns="" id="{E9C2CABA-F903-4AB1-9AFF-18FCADD11F25}"/>
                  </a:ext>
                </a:extLst>
              </p:cNvPr>
              <p:cNvGrpSpPr/>
              <p:nvPr/>
            </p:nvGrpSpPr>
            <p:grpSpPr>
              <a:xfrm>
                <a:off x="1938488" y="4674512"/>
                <a:ext cx="2506013" cy="1591476"/>
                <a:chOff x="1938488" y="4674512"/>
                <a:chExt cx="2506013" cy="1591476"/>
              </a:xfrm>
            </p:grpSpPr>
            <p:sp>
              <p:nvSpPr>
                <p:cNvPr id="83" name="Oval 82">
                  <a:extLst>
                    <a:ext uri="{FF2B5EF4-FFF2-40B4-BE49-F238E27FC236}">
                      <a16:creationId xmlns:a16="http://schemas.microsoft.com/office/drawing/2014/main" xmlns="" id="{70C8803F-8AB7-41F3-AC16-B0AA482C8E44}"/>
                    </a:ext>
                  </a:extLst>
                </p:cNvPr>
                <p:cNvSpPr/>
                <p:nvPr/>
              </p:nvSpPr>
              <p:spPr>
                <a:xfrm>
                  <a:off x="1982295" y="4674512"/>
                  <a:ext cx="1529390" cy="1583056"/>
                </a:xfrm>
                <a:prstGeom prst="ellipse">
                  <a:avLst/>
                </a:prstGeom>
                <a:solidFill>
                  <a:srgbClr val="EE7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Top Corners Rounded 83">
                  <a:extLst>
                    <a:ext uri="{FF2B5EF4-FFF2-40B4-BE49-F238E27FC236}">
                      <a16:creationId xmlns:a16="http://schemas.microsoft.com/office/drawing/2014/main" xmlns="" id="{C365FE83-A212-499E-9C51-85A3D25F7E14}"/>
                    </a:ext>
                  </a:extLst>
                </p:cNvPr>
                <p:cNvSpPr/>
                <p:nvPr/>
              </p:nvSpPr>
              <p:spPr>
                <a:xfrm rot="5400000">
                  <a:off x="3449732" y="5242404"/>
                  <a:ext cx="518412" cy="1471126"/>
                </a:xfrm>
                <a:prstGeom prst="round2SameRect">
                  <a:avLst>
                    <a:gd name="adj1" fmla="val 17656"/>
                    <a:gd name="adj2" fmla="val 0"/>
                  </a:avLst>
                </a:prstGeom>
                <a:solidFill>
                  <a:srgbClr val="EE7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Top Corners Rounded 84">
                  <a:extLst>
                    <a:ext uri="{FF2B5EF4-FFF2-40B4-BE49-F238E27FC236}">
                      <a16:creationId xmlns:a16="http://schemas.microsoft.com/office/drawing/2014/main" xmlns="" id="{BAE7128A-F361-459A-B0EC-0372AFC553DC}"/>
                    </a:ext>
                  </a:extLst>
                </p:cNvPr>
                <p:cNvSpPr/>
                <p:nvPr/>
              </p:nvSpPr>
              <p:spPr>
                <a:xfrm rot="5400000">
                  <a:off x="3258423" y="5096414"/>
                  <a:ext cx="518411" cy="1803897"/>
                </a:xfrm>
                <a:prstGeom prst="round2SameRect">
                  <a:avLst>
                    <a:gd name="adj1" fmla="val 19390"/>
                    <a:gd name="adj2" fmla="val 0"/>
                  </a:avLst>
                </a:prstGeom>
                <a:solidFill>
                  <a:srgbClr val="F9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a:extLst>
                    <a:ext uri="{FF2B5EF4-FFF2-40B4-BE49-F238E27FC236}">
                      <a16:creationId xmlns:a16="http://schemas.microsoft.com/office/drawing/2014/main" xmlns="" id="{06171C3F-B0DC-449D-8EDD-FA18F2172F35}"/>
                    </a:ext>
                  </a:extLst>
                </p:cNvPr>
                <p:cNvSpPr/>
                <p:nvPr/>
              </p:nvSpPr>
              <p:spPr>
                <a:xfrm>
                  <a:off x="1938488" y="4696081"/>
                  <a:ext cx="1534438" cy="1569907"/>
                </a:xfrm>
                <a:prstGeom prst="ellipse">
                  <a:avLst/>
                </a:prstGeom>
                <a:solidFill>
                  <a:srgbClr val="F9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0" name="TextBox 79">
                <a:extLst>
                  <a:ext uri="{FF2B5EF4-FFF2-40B4-BE49-F238E27FC236}">
                    <a16:creationId xmlns:a16="http://schemas.microsoft.com/office/drawing/2014/main" xmlns="" id="{10218D67-903A-444C-BBF5-6F33C0CF455A}"/>
                  </a:ext>
                </a:extLst>
              </p:cNvPr>
              <p:cNvSpPr txBox="1"/>
              <p:nvPr/>
            </p:nvSpPr>
            <p:spPr>
              <a:xfrm>
                <a:off x="3309788" y="5696354"/>
                <a:ext cx="1534438" cy="604017"/>
              </a:xfrm>
              <a:prstGeom prst="rect">
                <a:avLst/>
              </a:prstGeom>
              <a:noFill/>
            </p:spPr>
            <p:txBody>
              <a:bodyPr wrap="square">
                <a:spAutoFit/>
              </a:bodyPr>
              <a:lstStyle/>
              <a:p>
                <a:r>
                  <a:rPr lang="en-GB" sz="1600" b="0" i="0" u="none" strike="noStrike" dirty="0">
                    <a:solidFill>
                      <a:srgbClr val="000000"/>
                    </a:solidFill>
                    <a:effectLst/>
                  </a:rPr>
                  <a:t>Goddess Saraswati</a:t>
                </a:r>
                <a:endParaRPr lang="en-GB" sz="1200" dirty="0"/>
              </a:p>
            </p:txBody>
          </p:sp>
        </p:grpSp>
        <p:pic>
          <p:nvPicPr>
            <p:cNvPr id="17" name="Picture 16">
              <a:extLst>
                <a:ext uri="{FF2B5EF4-FFF2-40B4-BE49-F238E27FC236}">
                  <a16:creationId xmlns:a16="http://schemas.microsoft.com/office/drawing/2014/main" xmlns="" id="{C8AEC5D9-70B3-44BE-9FED-452945569E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0888" y="4756558"/>
              <a:ext cx="1018528" cy="1582080"/>
            </a:xfrm>
            <a:prstGeom prst="rect">
              <a:avLst/>
            </a:prstGeom>
          </p:spPr>
        </p:pic>
      </p:grpSp>
      <p:grpSp>
        <p:nvGrpSpPr>
          <p:cNvPr id="96" name="Group 95">
            <a:extLst>
              <a:ext uri="{FF2B5EF4-FFF2-40B4-BE49-F238E27FC236}">
                <a16:creationId xmlns:a16="http://schemas.microsoft.com/office/drawing/2014/main" xmlns="" id="{754AFC6C-A59C-4F6F-9170-AC4B20C5C107}"/>
              </a:ext>
            </a:extLst>
          </p:cNvPr>
          <p:cNvGrpSpPr/>
          <p:nvPr/>
        </p:nvGrpSpPr>
        <p:grpSpPr>
          <a:xfrm>
            <a:off x="5314613" y="3349303"/>
            <a:ext cx="2452327" cy="1569547"/>
            <a:chOff x="5230312" y="3538815"/>
            <a:chExt cx="2452327" cy="1569547"/>
          </a:xfrm>
        </p:grpSpPr>
        <p:grpSp>
          <p:nvGrpSpPr>
            <p:cNvPr id="72" name="Group 71">
              <a:extLst>
                <a:ext uri="{FF2B5EF4-FFF2-40B4-BE49-F238E27FC236}">
                  <a16:creationId xmlns:a16="http://schemas.microsoft.com/office/drawing/2014/main" xmlns="" id="{3A410C94-8816-49D6-8AA9-FE8FB6990812}"/>
                </a:ext>
              </a:extLst>
            </p:cNvPr>
            <p:cNvGrpSpPr/>
            <p:nvPr/>
          </p:nvGrpSpPr>
          <p:grpSpPr>
            <a:xfrm>
              <a:off x="5230312" y="3564114"/>
              <a:ext cx="2452327" cy="1544248"/>
              <a:chOff x="700184" y="3535159"/>
              <a:chExt cx="2533022" cy="1595063"/>
            </a:xfrm>
          </p:grpSpPr>
          <p:sp>
            <p:nvSpPr>
              <p:cNvPr id="73" name="Oval 72">
                <a:extLst>
                  <a:ext uri="{FF2B5EF4-FFF2-40B4-BE49-F238E27FC236}">
                    <a16:creationId xmlns:a16="http://schemas.microsoft.com/office/drawing/2014/main" xmlns="" id="{E7682011-16A2-4D06-8B5A-47E30C7CE0EC}"/>
                  </a:ext>
                </a:extLst>
              </p:cNvPr>
              <p:cNvSpPr/>
              <p:nvPr/>
            </p:nvSpPr>
            <p:spPr>
              <a:xfrm>
                <a:off x="730408" y="3547166"/>
                <a:ext cx="1529390" cy="158305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Top Corners Rounded 73">
                <a:extLst>
                  <a:ext uri="{FF2B5EF4-FFF2-40B4-BE49-F238E27FC236}">
                    <a16:creationId xmlns:a16="http://schemas.microsoft.com/office/drawing/2014/main" xmlns="" id="{C5C5B637-D56F-4D37-9310-C1672D8E86AE}"/>
                  </a:ext>
                </a:extLst>
              </p:cNvPr>
              <p:cNvSpPr/>
              <p:nvPr/>
            </p:nvSpPr>
            <p:spPr>
              <a:xfrm rot="5400000">
                <a:off x="2231459" y="3129720"/>
                <a:ext cx="555581" cy="1447913"/>
              </a:xfrm>
              <a:prstGeom prst="round2SameRect">
                <a:avLst>
                  <a:gd name="adj1" fmla="val 12014"/>
                  <a:gd name="adj2" fmla="val 0"/>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Top Corners Rounded 74">
                <a:extLst>
                  <a:ext uri="{FF2B5EF4-FFF2-40B4-BE49-F238E27FC236}">
                    <a16:creationId xmlns:a16="http://schemas.microsoft.com/office/drawing/2014/main" xmlns="" id="{96206AA8-6104-4ED7-BC2A-183247004107}"/>
                  </a:ext>
                </a:extLst>
              </p:cNvPr>
              <p:cNvSpPr/>
              <p:nvPr/>
            </p:nvSpPr>
            <p:spPr>
              <a:xfrm rot="5400000">
                <a:off x="2024539" y="2928075"/>
                <a:ext cx="557832" cy="1803898"/>
              </a:xfrm>
              <a:prstGeom prst="round2SameRect">
                <a:avLst>
                  <a:gd name="adj1" fmla="val 18402"/>
                  <a:gd name="adj2" fmla="val 0"/>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val 75">
                <a:extLst>
                  <a:ext uri="{FF2B5EF4-FFF2-40B4-BE49-F238E27FC236}">
                    <a16:creationId xmlns:a16="http://schemas.microsoft.com/office/drawing/2014/main" xmlns="" id="{55864CAA-56BC-4408-BDE9-45A991D475A4}"/>
                  </a:ext>
                </a:extLst>
              </p:cNvPr>
              <p:cNvSpPr/>
              <p:nvPr/>
            </p:nvSpPr>
            <p:spPr>
              <a:xfrm>
                <a:off x="700184" y="3544656"/>
                <a:ext cx="1529390" cy="1569317"/>
              </a:xfrm>
              <a:prstGeom prst="ellipse">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TextBox 76">
                <a:extLst>
                  <a:ext uri="{FF2B5EF4-FFF2-40B4-BE49-F238E27FC236}">
                    <a16:creationId xmlns:a16="http://schemas.microsoft.com/office/drawing/2014/main" xmlns="" id="{75E39764-1800-48BB-AA4E-859ABB2E392F}"/>
                  </a:ext>
                </a:extLst>
              </p:cNvPr>
              <p:cNvSpPr txBox="1"/>
              <p:nvPr/>
            </p:nvSpPr>
            <p:spPr>
              <a:xfrm>
                <a:off x="2168105" y="3535159"/>
                <a:ext cx="971153" cy="604018"/>
              </a:xfrm>
              <a:prstGeom prst="rect">
                <a:avLst/>
              </a:prstGeom>
              <a:noFill/>
            </p:spPr>
            <p:txBody>
              <a:bodyPr wrap="square">
                <a:spAutoFit/>
              </a:bodyPr>
              <a:lstStyle/>
              <a:p>
                <a:r>
                  <a:rPr lang="en-GB" sz="1600" b="0" i="0" u="none" strike="noStrike" dirty="0">
                    <a:solidFill>
                      <a:srgbClr val="000000"/>
                    </a:solidFill>
                    <a:effectLst/>
                  </a:rPr>
                  <a:t>Goddess Lakshmi</a:t>
                </a:r>
                <a:endParaRPr lang="en-GB" sz="1200" dirty="0"/>
              </a:p>
            </p:txBody>
          </p:sp>
        </p:grpSp>
        <p:pic>
          <p:nvPicPr>
            <p:cNvPr id="9" name="Picture 8">
              <a:extLst>
                <a:ext uri="{FF2B5EF4-FFF2-40B4-BE49-F238E27FC236}">
                  <a16:creationId xmlns:a16="http://schemas.microsoft.com/office/drawing/2014/main" xmlns="" id="{F4C8DD5D-8203-4F9F-A250-05112C7527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87325" y="3538815"/>
              <a:ext cx="897089" cy="1556504"/>
            </a:xfrm>
            <a:prstGeom prst="rect">
              <a:avLst/>
            </a:prstGeom>
          </p:spPr>
        </p:pic>
      </p:grpSp>
      <p:grpSp>
        <p:nvGrpSpPr>
          <p:cNvPr id="95" name="Group 94">
            <a:extLst>
              <a:ext uri="{FF2B5EF4-FFF2-40B4-BE49-F238E27FC236}">
                <a16:creationId xmlns:a16="http://schemas.microsoft.com/office/drawing/2014/main" xmlns="" id="{1C6D2412-9E8C-4295-9ECA-4B6D9E48C1A7}"/>
              </a:ext>
            </a:extLst>
          </p:cNvPr>
          <p:cNvGrpSpPr/>
          <p:nvPr/>
        </p:nvGrpSpPr>
        <p:grpSpPr>
          <a:xfrm>
            <a:off x="6235771" y="4802955"/>
            <a:ext cx="2917753" cy="1581245"/>
            <a:chOff x="6226246" y="4802955"/>
            <a:chExt cx="2917753" cy="1581245"/>
          </a:xfrm>
        </p:grpSpPr>
        <p:grpSp>
          <p:nvGrpSpPr>
            <p:cNvPr id="87" name="Group 86">
              <a:extLst>
                <a:ext uri="{FF2B5EF4-FFF2-40B4-BE49-F238E27FC236}">
                  <a16:creationId xmlns:a16="http://schemas.microsoft.com/office/drawing/2014/main" xmlns="" id="{92DB640E-BCCF-4736-B07C-7BB7F8B7D886}"/>
                </a:ext>
              </a:extLst>
            </p:cNvPr>
            <p:cNvGrpSpPr/>
            <p:nvPr/>
          </p:nvGrpSpPr>
          <p:grpSpPr>
            <a:xfrm>
              <a:off x="6226246" y="4802955"/>
              <a:ext cx="2917753" cy="1581245"/>
              <a:chOff x="1938488" y="4674512"/>
              <a:chExt cx="3013764" cy="1633276"/>
            </a:xfrm>
          </p:grpSpPr>
          <p:grpSp>
            <p:nvGrpSpPr>
              <p:cNvPr id="88" name="Group 87">
                <a:extLst>
                  <a:ext uri="{FF2B5EF4-FFF2-40B4-BE49-F238E27FC236}">
                    <a16:creationId xmlns:a16="http://schemas.microsoft.com/office/drawing/2014/main" xmlns="" id="{1656F8F0-8524-4BFD-8690-D8ED0900108C}"/>
                  </a:ext>
                </a:extLst>
              </p:cNvPr>
              <p:cNvGrpSpPr/>
              <p:nvPr/>
            </p:nvGrpSpPr>
            <p:grpSpPr>
              <a:xfrm>
                <a:off x="1938488" y="4674512"/>
                <a:ext cx="2506013" cy="1591476"/>
                <a:chOff x="1938488" y="4674512"/>
                <a:chExt cx="2506013" cy="1591476"/>
              </a:xfrm>
            </p:grpSpPr>
            <p:sp>
              <p:nvSpPr>
                <p:cNvPr id="90" name="Oval 89">
                  <a:extLst>
                    <a:ext uri="{FF2B5EF4-FFF2-40B4-BE49-F238E27FC236}">
                      <a16:creationId xmlns:a16="http://schemas.microsoft.com/office/drawing/2014/main" xmlns="" id="{A6A880F4-6179-45A4-941C-97FBE8C945E6}"/>
                    </a:ext>
                  </a:extLst>
                </p:cNvPr>
                <p:cNvSpPr/>
                <p:nvPr/>
              </p:nvSpPr>
              <p:spPr>
                <a:xfrm>
                  <a:off x="1982295" y="4674512"/>
                  <a:ext cx="1529390" cy="1583056"/>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Top Corners Rounded 90">
                  <a:extLst>
                    <a:ext uri="{FF2B5EF4-FFF2-40B4-BE49-F238E27FC236}">
                      <a16:creationId xmlns:a16="http://schemas.microsoft.com/office/drawing/2014/main" xmlns="" id="{04A44F91-32F8-4FF4-A6F9-9BB5219432BF}"/>
                    </a:ext>
                  </a:extLst>
                </p:cNvPr>
                <p:cNvSpPr/>
                <p:nvPr/>
              </p:nvSpPr>
              <p:spPr>
                <a:xfrm rot="5400000">
                  <a:off x="3449732" y="5242404"/>
                  <a:ext cx="518412" cy="1471126"/>
                </a:xfrm>
                <a:prstGeom prst="round2SameRect">
                  <a:avLst>
                    <a:gd name="adj1" fmla="val 17656"/>
                    <a:gd name="adj2" fmla="val 0"/>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Top Corners Rounded 91">
                  <a:extLst>
                    <a:ext uri="{FF2B5EF4-FFF2-40B4-BE49-F238E27FC236}">
                      <a16:creationId xmlns:a16="http://schemas.microsoft.com/office/drawing/2014/main" xmlns="" id="{D8557F34-590E-48F1-98B2-29E8E84C522F}"/>
                    </a:ext>
                  </a:extLst>
                </p:cNvPr>
                <p:cNvSpPr/>
                <p:nvPr/>
              </p:nvSpPr>
              <p:spPr>
                <a:xfrm rot="5400000">
                  <a:off x="3258423" y="5096414"/>
                  <a:ext cx="518411" cy="1803897"/>
                </a:xfrm>
                <a:prstGeom prst="round2SameRect">
                  <a:avLst>
                    <a:gd name="adj1" fmla="val 19390"/>
                    <a:gd name="adj2" fmla="val 0"/>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xmlns="" id="{B28D88C5-AC61-488A-9A67-1D1CAE06E12C}"/>
                    </a:ext>
                  </a:extLst>
                </p:cNvPr>
                <p:cNvSpPr/>
                <p:nvPr/>
              </p:nvSpPr>
              <p:spPr>
                <a:xfrm>
                  <a:off x="1938488" y="4696081"/>
                  <a:ext cx="1534438" cy="1569907"/>
                </a:xfrm>
                <a:prstGeom prst="ellipse">
                  <a:avLst/>
                </a:prstGeom>
                <a:solidFill>
                  <a:srgbClr val="CFB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9" name="TextBox 88">
                <a:extLst>
                  <a:ext uri="{FF2B5EF4-FFF2-40B4-BE49-F238E27FC236}">
                    <a16:creationId xmlns:a16="http://schemas.microsoft.com/office/drawing/2014/main" xmlns="" id="{B6B942BC-E956-4030-AE80-463E1FF68210}"/>
                  </a:ext>
                </a:extLst>
              </p:cNvPr>
              <p:cNvSpPr txBox="1"/>
              <p:nvPr/>
            </p:nvSpPr>
            <p:spPr>
              <a:xfrm>
                <a:off x="3417814" y="5703771"/>
                <a:ext cx="1534438" cy="604017"/>
              </a:xfrm>
              <a:prstGeom prst="rect">
                <a:avLst/>
              </a:prstGeom>
              <a:noFill/>
            </p:spPr>
            <p:txBody>
              <a:bodyPr wrap="square">
                <a:spAutoFit/>
              </a:bodyPr>
              <a:lstStyle/>
              <a:p>
                <a:r>
                  <a:rPr lang="en-GB" sz="1600" b="0" i="0" u="none" strike="noStrike" dirty="0">
                    <a:solidFill>
                      <a:srgbClr val="000000"/>
                    </a:solidFill>
                    <a:effectLst/>
                  </a:rPr>
                  <a:t>Goddess Shakti</a:t>
                </a:r>
                <a:endParaRPr lang="en-GB" sz="1200" dirty="0"/>
              </a:p>
            </p:txBody>
          </p:sp>
        </p:grpSp>
        <p:pic>
          <p:nvPicPr>
            <p:cNvPr id="19" name="Picture 18">
              <a:extLst>
                <a:ext uri="{FF2B5EF4-FFF2-40B4-BE49-F238E27FC236}">
                  <a16:creationId xmlns:a16="http://schemas.microsoft.com/office/drawing/2014/main" xmlns="" id="{BB8193BE-0A52-4618-957E-B5005A9718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7562" y="4845646"/>
              <a:ext cx="1083249" cy="1480678"/>
            </a:xfrm>
            <a:prstGeom prst="rect">
              <a:avLst/>
            </a:prstGeom>
          </p:spPr>
        </p:pic>
      </p:grpSp>
    </p:spTree>
    <p:extLst>
      <p:ext uri="{BB962C8B-B14F-4D97-AF65-F5344CB8AC3E}">
        <p14:creationId xmlns:p14="http://schemas.microsoft.com/office/powerpoint/2010/main" val="46852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xmlns="" id="{41B8A619-E421-4015-88D6-1B4335EAF77F}"/>
              </a:ext>
            </a:extLst>
          </p:cNvPr>
          <p:cNvSpPr/>
          <p:nvPr/>
        </p:nvSpPr>
        <p:spPr>
          <a:xfrm rot="10800000">
            <a:off x="570452" y="1368483"/>
            <a:ext cx="5954171" cy="2462213"/>
          </a:xfrm>
          <a:prstGeom prst="round2SameRect">
            <a:avLst>
              <a:gd name="adj1" fmla="val 10237"/>
              <a:gd name="adj2" fmla="val 0"/>
            </a:avLst>
          </a:prstGeom>
          <a:solidFill>
            <a:srgbClr val="F9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xmlns="" id="{0B208FE4-9398-4D41-BAA3-86BD81FB792D}"/>
              </a:ext>
            </a:extLst>
          </p:cNvPr>
          <p:cNvSpPr>
            <a:spLocks noGrp="1"/>
          </p:cNvSpPr>
          <p:nvPr>
            <p:ph type="title"/>
          </p:nvPr>
        </p:nvSpPr>
        <p:spPr>
          <a:xfrm>
            <a:off x="445754" y="757934"/>
            <a:ext cx="8250574" cy="827585"/>
          </a:xfrm>
          <a:prstGeom prst="roundRect">
            <a:avLst>
              <a:gd name="adj" fmla="val 0"/>
            </a:avLst>
          </a:prstGeom>
          <a:solidFill>
            <a:srgbClr val="EE768B"/>
          </a:solidFill>
        </p:spPr>
        <p:txBody>
          <a:bodyPr/>
          <a:lstStyle/>
          <a:p>
            <a:r>
              <a:rPr lang="en-GB" sz="4400" b="1" i="0" u="none" strike="noStrike" dirty="0">
                <a:solidFill>
                  <a:schemeClr val="bg1"/>
                </a:solidFill>
                <a:effectLst/>
                <a:latin typeface="+mn-lt"/>
              </a:rPr>
              <a:t>Hinduism</a:t>
            </a:r>
            <a:endParaRPr lang="en-GB" sz="8000" dirty="0">
              <a:solidFill>
                <a:schemeClr val="bg1"/>
              </a:solidFill>
              <a:latin typeface="+mn-lt"/>
            </a:endParaRPr>
          </a:p>
        </p:txBody>
      </p:sp>
      <p:sp>
        <p:nvSpPr>
          <p:cNvPr id="5" name="TextBox 4">
            <a:extLst>
              <a:ext uri="{FF2B5EF4-FFF2-40B4-BE49-F238E27FC236}">
                <a16:creationId xmlns:a16="http://schemas.microsoft.com/office/drawing/2014/main" xmlns="" id="{DDBF8E27-2985-4F50-B806-8EF179AAF5A1}"/>
              </a:ext>
            </a:extLst>
          </p:cNvPr>
          <p:cNvSpPr txBox="1"/>
          <p:nvPr/>
        </p:nvSpPr>
        <p:spPr>
          <a:xfrm>
            <a:off x="657225" y="1736289"/>
            <a:ext cx="4848225" cy="2462213"/>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Hinduism does not have a single holy book but several holy scriptures (holy writings or texts). </a:t>
            </a:r>
            <a:endParaRPr lang="en-GB" b="0" dirty="0">
              <a:effectLst/>
            </a:endParaRPr>
          </a:p>
          <a:p>
            <a:pPr rtl="0">
              <a:spcBef>
                <a:spcPts val="1200"/>
              </a:spcBef>
              <a:spcAft>
                <a:spcPts val="0"/>
              </a:spcAft>
            </a:pPr>
            <a:r>
              <a:rPr lang="en-GB" sz="1800" b="0" i="0" u="none" strike="noStrike" dirty="0">
                <a:solidFill>
                  <a:srgbClr val="000000"/>
                </a:solidFill>
                <a:effectLst/>
              </a:rPr>
              <a:t>The scriptures help Hindus in their life and guide prayer, either at home or at the temple (mandir).</a:t>
            </a:r>
            <a:endParaRPr lang="en-GB" b="0" dirty="0">
              <a:effectLst/>
            </a:endParaRPr>
          </a:p>
          <a:p>
            <a:r>
              <a:rPr lang="en-GB" dirty="0"/>
              <a:t/>
            </a:r>
            <a:br>
              <a:rPr lang="en-GB" dirty="0"/>
            </a:br>
            <a:endParaRPr lang="en-GB" dirty="0"/>
          </a:p>
        </p:txBody>
      </p:sp>
      <p:sp>
        <p:nvSpPr>
          <p:cNvPr id="8" name="Rectangle: Rounded Corners 7">
            <a:extLst>
              <a:ext uri="{FF2B5EF4-FFF2-40B4-BE49-F238E27FC236}">
                <a16:creationId xmlns:a16="http://schemas.microsoft.com/office/drawing/2014/main" xmlns="" id="{4B2FB02D-86C4-4315-BDE3-089D7709628E}"/>
              </a:ext>
            </a:extLst>
          </p:cNvPr>
          <p:cNvSpPr/>
          <p:nvPr/>
        </p:nvSpPr>
        <p:spPr>
          <a:xfrm>
            <a:off x="4448174" y="419100"/>
            <a:ext cx="4248153" cy="6001446"/>
          </a:xfrm>
          <a:prstGeom prst="roundRect">
            <a:avLst>
              <a:gd name="adj" fmla="val 3482"/>
            </a:avLst>
          </a:prstGeom>
          <a:blipFill>
            <a:blip r:embed="rId2" cstate="screen">
              <a:extLst>
                <a:ext uri="{28A0092B-C50C-407E-A947-70E740481C1C}">
                  <a14:useLocalDpi xmlns:a14="http://schemas.microsoft.com/office/drawing/2010/main"/>
                </a:ext>
              </a:extLst>
            </a:blip>
            <a:stretch>
              <a:fillRect t="608" b="-6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76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xmlns="" id="{F9230767-DEC1-4E26-913C-D571EC7B8CBF}"/>
              </a:ext>
            </a:extLst>
          </p:cNvPr>
          <p:cNvSpPr/>
          <p:nvPr/>
        </p:nvSpPr>
        <p:spPr>
          <a:xfrm rot="10800000">
            <a:off x="578832" y="1193940"/>
            <a:ext cx="7982123" cy="2095594"/>
          </a:xfrm>
          <a:prstGeom prst="round2SameRect">
            <a:avLst>
              <a:gd name="adj1" fmla="val 10237"/>
              <a:gd name="adj2" fmla="val 0"/>
            </a:avLst>
          </a:prstGeom>
          <a:solidFill>
            <a:srgbClr val="F9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xmlns="" id="{2730333F-9FEC-48FC-9B0F-45BDE051987E}"/>
              </a:ext>
            </a:extLst>
          </p:cNvPr>
          <p:cNvSpPr txBox="1"/>
          <p:nvPr/>
        </p:nvSpPr>
        <p:spPr>
          <a:xfrm>
            <a:off x="674165" y="1623838"/>
            <a:ext cx="7886794" cy="2123658"/>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Many Hindus think of the Vedas as the most </a:t>
            </a:r>
            <a:r>
              <a:rPr lang="en-GB" sz="1600" b="0" i="0" u="none" strike="noStrike" dirty="0">
                <a:solidFill>
                  <a:srgbClr val="231F20"/>
                </a:solidFill>
                <a:effectLst/>
              </a:rPr>
              <a:t>important sacred texts.</a:t>
            </a:r>
            <a:r>
              <a:rPr lang="en-GB" sz="1600" b="0" i="0" u="none" strike="noStrike" dirty="0">
                <a:solidFill>
                  <a:srgbClr val="000000"/>
                </a:solidFill>
                <a:effectLst/>
              </a:rPr>
              <a:t> </a:t>
            </a:r>
            <a:endParaRPr lang="en-GB" sz="1600" b="0" dirty="0">
              <a:effectLst/>
            </a:endParaRPr>
          </a:p>
          <a:p>
            <a:pPr rtl="0">
              <a:spcBef>
                <a:spcPts val="1200"/>
              </a:spcBef>
              <a:spcAft>
                <a:spcPts val="0"/>
              </a:spcAft>
            </a:pPr>
            <a:r>
              <a:rPr lang="en-GB" sz="1600" b="0" i="0" u="none" strike="noStrike" dirty="0">
                <a:solidFill>
                  <a:srgbClr val="333333"/>
                </a:solidFill>
                <a:effectLst/>
              </a:rPr>
              <a:t>The Vedas are believed to have existed as long as Brahman. They were heard by people when meditating thousands of years ago. Meditation is quiet thinking time.</a:t>
            </a:r>
            <a:endParaRPr lang="en-GB" sz="1600" b="0" dirty="0">
              <a:effectLst/>
            </a:endParaRPr>
          </a:p>
          <a:p>
            <a:pPr rtl="0">
              <a:spcBef>
                <a:spcPts val="1200"/>
              </a:spcBef>
              <a:spcAft>
                <a:spcPts val="0"/>
              </a:spcAft>
            </a:pPr>
            <a:r>
              <a:rPr lang="en-GB" sz="1600" b="0" i="0" u="none" strike="noStrike" dirty="0">
                <a:solidFill>
                  <a:srgbClr val="333333"/>
                </a:solidFill>
                <a:effectLst/>
              </a:rPr>
              <a:t>They were then passed down orally (spoken) and eventually written down                         in Vedic Sanskrit, an ancient language of India.  </a:t>
            </a:r>
            <a:endParaRPr lang="en-GB" sz="1600" b="0" dirty="0">
              <a:effectLst/>
            </a:endParaRPr>
          </a:p>
          <a:p>
            <a:r>
              <a:rPr lang="en-GB" sz="1600" dirty="0"/>
              <a:t/>
            </a:r>
            <a:br>
              <a:rPr lang="en-GB" sz="1600" dirty="0"/>
            </a:br>
            <a:endParaRPr lang="en-GB" sz="1600" b="0" dirty="0">
              <a:effectLst/>
            </a:endParaRPr>
          </a:p>
        </p:txBody>
      </p:sp>
      <p:sp>
        <p:nvSpPr>
          <p:cNvPr id="3" name="Title 1">
            <a:extLst>
              <a:ext uri="{FF2B5EF4-FFF2-40B4-BE49-F238E27FC236}">
                <a16:creationId xmlns:a16="http://schemas.microsoft.com/office/drawing/2014/main" xmlns="" id="{F8C5C01B-B666-4B87-9C9D-5994CE7633BD}"/>
              </a:ext>
            </a:extLst>
          </p:cNvPr>
          <p:cNvSpPr>
            <a:spLocks noGrp="1"/>
          </p:cNvSpPr>
          <p:nvPr>
            <p:ph type="title"/>
          </p:nvPr>
        </p:nvSpPr>
        <p:spPr>
          <a:xfrm>
            <a:off x="445754" y="757934"/>
            <a:ext cx="8250574" cy="827585"/>
          </a:xfrm>
          <a:prstGeom prst="roundRect">
            <a:avLst>
              <a:gd name="adj" fmla="val 0"/>
            </a:avLst>
          </a:prstGeom>
          <a:solidFill>
            <a:srgbClr val="EE768B"/>
          </a:solidFill>
        </p:spPr>
        <p:txBody>
          <a:bodyPr/>
          <a:lstStyle/>
          <a:p>
            <a:r>
              <a:rPr lang="en-GB" sz="4400" b="1" i="0" u="none" strike="noStrike" dirty="0">
                <a:solidFill>
                  <a:schemeClr val="bg1"/>
                </a:solidFill>
                <a:effectLst/>
                <a:latin typeface="+mn-lt"/>
              </a:rPr>
              <a:t>The Four Vedas</a:t>
            </a:r>
            <a:endParaRPr lang="en-GB" sz="8000" dirty="0">
              <a:solidFill>
                <a:schemeClr val="bg1"/>
              </a:solidFill>
              <a:latin typeface="+mn-lt"/>
            </a:endParaRPr>
          </a:p>
        </p:txBody>
      </p:sp>
      <p:sp>
        <p:nvSpPr>
          <p:cNvPr id="11" name="TextBox 10">
            <a:extLst>
              <a:ext uri="{FF2B5EF4-FFF2-40B4-BE49-F238E27FC236}">
                <a16:creationId xmlns:a16="http://schemas.microsoft.com/office/drawing/2014/main" xmlns="" id="{14E28351-C802-4FA5-9C35-91C4FDDCF2C4}"/>
              </a:ext>
            </a:extLst>
          </p:cNvPr>
          <p:cNvSpPr txBox="1"/>
          <p:nvPr/>
        </p:nvSpPr>
        <p:spPr>
          <a:xfrm>
            <a:off x="588358" y="5519529"/>
            <a:ext cx="7977864" cy="830997"/>
          </a:xfrm>
          <a:prstGeom prst="rect">
            <a:avLst/>
          </a:prstGeom>
          <a:noFill/>
        </p:spPr>
        <p:txBody>
          <a:bodyPr wrap="square">
            <a:spAutoFit/>
          </a:bodyPr>
          <a:lstStyle/>
          <a:p>
            <a:r>
              <a:rPr lang="en-GB" sz="1600" b="0" i="0" u="none" strike="noStrike" dirty="0">
                <a:solidFill>
                  <a:srgbClr val="231F20"/>
                </a:solidFill>
                <a:effectLst/>
              </a:rPr>
              <a:t>Some Hindus read some or one of the texts each day during worship. Others might read texts related to a particular deity (god or goddess) on special days linked with that deity. </a:t>
            </a:r>
            <a:endParaRPr lang="en-GB" sz="1600" dirty="0"/>
          </a:p>
        </p:txBody>
      </p:sp>
      <p:grpSp>
        <p:nvGrpSpPr>
          <p:cNvPr id="14" name="Group 13">
            <a:extLst>
              <a:ext uri="{FF2B5EF4-FFF2-40B4-BE49-F238E27FC236}">
                <a16:creationId xmlns:a16="http://schemas.microsoft.com/office/drawing/2014/main" xmlns="" id="{082747A0-5EFA-44BA-A5B9-03E52AFAA3C2}"/>
              </a:ext>
            </a:extLst>
          </p:cNvPr>
          <p:cNvGrpSpPr/>
          <p:nvPr/>
        </p:nvGrpSpPr>
        <p:grpSpPr>
          <a:xfrm>
            <a:off x="578832" y="3345597"/>
            <a:ext cx="7982123" cy="2112258"/>
            <a:chOff x="578833" y="3374172"/>
            <a:chExt cx="7891002" cy="2112258"/>
          </a:xfrm>
        </p:grpSpPr>
        <p:sp>
          <p:nvSpPr>
            <p:cNvPr id="13" name="Rectangle: Top Corners Rounded 12">
              <a:extLst>
                <a:ext uri="{FF2B5EF4-FFF2-40B4-BE49-F238E27FC236}">
                  <a16:creationId xmlns:a16="http://schemas.microsoft.com/office/drawing/2014/main" xmlns="" id="{CB6F7389-CE63-4D8E-93B7-51DBCDE042CB}"/>
                </a:ext>
              </a:extLst>
            </p:cNvPr>
            <p:cNvSpPr/>
            <p:nvPr/>
          </p:nvSpPr>
          <p:spPr>
            <a:xfrm>
              <a:off x="578833" y="3374172"/>
              <a:ext cx="2177325" cy="711877"/>
            </a:xfrm>
            <a:prstGeom prst="round2SameRect">
              <a:avLst/>
            </a:prstGeom>
            <a:solidFill>
              <a:srgbClr val="EE7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2601BD23-8BEB-4D5E-83BB-34CC3545C256}"/>
                </a:ext>
              </a:extLst>
            </p:cNvPr>
            <p:cNvSpPr txBox="1"/>
            <p:nvPr/>
          </p:nvSpPr>
          <p:spPr>
            <a:xfrm>
              <a:off x="661579" y="3391556"/>
              <a:ext cx="4572000" cy="338554"/>
            </a:xfrm>
            <a:prstGeom prst="rect">
              <a:avLst/>
            </a:prstGeom>
            <a:noFill/>
          </p:spPr>
          <p:txBody>
            <a:bodyPr wrap="square">
              <a:spAutoFit/>
            </a:bodyPr>
            <a:lstStyle/>
            <a:p>
              <a:r>
                <a:rPr lang="en-GB" sz="1600" b="1" i="0" u="none" strike="noStrike" dirty="0">
                  <a:solidFill>
                    <a:schemeClr val="bg1"/>
                  </a:solidFill>
                  <a:effectLst/>
                </a:rPr>
                <a:t>The four Vedas are:</a:t>
              </a:r>
              <a:endParaRPr lang="en-GB" sz="1600" b="1" dirty="0">
                <a:solidFill>
                  <a:schemeClr val="bg1"/>
                </a:solidFill>
              </a:endParaRPr>
            </a:p>
          </p:txBody>
        </p:sp>
        <p:sp>
          <p:nvSpPr>
            <p:cNvPr id="12" name="Rectangle: Rounded Corners 11">
              <a:extLst>
                <a:ext uri="{FF2B5EF4-FFF2-40B4-BE49-F238E27FC236}">
                  <a16:creationId xmlns:a16="http://schemas.microsoft.com/office/drawing/2014/main" xmlns="" id="{B939D9C5-5FC7-483B-8C58-66816086538A}"/>
                </a:ext>
              </a:extLst>
            </p:cNvPr>
            <p:cNvSpPr/>
            <p:nvPr/>
          </p:nvSpPr>
          <p:spPr>
            <a:xfrm>
              <a:off x="583043" y="3741182"/>
              <a:ext cx="7886792" cy="1745248"/>
            </a:xfrm>
            <a:prstGeom prst="roundRect">
              <a:avLst/>
            </a:prstGeom>
            <a:solidFill>
              <a:schemeClr val="bg1"/>
            </a:solidFill>
            <a:ln w="28575">
              <a:solidFill>
                <a:srgbClr val="EE768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rtl="0" fontAlgn="base">
                <a:spcBef>
                  <a:spcPts val="0"/>
                </a:spcBef>
                <a:spcAft>
                  <a:spcPts val="0"/>
                </a:spcAft>
                <a:buFont typeface="Arial" panose="020B0604020202020204" pitchFamily="34" charset="0"/>
                <a:buChar char="•"/>
              </a:pPr>
              <a:r>
                <a:rPr lang="en-GB" sz="1600" b="1" i="0" u="none" strike="noStrike" dirty="0">
                  <a:solidFill>
                    <a:srgbClr val="1C1C1C"/>
                  </a:solidFill>
                  <a:effectLst/>
                </a:rPr>
                <a:t>Rig Veda </a:t>
              </a:r>
              <a:r>
                <a:rPr lang="en-GB" sz="1600" b="0" i="0" u="none" strike="noStrike" dirty="0">
                  <a:solidFill>
                    <a:srgbClr val="1C1C1C"/>
                  </a:solidFill>
                  <a:effectLst/>
                </a:rPr>
                <a:t>- hymns praising the gods and goddesses  </a:t>
              </a:r>
              <a:endParaRPr lang="en-GB" sz="1600" b="1" i="0" u="none" strike="noStrike" dirty="0">
                <a:solidFill>
                  <a:srgbClr val="1C1C1C"/>
                </a:solidFill>
                <a:effectLst/>
              </a:endParaRPr>
            </a:p>
          </p:txBody>
        </p:sp>
      </p:grpSp>
      <p:sp>
        <p:nvSpPr>
          <p:cNvPr id="16" name="TextBox 15">
            <a:extLst>
              <a:ext uri="{FF2B5EF4-FFF2-40B4-BE49-F238E27FC236}">
                <a16:creationId xmlns:a16="http://schemas.microsoft.com/office/drawing/2014/main" xmlns="" id="{1A52CF45-D25A-4177-A992-7B5B70A5221C}"/>
              </a:ext>
            </a:extLst>
          </p:cNvPr>
          <p:cNvSpPr txBox="1"/>
          <p:nvPr/>
        </p:nvSpPr>
        <p:spPr>
          <a:xfrm>
            <a:off x="662534" y="4142111"/>
            <a:ext cx="7795670" cy="1231106"/>
          </a:xfrm>
          <a:prstGeom prst="rect">
            <a:avLst/>
          </a:prstGeom>
          <a:noFill/>
        </p:spPr>
        <p:txBody>
          <a:bodyPr wrap="square">
            <a:spAutoFit/>
          </a:bodyPr>
          <a:lstStyle/>
          <a:p>
            <a:pPr marL="285750" indent="-285750" rtl="0" fontAlgn="base">
              <a:spcBef>
                <a:spcPts val="600"/>
              </a:spcBef>
              <a:spcAft>
                <a:spcPts val="0"/>
              </a:spcAft>
              <a:buFont typeface="Arial" panose="020B0604020202020204" pitchFamily="34" charset="0"/>
              <a:buChar char="•"/>
            </a:pPr>
            <a:r>
              <a:rPr lang="en-GB" sz="1600" b="1" i="0" u="none" strike="noStrike" dirty="0" err="1">
                <a:solidFill>
                  <a:srgbClr val="1C1C1C"/>
                </a:solidFill>
                <a:effectLst/>
              </a:rPr>
              <a:t>Yajur</a:t>
            </a:r>
            <a:r>
              <a:rPr lang="en-GB" sz="1600" b="1" i="0" u="none" strike="noStrike" dirty="0">
                <a:solidFill>
                  <a:srgbClr val="1C1C1C"/>
                </a:solidFill>
                <a:effectLst/>
              </a:rPr>
              <a:t> Veda </a:t>
            </a:r>
            <a:r>
              <a:rPr lang="en-GB" sz="1600" b="0" i="0" u="none" strike="noStrike" dirty="0">
                <a:solidFill>
                  <a:srgbClr val="1C1C1C"/>
                </a:solidFill>
                <a:effectLst/>
              </a:rPr>
              <a:t>- instructions for priests during rituals, such as marriage and prayer</a:t>
            </a:r>
            <a:endParaRPr lang="en-GB" sz="1600" b="1" i="0" u="none" strike="noStrike" dirty="0">
              <a:solidFill>
                <a:srgbClr val="1C1C1C"/>
              </a:solidFill>
              <a:effectLst/>
            </a:endParaRPr>
          </a:p>
          <a:p>
            <a:pPr marL="285750" indent="-285750" rtl="0" fontAlgn="base">
              <a:spcBef>
                <a:spcPts val="600"/>
              </a:spcBef>
              <a:spcAft>
                <a:spcPts val="0"/>
              </a:spcAft>
              <a:buFont typeface="Arial" panose="020B0604020202020204" pitchFamily="34" charset="0"/>
              <a:buChar char="•"/>
            </a:pPr>
            <a:r>
              <a:rPr lang="en-GB" sz="1600" b="1" i="0" u="none" strike="noStrike" dirty="0">
                <a:solidFill>
                  <a:srgbClr val="1C1C1C"/>
                </a:solidFill>
                <a:effectLst/>
              </a:rPr>
              <a:t>Sama Veda </a:t>
            </a:r>
            <a:r>
              <a:rPr lang="en-GB" sz="1600" b="0" i="0" u="none" strike="noStrike" dirty="0">
                <a:solidFill>
                  <a:srgbClr val="1C1C1C"/>
                </a:solidFill>
                <a:effectLst/>
              </a:rPr>
              <a:t>- melodies and songs to be sung during rituals</a:t>
            </a:r>
            <a:endParaRPr lang="en-GB" sz="1600" b="1" i="0" u="none" strike="noStrike" dirty="0">
              <a:solidFill>
                <a:srgbClr val="1C1C1C"/>
              </a:solidFill>
              <a:effectLst/>
            </a:endParaRPr>
          </a:p>
          <a:p>
            <a:pPr marL="285750" indent="-285750" rtl="0" fontAlgn="base">
              <a:spcBef>
                <a:spcPts val="600"/>
              </a:spcBef>
              <a:spcAft>
                <a:spcPts val="0"/>
              </a:spcAft>
              <a:buFont typeface="Arial" panose="020B0604020202020204" pitchFamily="34" charset="0"/>
              <a:buChar char="•"/>
            </a:pPr>
            <a:r>
              <a:rPr lang="en-GB" sz="1600" b="1" i="0" u="none" strike="noStrike" dirty="0">
                <a:solidFill>
                  <a:srgbClr val="1C1C1C"/>
                </a:solidFill>
                <a:effectLst/>
              </a:rPr>
              <a:t>Atharva Veda - </a:t>
            </a:r>
            <a:r>
              <a:rPr lang="en-GB" sz="1600" b="0" i="0" u="none" strike="noStrike" dirty="0">
                <a:solidFill>
                  <a:srgbClr val="1C1C1C"/>
                </a:solidFill>
                <a:effectLst/>
              </a:rPr>
              <a:t>hymns and charms to be said during rituals (these could be for protection or luck)</a:t>
            </a:r>
            <a:endParaRPr lang="en-GB" sz="1600" dirty="0"/>
          </a:p>
        </p:txBody>
      </p:sp>
      <p:pic>
        <p:nvPicPr>
          <p:cNvPr id="18" name="Picture 17">
            <a:extLst>
              <a:ext uri="{FF2B5EF4-FFF2-40B4-BE49-F238E27FC236}">
                <a16:creationId xmlns:a16="http://schemas.microsoft.com/office/drawing/2014/main" xmlns="" id="{F63FA905-4A48-4684-AFFD-C33F9AE85C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8697" y="2770401"/>
            <a:ext cx="1683633" cy="1461341"/>
          </a:xfrm>
          <a:prstGeom prst="rect">
            <a:avLst/>
          </a:prstGeom>
        </p:spPr>
      </p:pic>
    </p:spTree>
    <p:extLst>
      <p:ext uri="{BB962C8B-B14F-4D97-AF65-F5344CB8AC3E}">
        <p14:creationId xmlns:p14="http://schemas.microsoft.com/office/powerpoint/2010/main" val="37305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1FB3D1C-5572-4B31-B0B9-A0C3221E0BC6}"/>
              </a:ext>
            </a:extLst>
          </p:cNvPr>
          <p:cNvSpPr>
            <a:spLocks noGrp="1"/>
          </p:cNvSpPr>
          <p:nvPr>
            <p:ph type="title"/>
          </p:nvPr>
        </p:nvSpPr>
        <p:spPr>
          <a:xfrm>
            <a:off x="445754" y="757934"/>
            <a:ext cx="8250574" cy="827585"/>
          </a:xfrm>
          <a:prstGeom prst="roundRect">
            <a:avLst>
              <a:gd name="adj" fmla="val 0"/>
            </a:avLst>
          </a:prstGeom>
          <a:solidFill>
            <a:srgbClr val="EE768B"/>
          </a:solidFill>
        </p:spPr>
        <p:txBody>
          <a:bodyPr/>
          <a:lstStyle/>
          <a:p>
            <a:r>
              <a:rPr lang="en-GB" sz="4400" b="1" i="0" u="none" strike="noStrike" dirty="0">
                <a:solidFill>
                  <a:schemeClr val="bg1"/>
                </a:solidFill>
                <a:effectLst/>
                <a:latin typeface="+mn-lt"/>
              </a:rPr>
              <a:t>The Four Vedas</a:t>
            </a:r>
            <a:endParaRPr lang="en-GB" sz="8000" dirty="0">
              <a:solidFill>
                <a:schemeClr val="bg1"/>
              </a:solidFill>
              <a:latin typeface="+mn-lt"/>
            </a:endParaRPr>
          </a:p>
        </p:txBody>
      </p:sp>
      <p:grpSp>
        <p:nvGrpSpPr>
          <p:cNvPr id="4" name="Group 3">
            <a:extLst>
              <a:ext uri="{FF2B5EF4-FFF2-40B4-BE49-F238E27FC236}">
                <a16:creationId xmlns:a16="http://schemas.microsoft.com/office/drawing/2014/main" xmlns="" id="{8CA64F13-E1A5-4A8C-BE5B-3E0C56F44C43}"/>
              </a:ext>
            </a:extLst>
          </p:cNvPr>
          <p:cNvGrpSpPr/>
          <p:nvPr/>
        </p:nvGrpSpPr>
        <p:grpSpPr>
          <a:xfrm>
            <a:off x="580938" y="1966420"/>
            <a:ext cx="5343613" cy="3339005"/>
            <a:chOff x="578833" y="3366595"/>
            <a:chExt cx="5195864" cy="3339005"/>
          </a:xfrm>
        </p:grpSpPr>
        <p:sp>
          <p:nvSpPr>
            <p:cNvPr id="5" name="Rectangle: Top Corners Rounded 4">
              <a:extLst>
                <a:ext uri="{FF2B5EF4-FFF2-40B4-BE49-F238E27FC236}">
                  <a16:creationId xmlns:a16="http://schemas.microsoft.com/office/drawing/2014/main" xmlns="" id="{03D727A9-408D-427F-B771-8CBA24D5C532}"/>
                </a:ext>
              </a:extLst>
            </p:cNvPr>
            <p:cNvSpPr/>
            <p:nvPr/>
          </p:nvSpPr>
          <p:spPr>
            <a:xfrm>
              <a:off x="578833" y="3366595"/>
              <a:ext cx="4667332" cy="719454"/>
            </a:xfrm>
            <a:prstGeom prst="round2SameRect">
              <a:avLst/>
            </a:prstGeom>
            <a:solidFill>
              <a:srgbClr val="EE7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xmlns="" id="{24C3784C-8B76-4BFD-8F77-8D307E4AAD7C}"/>
                </a:ext>
              </a:extLst>
            </p:cNvPr>
            <p:cNvSpPr txBox="1"/>
            <p:nvPr/>
          </p:nvSpPr>
          <p:spPr>
            <a:xfrm>
              <a:off x="674165" y="3366595"/>
              <a:ext cx="4572000" cy="338554"/>
            </a:xfrm>
            <a:prstGeom prst="rect">
              <a:avLst/>
            </a:prstGeom>
            <a:noFill/>
          </p:spPr>
          <p:txBody>
            <a:bodyPr wrap="square">
              <a:spAutoFit/>
            </a:bodyPr>
            <a:lstStyle/>
            <a:p>
              <a:r>
                <a:rPr lang="en-GB" sz="1600" b="1" i="0" u="none" strike="noStrike" dirty="0">
                  <a:solidFill>
                    <a:schemeClr val="bg1"/>
                  </a:solidFill>
                  <a:effectLst/>
                </a:rPr>
                <a:t>Each of the four holy </a:t>
              </a:r>
              <a:r>
                <a:rPr lang="en-GB" sz="1600" b="1" i="0" u="none" strike="noStrike">
                  <a:solidFill>
                    <a:schemeClr val="bg1"/>
                  </a:solidFill>
                  <a:effectLst/>
                </a:rPr>
                <a:t>texts has </a:t>
              </a:r>
              <a:r>
                <a:rPr lang="en-GB" sz="1600" b="1" i="0" u="none" strike="noStrike" dirty="0">
                  <a:solidFill>
                    <a:schemeClr val="bg1"/>
                  </a:solidFill>
                  <a:effectLst/>
                </a:rPr>
                <a:t>four sections:  </a:t>
              </a:r>
              <a:endParaRPr lang="en-GB" sz="1600" b="1" dirty="0">
                <a:solidFill>
                  <a:schemeClr val="bg1"/>
                </a:solidFill>
              </a:endParaRPr>
            </a:p>
          </p:txBody>
        </p:sp>
        <p:sp>
          <p:nvSpPr>
            <p:cNvPr id="7" name="Rectangle: Rounded Corners 6">
              <a:extLst>
                <a:ext uri="{FF2B5EF4-FFF2-40B4-BE49-F238E27FC236}">
                  <a16:creationId xmlns:a16="http://schemas.microsoft.com/office/drawing/2014/main" xmlns="" id="{D5D545FD-9C0E-459E-981A-2D640829CB00}"/>
                </a:ext>
              </a:extLst>
            </p:cNvPr>
            <p:cNvSpPr/>
            <p:nvPr/>
          </p:nvSpPr>
          <p:spPr>
            <a:xfrm>
              <a:off x="583044" y="3741181"/>
              <a:ext cx="5191653" cy="2964419"/>
            </a:xfrm>
            <a:prstGeom prst="roundRect">
              <a:avLst>
                <a:gd name="adj" fmla="val 8956"/>
              </a:avLst>
            </a:prstGeom>
            <a:solidFill>
              <a:schemeClr val="bg1"/>
            </a:solidFill>
            <a:ln w="28575">
              <a:solidFill>
                <a:srgbClr val="EE768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rtl="0" fontAlgn="base">
                <a:spcBef>
                  <a:spcPts val="0"/>
                </a:spcBef>
                <a:spcAft>
                  <a:spcPts val="0"/>
                </a:spcAft>
                <a:buFont typeface="Arial" panose="020B0604020202020204" pitchFamily="34" charset="0"/>
                <a:buChar char="•"/>
              </a:pPr>
              <a:r>
                <a:rPr lang="en-GB" sz="1600" b="1" i="0" u="none" strike="noStrike" dirty="0">
                  <a:solidFill>
                    <a:srgbClr val="1C1C1C"/>
                  </a:solidFill>
                  <a:effectLst/>
                </a:rPr>
                <a:t>The Samhitas - </a:t>
              </a:r>
              <a:r>
                <a:rPr lang="en-GB" sz="1600" b="0" i="0" u="none" strike="noStrike" dirty="0">
                  <a:solidFill>
                    <a:srgbClr val="1C1C1C"/>
                  </a:solidFill>
                  <a:effectLst/>
                </a:rPr>
                <a:t>over 1,000 hymns of praise</a:t>
              </a:r>
              <a:endParaRPr lang="en-GB" sz="1400" b="1" i="0" u="none" strike="noStrike" dirty="0">
                <a:solidFill>
                  <a:srgbClr val="1C1C1C"/>
                </a:solidFill>
                <a:effectLst/>
              </a:endParaRPr>
            </a:p>
          </p:txBody>
        </p:sp>
      </p:grpSp>
      <p:sp>
        <p:nvSpPr>
          <p:cNvPr id="8" name="TextBox 7">
            <a:extLst>
              <a:ext uri="{FF2B5EF4-FFF2-40B4-BE49-F238E27FC236}">
                <a16:creationId xmlns:a16="http://schemas.microsoft.com/office/drawing/2014/main" xmlns="" id="{77DCA14B-CBF4-4B61-9DB1-4BEAA1D05C3C}"/>
              </a:ext>
            </a:extLst>
          </p:cNvPr>
          <p:cNvSpPr txBox="1"/>
          <p:nvPr/>
        </p:nvSpPr>
        <p:spPr>
          <a:xfrm>
            <a:off x="669456" y="2808566"/>
            <a:ext cx="4945046" cy="2369880"/>
          </a:xfrm>
          <a:prstGeom prst="rect">
            <a:avLst/>
          </a:prstGeom>
          <a:noFill/>
        </p:spPr>
        <p:txBody>
          <a:bodyPr wrap="square">
            <a:spAutoFit/>
          </a:bodyPr>
          <a:lstStyle/>
          <a:p>
            <a:pPr marL="285750" indent="-285750" fontAlgn="base">
              <a:buFont typeface="Arial" panose="020B0604020202020204" pitchFamily="34" charset="0"/>
              <a:buChar char="•"/>
            </a:pPr>
            <a:r>
              <a:rPr lang="en-GB" sz="1600" b="1" dirty="0"/>
              <a:t>The Brahmanas - </a:t>
            </a:r>
            <a:r>
              <a:rPr lang="en-GB" sz="1600" dirty="0"/>
              <a:t> rituals and prayers to guide the priests in their duties</a:t>
            </a:r>
            <a:endParaRPr lang="en-GB" sz="1600" b="1" dirty="0"/>
          </a:p>
          <a:p>
            <a:pPr marL="285750" indent="-285750" fontAlgn="base">
              <a:spcBef>
                <a:spcPts val="1200"/>
              </a:spcBef>
              <a:buFont typeface="Arial" panose="020B0604020202020204" pitchFamily="34" charset="0"/>
              <a:buChar char="•"/>
            </a:pPr>
            <a:r>
              <a:rPr lang="en-GB" sz="1600" b="1" dirty="0"/>
              <a:t>The </a:t>
            </a:r>
            <a:r>
              <a:rPr lang="en-GB" sz="1600" b="1" dirty="0" err="1"/>
              <a:t>Aranyakas</a:t>
            </a:r>
            <a:r>
              <a:rPr lang="en-GB" sz="1600" b="1" dirty="0"/>
              <a:t> - </a:t>
            </a:r>
            <a:r>
              <a:rPr lang="en-GB" sz="1600" dirty="0"/>
              <a:t>a guide about worship and meditation</a:t>
            </a:r>
            <a:endParaRPr lang="en-GB" sz="1600" b="1" dirty="0"/>
          </a:p>
          <a:p>
            <a:pPr marL="285750" indent="-285750">
              <a:spcBef>
                <a:spcPts val="1200"/>
              </a:spcBef>
              <a:buFont typeface="Arial" panose="020B0604020202020204" pitchFamily="34" charset="0"/>
              <a:buChar char="•"/>
            </a:pPr>
            <a:r>
              <a:rPr lang="en-GB" sz="1600" b="1" dirty="0"/>
              <a:t>The Upanishads - </a:t>
            </a:r>
            <a:r>
              <a:rPr lang="en-GB" sz="1600" dirty="0"/>
              <a:t>teachings of Hinduism, such as reincarnation. Hindus believe a soul cannot be destroyed so when a Hindu dies, their soul enters a new living being.</a:t>
            </a:r>
          </a:p>
        </p:txBody>
      </p:sp>
      <p:sp>
        <p:nvSpPr>
          <p:cNvPr id="10" name="Rectangle: Rounded Corners 9">
            <a:extLst>
              <a:ext uri="{FF2B5EF4-FFF2-40B4-BE49-F238E27FC236}">
                <a16:creationId xmlns:a16="http://schemas.microsoft.com/office/drawing/2014/main" xmlns="" id="{ED915211-3CB8-4BD7-9A92-A92C2B73EF19}"/>
              </a:ext>
            </a:extLst>
          </p:cNvPr>
          <p:cNvSpPr/>
          <p:nvPr/>
        </p:nvSpPr>
        <p:spPr>
          <a:xfrm>
            <a:off x="5604977" y="1896472"/>
            <a:ext cx="2944229" cy="4203594"/>
          </a:xfrm>
          <a:prstGeom prst="roundRect">
            <a:avLst>
              <a:gd name="adj" fmla="val 3482"/>
            </a:avLst>
          </a:prstGeom>
          <a:blipFill>
            <a:blip r:embed="rId2" cstate="screen">
              <a:extLst>
                <a:ext uri="{28A0092B-C50C-407E-A947-70E740481C1C}">
                  <a14:useLocalDpi xmlns:a14="http://schemas.microsoft.com/office/drawing/2010/main"/>
                </a:ext>
              </a:extLst>
            </a:blip>
            <a:stretch>
              <a:fillRect t="608" b="-6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70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xmlns="" id="{46362D8E-189C-48D1-A5D9-DFD5BB03778A}"/>
              </a:ext>
            </a:extLst>
          </p:cNvPr>
          <p:cNvSpPr/>
          <p:nvPr/>
        </p:nvSpPr>
        <p:spPr>
          <a:xfrm>
            <a:off x="100667" y="5931016"/>
            <a:ext cx="1434517" cy="801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xmlns="" id="{0A2B7BC1-9160-48A4-AE3F-35A0A7966FA9}"/>
              </a:ext>
            </a:extLst>
          </p:cNvPr>
          <p:cNvSpPr/>
          <p:nvPr/>
        </p:nvSpPr>
        <p:spPr>
          <a:xfrm>
            <a:off x="8388991" y="5991137"/>
            <a:ext cx="755009" cy="801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52</TotalTime>
  <Words>189</Words>
  <Application>Microsoft Office PowerPoint</Application>
  <PresentationFormat>On-screen Show (4:3)</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Arial</vt:lpstr>
      <vt:lpstr>Twinkl</vt:lpstr>
      <vt:lpstr>Office Theme</vt:lpstr>
      <vt:lpstr>PowerPoint Presentation</vt:lpstr>
      <vt:lpstr>Hinduism</vt:lpstr>
      <vt:lpstr>Hinduism</vt:lpstr>
      <vt:lpstr>The Four Vedas</vt:lpstr>
      <vt:lpstr>The Four Vedas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Julia Morris</cp:lastModifiedBy>
  <cp:revision>7</cp:revision>
  <dcterms:created xsi:type="dcterms:W3CDTF">2020-11-16T16:56:50Z</dcterms:created>
  <dcterms:modified xsi:type="dcterms:W3CDTF">2021-01-12T11:20:46Z</dcterms:modified>
</cp:coreProperties>
</file>