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Best light" panose="020B0604020202020204" charset="0"/>
      <p:regular r:id="rId19"/>
    </p:embeddedFont>
    <p:embeddedFont>
      <p:font typeface="Calibri" panose="020F0502020204030204" pitchFamily="34" charset="0"/>
      <p:regular r:id="rId20"/>
      <p:bold r:id="rId21"/>
      <p:italic r:id="rId22"/>
      <p:boldItalic r:id="rId23"/>
    </p:embeddedFont>
    <p:embeddedFont>
      <p:font typeface="Dreaming Outloud Sans" panose="020B060402020202020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www.ellingtonprimaryschool.co.uk/web/home/42482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169106" y="5578801"/>
            <a:ext cx="6039483" cy="4977541"/>
          </a:xfrm>
          <a:custGeom>
            <a:avLst/>
            <a:gdLst/>
            <a:ahLst/>
            <a:cxnLst/>
            <a:rect l="l" t="t" r="r" b="b"/>
            <a:pathLst>
              <a:path w="6039483" h="4977541">
                <a:moveTo>
                  <a:pt x="0" y="0"/>
                </a:moveTo>
                <a:lnTo>
                  <a:pt x="6039483" y="0"/>
                </a:lnTo>
                <a:lnTo>
                  <a:pt x="6039483" y="4977541"/>
                </a:lnTo>
                <a:lnTo>
                  <a:pt x="0" y="4977541"/>
                </a:lnTo>
                <a:lnTo>
                  <a:pt x="0" y="0"/>
                </a:lnTo>
                <a:close/>
              </a:path>
            </a:pathLst>
          </a:custGeom>
          <a:blipFill>
            <a:blip r:embed="rId3"/>
            <a:stretch>
              <a:fillRect/>
            </a:stretch>
          </a:blipFill>
        </p:spPr>
      </p:sp>
      <p:sp>
        <p:nvSpPr>
          <p:cNvPr id="4" name="Freeform 4"/>
          <p:cNvSpPr/>
          <p:nvPr/>
        </p:nvSpPr>
        <p:spPr>
          <a:xfrm>
            <a:off x="6148119" y="5693331"/>
            <a:ext cx="3169611" cy="4748481"/>
          </a:xfrm>
          <a:custGeom>
            <a:avLst/>
            <a:gdLst/>
            <a:ahLst/>
            <a:cxnLst/>
            <a:rect l="l" t="t" r="r" b="b"/>
            <a:pathLst>
              <a:path w="3169611" h="4748481">
                <a:moveTo>
                  <a:pt x="0" y="0"/>
                </a:moveTo>
                <a:lnTo>
                  <a:pt x="3169611" y="0"/>
                </a:lnTo>
                <a:lnTo>
                  <a:pt x="3169611" y="4748481"/>
                </a:lnTo>
                <a:lnTo>
                  <a:pt x="0" y="4748481"/>
                </a:lnTo>
                <a:lnTo>
                  <a:pt x="0" y="0"/>
                </a:lnTo>
                <a:close/>
              </a:path>
            </a:pathLst>
          </a:custGeom>
          <a:blipFill>
            <a:blip r:embed="rId4"/>
            <a:stretch>
              <a:fillRect/>
            </a:stretch>
          </a:blipFill>
        </p:spPr>
      </p:sp>
      <p:sp>
        <p:nvSpPr>
          <p:cNvPr id="5" name="Freeform 5"/>
          <p:cNvSpPr/>
          <p:nvPr/>
        </p:nvSpPr>
        <p:spPr>
          <a:xfrm>
            <a:off x="15560486" y="6735070"/>
            <a:ext cx="3010296" cy="4088688"/>
          </a:xfrm>
          <a:custGeom>
            <a:avLst/>
            <a:gdLst/>
            <a:ahLst/>
            <a:cxnLst/>
            <a:rect l="l" t="t" r="r" b="b"/>
            <a:pathLst>
              <a:path w="3010296" h="4088688">
                <a:moveTo>
                  <a:pt x="0" y="0"/>
                </a:moveTo>
                <a:lnTo>
                  <a:pt x="3010297" y="0"/>
                </a:lnTo>
                <a:lnTo>
                  <a:pt x="3010297" y="4088688"/>
                </a:lnTo>
                <a:lnTo>
                  <a:pt x="0" y="4088688"/>
                </a:lnTo>
                <a:lnTo>
                  <a:pt x="0" y="0"/>
                </a:lnTo>
                <a:close/>
              </a:path>
            </a:pathLst>
          </a:custGeom>
          <a:blipFill>
            <a:blip r:embed="rId5"/>
            <a:stretch>
              <a:fillRect/>
            </a:stretch>
          </a:blipFill>
        </p:spPr>
      </p:sp>
      <p:sp>
        <p:nvSpPr>
          <p:cNvPr id="6" name="Freeform 6"/>
          <p:cNvSpPr/>
          <p:nvPr/>
        </p:nvSpPr>
        <p:spPr>
          <a:xfrm rot="550492">
            <a:off x="9393814" y="5906724"/>
            <a:ext cx="5745379" cy="5745379"/>
          </a:xfrm>
          <a:custGeom>
            <a:avLst/>
            <a:gdLst/>
            <a:ahLst/>
            <a:cxnLst/>
            <a:rect l="l" t="t" r="r" b="b"/>
            <a:pathLst>
              <a:path w="5745379" h="5745379">
                <a:moveTo>
                  <a:pt x="0" y="0"/>
                </a:moveTo>
                <a:lnTo>
                  <a:pt x="5745379" y="0"/>
                </a:lnTo>
                <a:lnTo>
                  <a:pt x="5745379" y="5745379"/>
                </a:lnTo>
                <a:lnTo>
                  <a:pt x="0" y="5745379"/>
                </a:lnTo>
                <a:lnTo>
                  <a:pt x="0" y="0"/>
                </a:lnTo>
                <a:close/>
              </a:path>
            </a:pathLst>
          </a:custGeom>
          <a:blipFill>
            <a:blip r:embed="rId6"/>
            <a:stretch>
              <a:fillRect/>
            </a:stretch>
          </a:blipFill>
        </p:spPr>
      </p:sp>
      <p:sp>
        <p:nvSpPr>
          <p:cNvPr id="7" name="TextBox 7"/>
          <p:cNvSpPr txBox="1"/>
          <p:nvPr/>
        </p:nvSpPr>
        <p:spPr>
          <a:xfrm>
            <a:off x="835034" y="847725"/>
            <a:ext cx="16230600" cy="31527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Year 1</a:t>
            </a:r>
          </a:p>
          <a:p>
            <a:pPr algn="ctr">
              <a:lnSpc>
                <a:spcPts val="12599"/>
              </a:lnSpc>
            </a:pPr>
            <a:r>
              <a:rPr lang="en-US" sz="9000">
                <a:solidFill>
                  <a:srgbClr val="000000"/>
                </a:solidFill>
                <a:latin typeface="Best light"/>
              </a:rPr>
              <a:t>at Ellington Primary School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2361535" y="3928502"/>
            <a:ext cx="13564929" cy="3456588"/>
          </a:xfrm>
          <a:custGeom>
            <a:avLst/>
            <a:gdLst/>
            <a:ahLst/>
            <a:cxnLst/>
            <a:rect l="l" t="t" r="r" b="b"/>
            <a:pathLst>
              <a:path w="13564929" h="3456588">
                <a:moveTo>
                  <a:pt x="0" y="0"/>
                </a:moveTo>
                <a:lnTo>
                  <a:pt x="13564930" y="0"/>
                </a:lnTo>
                <a:lnTo>
                  <a:pt x="13564930" y="3456588"/>
                </a:lnTo>
                <a:lnTo>
                  <a:pt x="0" y="3456588"/>
                </a:lnTo>
                <a:lnTo>
                  <a:pt x="0" y="0"/>
                </a:lnTo>
                <a:close/>
              </a:path>
            </a:pathLst>
          </a:custGeom>
          <a:blipFill>
            <a:blip r:embed="rId3"/>
            <a:stretch>
              <a:fillRect/>
            </a:stretch>
          </a:blipFill>
        </p:spPr>
      </p:sp>
      <p:sp>
        <p:nvSpPr>
          <p:cNvPr id="4" name="TextBox 4"/>
          <p:cNvSpPr txBox="1"/>
          <p:nvPr/>
        </p:nvSpPr>
        <p:spPr>
          <a:xfrm>
            <a:off x="0" y="352933"/>
            <a:ext cx="12379223" cy="15525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Other Staff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9851949" y="1485895"/>
            <a:ext cx="9739172" cy="8229600"/>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3"/>
            <a:stretch>
              <a:fillRect/>
            </a:stretch>
          </a:blipFill>
        </p:spPr>
      </p:sp>
      <p:sp>
        <p:nvSpPr>
          <p:cNvPr id="4" name="TextBox 4"/>
          <p:cNvSpPr txBox="1"/>
          <p:nvPr/>
        </p:nvSpPr>
        <p:spPr>
          <a:xfrm>
            <a:off x="1028700" y="904875"/>
            <a:ext cx="8115300" cy="1038215"/>
          </a:xfrm>
          <a:prstGeom prst="rect">
            <a:avLst/>
          </a:prstGeom>
        </p:spPr>
        <p:txBody>
          <a:bodyPr lIns="0" tIns="0" rIns="0" bIns="0" rtlCol="0" anchor="t">
            <a:spAutoFit/>
          </a:bodyPr>
          <a:lstStyle/>
          <a:p>
            <a:pPr algn="ctr">
              <a:lnSpc>
                <a:spcPts val="8400"/>
              </a:lnSpc>
            </a:pPr>
            <a:r>
              <a:rPr lang="en-US" sz="6000">
                <a:solidFill>
                  <a:srgbClr val="000000"/>
                </a:solidFill>
                <a:latin typeface="Best light"/>
              </a:rPr>
              <a:t>Welcome to Year 1 </a:t>
            </a:r>
          </a:p>
        </p:txBody>
      </p:sp>
      <p:sp>
        <p:nvSpPr>
          <p:cNvPr id="5" name="TextBox 5"/>
          <p:cNvSpPr txBox="1"/>
          <p:nvPr/>
        </p:nvSpPr>
        <p:spPr>
          <a:xfrm>
            <a:off x="514350" y="2303108"/>
            <a:ext cx="9144000" cy="7727948"/>
          </a:xfrm>
          <a:prstGeom prst="rect">
            <a:avLst/>
          </a:prstGeom>
        </p:spPr>
        <p:txBody>
          <a:bodyPr lIns="0" tIns="0" rIns="0" bIns="0" rtlCol="0" anchor="t">
            <a:spAutoFit/>
          </a:bodyPr>
          <a:lstStyle/>
          <a:p>
            <a:pPr algn="ctr">
              <a:lnSpc>
                <a:spcPts val="5600"/>
              </a:lnSpc>
            </a:pPr>
            <a:r>
              <a:rPr lang="en-US" sz="4000">
                <a:solidFill>
                  <a:srgbClr val="000000"/>
                </a:solidFill>
                <a:latin typeface="Dreaming Outloud Sans"/>
              </a:rPr>
              <a:t>In this booklet, you will be introduced to teaching staff in Year 1 and important information for:</a:t>
            </a:r>
          </a:p>
          <a:p>
            <a:pPr marL="863614" lvl="1" indent="-431807" algn="ctr">
              <a:lnSpc>
                <a:spcPts val="5600"/>
              </a:lnSpc>
              <a:buFont typeface="Arial"/>
              <a:buChar char="•"/>
            </a:pPr>
            <a:r>
              <a:rPr lang="en-US" sz="4000">
                <a:solidFill>
                  <a:srgbClr val="000000"/>
                </a:solidFill>
                <a:latin typeface="Dreaming Outloud Sans"/>
              </a:rPr>
              <a:t>Getting ready for Year 1</a:t>
            </a:r>
          </a:p>
          <a:p>
            <a:pPr marL="863614" lvl="1" indent="-431807" algn="ctr">
              <a:lnSpc>
                <a:spcPts val="5600"/>
              </a:lnSpc>
              <a:buFont typeface="Arial"/>
              <a:buChar char="•"/>
            </a:pPr>
            <a:r>
              <a:rPr lang="en-US" sz="4000">
                <a:solidFill>
                  <a:srgbClr val="000000"/>
                </a:solidFill>
                <a:latin typeface="Dreaming Outloud Sans"/>
              </a:rPr>
              <a:t>Class Routines</a:t>
            </a:r>
          </a:p>
          <a:p>
            <a:pPr marL="863614" lvl="1" indent="-431807" algn="ctr">
              <a:lnSpc>
                <a:spcPts val="5600"/>
              </a:lnSpc>
              <a:buFont typeface="Arial"/>
              <a:buChar char="•"/>
            </a:pPr>
            <a:r>
              <a:rPr lang="en-US" sz="4000">
                <a:solidFill>
                  <a:srgbClr val="000000"/>
                </a:solidFill>
                <a:latin typeface="Dreaming Outloud Sans"/>
              </a:rPr>
              <a:t>The school curriculum</a:t>
            </a:r>
          </a:p>
          <a:p>
            <a:pPr marL="863614" lvl="1" indent="-431807" algn="ctr">
              <a:lnSpc>
                <a:spcPts val="5600"/>
              </a:lnSpc>
              <a:buFont typeface="Arial"/>
              <a:buChar char="•"/>
            </a:pPr>
            <a:r>
              <a:rPr lang="en-US" sz="4000">
                <a:solidFill>
                  <a:srgbClr val="000000"/>
                </a:solidFill>
                <a:latin typeface="Dreaming Outloud Sans"/>
              </a:rPr>
              <a:t>How to support your child at home</a:t>
            </a:r>
          </a:p>
          <a:p>
            <a:pPr algn="ctr">
              <a:lnSpc>
                <a:spcPts val="5600"/>
              </a:lnSpc>
            </a:pPr>
            <a:r>
              <a:rPr lang="en-US" sz="4000">
                <a:solidFill>
                  <a:srgbClr val="000000"/>
                </a:solidFill>
                <a:latin typeface="Dreaming Outloud Sans"/>
              </a:rPr>
              <a:t>Please also take a look at our </a:t>
            </a:r>
            <a:r>
              <a:rPr lang="en-US" sz="4000" u="sng">
                <a:solidFill>
                  <a:srgbClr val="000000"/>
                </a:solidFill>
                <a:latin typeface="Dreaming Outloud Sans"/>
                <a:hlinkClick r:id="rId4" tooltip="http://www.ellingtonprimaryschool.co.uk/web/home/424825"/>
              </a:rPr>
              <a:t>website </a:t>
            </a:r>
            <a:r>
              <a:rPr lang="en-US" sz="4000">
                <a:solidFill>
                  <a:srgbClr val="000000"/>
                </a:solidFill>
                <a:latin typeface="Dreaming Outloud Sans"/>
              </a:rPr>
              <a:t>where you will find lots of useful information about Ellington Primary School!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2885914" y="3038250"/>
            <a:ext cx="3466516" cy="3466516"/>
          </a:xfrm>
          <a:custGeom>
            <a:avLst/>
            <a:gdLst/>
            <a:ahLst/>
            <a:cxnLst/>
            <a:rect l="l" t="t" r="r" b="b"/>
            <a:pathLst>
              <a:path w="3466516" h="3466516">
                <a:moveTo>
                  <a:pt x="0" y="0"/>
                </a:moveTo>
                <a:lnTo>
                  <a:pt x="3466517" y="0"/>
                </a:lnTo>
                <a:lnTo>
                  <a:pt x="3466517" y="3466516"/>
                </a:lnTo>
                <a:lnTo>
                  <a:pt x="0" y="3466516"/>
                </a:lnTo>
                <a:lnTo>
                  <a:pt x="0" y="0"/>
                </a:lnTo>
                <a:close/>
              </a:path>
            </a:pathLst>
          </a:custGeom>
          <a:blipFill>
            <a:blip r:embed="rId3"/>
            <a:stretch>
              <a:fillRect/>
            </a:stretch>
          </a:blipFill>
        </p:spPr>
      </p:sp>
      <p:sp>
        <p:nvSpPr>
          <p:cNvPr id="4" name="Freeform 4"/>
          <p:cNvSpPr/>
          <p:nvPr/>
        </p:nvSpPr>
        <p:spPr>
          <a:xfrm>
            <a:off x="11536576" y="3038250"/>
            <a:ext cx="3330148" cy="3330148"/>
          </a:xfrm>
          <a:custGeom>
            <a:avLst/>
            <a:gdLst/>
            <a:ahLst/>
            <a:cxnLst/>
            <a:rect l="l" t="t" r="r" b="b"/>
            <a:pathLst>
              <a:path w="3330148" h="3330148">
                <a:moveTo>
                  <a:pt x="0" y="0"/>
                </a:moveTo>
                <a:lnTo>
                  <a:pt x="3330148" y="0"/>
                </a:lnTo>
                <a:lnTo>
                  <a:pt x="3330148" y="3330149"/>
                </a:lnTo>
                <a:lnTo>
                  <a:pt x="0" y="3330149"/>
                </a:lnTo>
                <a:lnTo>
                  <a:pt x="0" y="0"/>
                </a:lnTo>
                <a:close/>
              </a:path>
            </a:pathLst>
          </a:custGeom>
          <a:blipFill>
            <a:blip r:embed="rId4"/>
            <a:stretch>
              <a:fillRect/>
            </a:stretch>
          </a:blipFill>
        </p:spPr>
      </p:sp>
      <p:sp>
        <p:nvSpPr>
          <p:cNvPr id="5" name="TextBox 5"/>
          <p:cNvSpPr txBox="1"/>
          <p:nvPr/>
        </p:nvSpPr>
        <p:spPr>
          <a:xfrm>
            <a:off x="5086350" y="332936"/>
            <a:ext cx="8115300" cy="2797365"/>
          </a:xfrm>
          <a:prstGeom prst="rect">
            <a:avLst/>
          </a:prstGeom>
        </p:spPr>
        <p:txBody>
          <a:bodyPr lIns="0" tIns="0" rIns="0" bIns="0" rtlCol="0" anchor="t">
            <a:spAutoFit/>
          </a:bodyPr>
          <a:lstStyle/>
          <a:p>
            <a:pPr algn="ctr">
              <a:lnSpc>
                <a:spcPts val="11189"/>
              </a:lnSpc>
            </a:pPr>
            <a:r>
              <a:rPr lang="en-US" sz="7992">
                <a:solidFill>
                  <a:srgbClr val="000000"/>
                </a:solidFill>
                <a:latin typeface="Best light"/>
              </a:rPr>
              <a:t>Meet the Year 1 Staff</a:t>
            </a:r>
          </a:p>
        </p:txBody>
      </p:sp>
      <p:sp>
        <p:nvSpPr>
          <p:cNvPr id="6" name="TextBox 6"/>
          <p:cNvSpPr txBox="1"/>
          <p:nvPr/>
        </p:nvSpPr>
        <p:spPr>
          <a:xfrm>
            <a:off x="1764681" y="6538522"/>
            <a:ext cx="5708982" cy="3102675"/>
          </a:xfrm>
          <a:prstGeom prst="rect">
            <a:avLst/>
          </a:prstGeom>
        </p:spPr>
        <p:txBody>
          <a:bodyPr lIns="0" tIns="0" rIns="0" bIns="0" rtlCol="0" anchor="t">
            <a:spAutoFit/>
          </a:bodyPr>
          <a:lstStyle/>
          <a:p>
            <a:pPr algn="ctr">
              <a:lnSpc>
                <a:spcPts val="4924"/>
              </a:lnSpc>
            </a:pPr>
            <a:r>
              <a:rPr lang="en-US" sz="3517">
                <a:solidFill>
                  <a:srgbClr val="000000"/>
                </a:solidFill>
                <a:latin typeface="Dreaming Outloud Sans"/>
              </a:rPr>
              <a:t>I am Mrs Horsley, your Year 1 teacher. I have been teaching at Ellington for 7 years and I'm also our school PSHE Leader.</a:t>
            </a:r>
          </a:p>
        </p:txBody>
      </p:sp>
      <p:sp>
        <p:nvSpPr>
          <p:cNvPr id="7" name="TextBox 7"/>
          <p:cNvSpPr txBox="1"/>
          <p:nvPr/>
        </p:nvSpPr>
        <p:spPr>
          <a:xfrm>
            <a:off x="9875736" y="6428566"/>
            <a:ext cx="7198555" cy="3212630"/>
          </a:xfrm>
          <a:prstGeom prst="rect">
            <a:avLst/>
          </a:prstGeom>
        </p:spPr>
        <p:txBody>
          <a:bodyPr lIns="0" tIns="0" rIns="0" bIns="0" rtlCol="0" anchor="t">
            <a:spAutoFit/>
          </a:bodyPr>
          <a:lstStyle/>
          <a:p>
            <a:pPr algn="ctr">
              <a:lnSpc>
                <a:spcPts val="5103"/>
              </a:lnSpc>
            </a:pPr>
            <a:r>
              <a:rPr lang="en-US" sz="3645">
                <a:solidFill>
                  <a:srgbClr val="000000"/>
                </a:solidFill>
                <a:latin typeface="Dreaming Outloud Sans"/>
              </a:rPr>
              <a:t>I'm Mrs Strachan, the teaching assistant working in Year 1. I will also be working with children across the school to help improve their phonics skills in interventions.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2289811" y="2025905"/>
            <a:ext cx="13708378" cy="7710963"/>
          </a:xfrm>
          <a:custGeom>
            <a:avLst/>
            <a:gdLst/>
            <a:ahLst/>
            <a:cxnLst/>
            <a:rect l="l" t="t" r="r" b="b"/>
            <a:pathLst>
              <a:path w="13708378" h="7710963">
                <a:moveTo>
                  <a:pt x="0" y="0"/>
                </a:moveTo>
                <a:lnTo>
                  <a:pt x="13708378" y="0"/>
                </a:lnTo>
                <a:lnTo>
                  <a:pt x="13708378" y="7710962"/>
                </a:lnTo>
                <a:lnTo>
                  <a:pt x="0" y="7710962"/>
                </a:lnTo>
                <a:lnTo>
                  <a:pt x="0" y="0"/>
                </a:lnTo>
                <a:close/>
              </a:path>
            </a:pathLst>
          </a:custGeom>
          <a:blipFill>
            <a:blip r:embed="rId3"/>
            <a:stretch>
              <a:fillRect/>
            </a:stretch>
          </a:blipFill>
        </p:spPr>
      </p:sp>
      <p:sp>
        <p:nvSpPr>
          <p:cNvPr id="4" name="TextBox 4"/>
          <p:cNvSpPr txBox="1"/>
          <p:nvPr/>
        </p:nvSpPr>
        <p:spPr>
          <a:xfrm>
            <a:off x="2843513" y="258668"/>
            <a:ext cx="11943075" cy="1378140"/>
          </a:xfrm>
          <a:prstGeom prst="rect">
            <a:avLst/>
          </a:prstGeom>
        </p:spPr>
        <p:txBody>
          <a:bodyPr lIns="0" tIns="0" rIns="0" bIns="0" rtlCol="0" anchor="t">
            <a:spAutoFit/>
          </a:bodyPr>
          <a:lstStyle/>
          <a:p>
            <a:pPr algn="ctr">
              <a:lnSpc>
                <a:spcPts val="11189"/>
              </a:lnSpc>
            </a:pPr>
            <a:r>
              <a:rPr lang="en-US" sz="7992">
                <a:solidFill>
                  <a:srgbClr val="000000"/>
                </a:solidFill>
                <a:latin typeface="Best light"/>
              </a:rPr>
              <a:t>Curriculum Enrichment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8956644" y="6605126"/>
            <a:ext cx="8926495" cy="3363452"/>
          </a:xfrm>
          <a:custGeom>
            <a:avLst/>
            <a:gdLst/>
            <a:ahLst/>
            <a:cxnLst/>
            <a:rect l="l" t="t" r="r" b="b"/>
            <a:pathLst>
              <a:path w="8926495" h="3363452">
                <a:moveTo>
                  <a:pt x="0" y="0"/>
                </a:moveTo>
                <a:lnTo>
                  <a:pt x="8926496" y="0"/>
                </a:lnTo>
                <a:lnTo>
                  <a:pt x="8926496" y="3363452"/>
                </a:lnTo>
                <a:lnTo>
                  <a:pt x="0" y="3363452"/>
                </a:lnTo>
                <a:lnTo>
                  <a:pt x="0" y="0"/>
                </a:lnTo>
                <a:close/>
              </a:path>
            </a:pathLst>
          </a:custGeom>
          <a:blipFill>
            <a:blip r:embed="rId3"/>
            <a:stretch>
              <a:fillRect/>
            </a:stretch>
          </a:blipFill>
        </p:spPr>
      </p:sp>
      <p:sp>
        <p:nvSpPr>
          <p:cNvPr id="4" name="TextBox 4"/>
          <p:cNvSpPr txBox="1"/>
          <p:nvPr/>
        </p:nvSpPr>
        <p:spPr>
          <a:xfrm>
            <a:off x="2819810" y="258668"/>
            <a:ext cx="11943075" cy="1378140"/>
          </a:xfrm>
          <a:prstGeom prst="rect">
            <a:avLst/>
          </a:prstGeom>
        </p:spPr>
        <p:txBody>
          <a:bodyPr lIns="0" tIns="0" rIns="0" bIns="0" rtlCol="0" anchor="t">
            <a:spAutoFit/>
          </a:bodyPr>
          <a:lstStyle/>
          <a:p>
            <a:pPr algn="ctr">
              <a:lnSpc>
                <a:spcPts val="11189"/>
              </a:lnSpc>
            </a:pPr>
            <a:r>
              <a:rPr lang="en-US" sz="7992">
                <a:solidFill>
                  <a:srgbClr val="000000"/>
                </a:solidFill>
                <a:latin typeface="Best light"/>
              </a:rPr>
              <a:t>Reading in Year 1</a:t>
            </a:r>
          </a:p>
        </p:txBody>
      </p:sp>
      <p:sp>
        <p:nvSpPr>
          <p:cNvPr id="5" name="TextBox 5"/>
          <p:cNvSpPr txBox="1"/>
          <p:nvPr/>
        </p:nvSpPr>
        <p:spPr>
          <a:xfrm>
            <a:off x="759015" y="2144258"/>
            <a:ext cx="7174088" cy="6441293"/>
          </a:xfrm>
          <a:prstGeom prst="rect">
            <a:avLst/>
          </a:prstGeom>
        </p:spPr>
        <p:txBody>
          <a:bodyPr lIns="0" tIns="0" rIns="0" bIns="0" rtlCol="0" anchor="t">
            <a:spAutoFit/>
          </a:bodyPr>
          <a:lstStyle/>
          <a:p>
            <a:pPr algn="ctr">
              <a:lnSpc>
                <a:spcPts val="5679"/>
              </a:lnSpc>
            </a:pPr>
            <a:r>
              <a:rPr lang="en-US" sz="4056">
                <a:solidFill>
                  <a:srgbClr val="000000"/>
                </a:solidFill>
                <a:latin typeface="Dreaming Outloud Sans"/>
              </a:rPr>
              <a:t>Over the summer holidays please ensure you read regularly with your child. Reading stories they can sound blend themselves and stories that you read to them. </a:t>
            </a:r>
          </a:p>
          <a:p>
            <a:pPr algn="ctr">
              <a:lnSpc>
                <a:spcPts val="5679"/>
              </a:lnSpc>
            </a:pPr>
            <a:r>
              <a:rPr lang="en-US" sz="4056">
                <a:solidFill>
                  <a:srgbClr val="000000"/>
                </a:solidFill>
                <a:latin typeface="Dreaming Outloud Sans"/>
              </a:rPr>
              <a:t>Please can you also practise the following sounds to ensure they are ready for when they come back in September. </a:t>
            </a:r>
          </a:p>
        </p:txBody>
      </p:sp>
      <p:sp>
        <p:nvSpPr>
          <p:cNvPr id="6" name="Freeform 6"/>
          <p:cNvSpPr/>
          <p:nvPr/>
        </p:nvSpPr>
        <p:spPr>
          <a:xfrm>
            <a:off x="10754042" y="1695920"/>
            <a:ext cx="4919521" cy="4715719"/>
          </a:xfrm>
          <a:custGeom>
            <a:avLst/>
            <a:gdLst/>
            <a:ahLst/>
            <a:cxnLst/>
            <a:rect l="l" t="t" r="r" b="b"/>
            <a:pathLst>
              <a:path w="4919521" h="4715719">
                <a:moveTo>
                  <a:pt x="0" y="0"/>
                </a:moveTo>
                <a:lnTo>
                  <a:pt x="4919521" y="0"/>
                </a:lnTo>
                <a:lnTo>
                  <a:pt x="4919521" y="4715720"/>
                </a:lnTo>
                <a:lnTo>
                  <a:pt x="0" y="4715720"/>
                </a:lnTo>
                <a:lnTo>
                  <a:pt x="0" y="0"/>
                </a:lnTo>
                <a:close/>
              </a:path>
            </a:pathLst>
          </a:custGeom>
          <a:blipFill>
            <a:blip r:embed="rId4"/>
            <a:stretch>
              <a:fillRect l="-81305" t="-8728" r="-81120" b="-45190"/>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9144000" y="1903264"/>
            <a:ext cx="7148067" cy="7192930"/>
          </a:xfrm>
          <a:custGeom>
            <a:avLst/>
            <a:gdLst/>
            <a:ahLst/>
            <a:cxnLst/>
            <a:rect l="l" t="t" r="r" b="b"/>
            <a:pathLst>
              <a:path w="7148067" h="7192930">
                <a:moveTo>
                  <a:pt x="0" y="0"/>
                </a:moveTo>
                <a:lnTo>
                  <a:pt x="7148067" y="0"/>
                </a:lnTo>
                <a:lnTo>
                  <a:pt x="7148067" y="7192930"/>
                </a:lnTo>
                <a:lnTo>
                  <a:pt x="0" y="7192930"/>
                </a:lnTo>
                <a:lnTo>
                  <a:pt x="0" y="0"/>
                </a:lnTo>
                <a:close/>
              </a:path>
            </a:pathLst>
          </a:custGeom>
          <a:blipFill>
            <a:blip r:embed="rId3"/>
            <a:stretch>
              <a:fillRect/>
            </a:stretch>
          </a:blipFill>
        </p:spPr>
      </p:sp>
      <p:sp>
        <p:nvSpPr>
          <p:cNvPr id="4" name="TextBox 4"/>
          <p:cNvSpPr txBox="1"/>
          <p:nvPr/>
        </p:nvSpPr>
        <p:spPr>
          <a:xfrm>
            <a:off x="2938325" y="257746"/>
            <a:ext cx="11943075" cy="1378140"/>
          </a:xfrm>
          <a:prstGeom prst="rect">
            <a:avLst/>
          </a:prstGeom>
        </p:spPr>
        <p:txBody>
          <a:bodyPr lIns="0" tIns="0" rIns="0" bIns="0" rtlCol="0" anchor="t">
            <a:spAutoFit/>
          </a:bodyPr>
          <a:lstStyle/>
          <a:p>
            <a:pPr algn="ctr">
              <a:lnSpc>
                <a:spcPts val="11189"/>
              </a:lnSpc>
            </a:pPr>
            <a:r>
              <a:rPr lang="en-US" sz="7992">
                <a:solidFill>
                  <a:srgbClr val="000000"/>
                </a:solidFill>
                <a:latin typeface="Best light"/>
              </a:rPr>
              <a:t>Maths in Year 1</a:t>
            </a:r>
          </a:p>
        </p:txBody>
      </p:sp>
      <p:sp>
        <p:nvSpPr>
          <p:cNvPr id="5" name="TextBox 5"/>
          <p:cNvSpPr txBox="1"/>
          <p:nvPr/>
        </p:nvSpPr>
        <p:spPr>
          <a:xfrm>
            <a:off x="795029" y="2487591"/>
            <a:ext cx="7460552" cy="5948075"/>
          </a:xfrm>
          <a:prstGeom prst="rect">
            <a:avLst/>
          </a:prstGeom>
        </p:spPr>
        <p:txBody>
          <a:bodyPr lIns="0" tIns="0" rIns="0" bIns="0" rtlCol="0" anchor="t">
            <a:spAutoFit/>
          </a:bodyPr>
          <a:lstStyle/>
          <a:p>
            <a:pPr algn="ctr">
              <a:lnSpc>
                <a:spcPts val="5906"/>
              </a:lnSpc>
            </a:pPr>
            <a:r>
              <a:rPr lang="en-US" sz="4218">
                <a:solidFill>
                  <a:srgbClr val="000000"/>
                </a:solidFill>
                <a:latin typeface="Dreaming Outloud Sans"/>
              </a:rPr>
              <a:t>In Year 1 we will build up to working with numbers to 100. Over the summertime please practise counting up to 100. If your child is confident in this then please challenge them to counting on and back from any given number within 100.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344187" y="5733530"/>
            <a:ext cx="4900692" cy="4962726"/>
          </a:xfrm>
          <a:custGeom>
            <a:avLst/>
            <a:gdLst/>
            <a:ahLst/>
            <a:cxnLst/>
            <a:rect l="l" t="t" r="r" b="b"/>
            <a:pathLst>
              <a:path w="4900692" h="4962726">
                <a:moveTo>
                  <a:pt x="0" y="0"/>
                </a:moveTo>
                <a:lnTo>
                  <a:pt x="4900692" y="0"/>
                </a:lnTo>
                <a:lnTo>
                  <a:pt x="4900692" y="4962726"/>
                </a:lnTo>
                <a:lnTo>
                  <a:pt x="0" y="4962726"/>
                </a:lnTo>
                <a:lnTo>
                  <a:pt x="0" y="0"/>
                </a:lnTo>
                <a:close/>
              </a:path>
            </a:pathLst>
          </a:custGeom>
          <a:blipFill>
            <a:blip r:embed="rId3"/>
            <a:stretch>
              <a:fillRect/>
            </a:stretch>
          </a:blipFill>
        </p:spPr>
      </p:sp>
      <p:sp>
        <p:nvSpPr>
          <p:cNvPr id="4" name="Freeform 4"/>
          <p:cNvSpPr/>
          <p:nvPr/>
        </p:nvSpPr>
        <p:spPr>
          <a:xfrm>
            <a:off x="5256711" y="8214893"/>
            <a:ext cx="3921463" cy="4144215"/>
          </a:xfrm>
          <a:custGeom>
            <a:avLst/>
            <a:gdLst/>
            <a:ahLst/>
            <a:cxnLst/>
            <a:rect l="l" t="t" r="r" b="b"/>
            <a:pathLst>
              <a:path w="3921463" h="4144215">
                <a:moveTo>
                  <a:pt x="0" y="0"/>
                </a:moveTo>
                <a:lnTo>
                  <a:pt x="3921463" y="0"/>
                </a:lnTo>
                <a:lnTo>
                  <a:pt x="3921463" y="4144214"/>
                </a:lnTo>
                <a:lnTo>
                  <a:pt x="0" y="4144214"/>
                </a:lnTo>
                <a:lnTo>
                  <a:pt x="0" y="0"/>
                </a:lnTo>
                <a:close/>
              </a:path>
            </a:pathLst>
          </a:custGeom>
          <a:blipFill>
            <a:blip r:embed="rId4"/>
            <a:stretch>
              <a:fillRect/>
            </a:stretch>
          </a:blipFill>
        </p:spPr>
      </p:sp>
      <p:sp>
        <p:nvSpPr>
          <p:cNvPr id="5" name="Freeform 5"/>
          <p:cNvSpPr/>
          <p:nvPr/>
        </p:nvSpPr>
        <p:spPr>
          <a:xfrm>
            <a:off x="15548600" y="5225242"/>
            <a:ext cx="4469550" cy="6849885"/>
          </a:xfrm>
          <a:custGeom>
            <a:avLst/>
            <a:gdLst/>
            <a:ahLst/>
            <a:cxnLst/>
            <a:rect l="l" t="t" r="r" b="b"/>
            <a:pathLst>
              <a:path w="4469550" h="6849885">
                <a:moveTo>
                  <a:pt x="0" y="0"/>
                </a:moveTo>
                <a:lnTo>
                  <a:pt x="4469550" y="0"/>
                </a:lnTo>
                <a:lnTo>
                  <a:pt x="4469550" y="6849885"/>
                </a:lnTo>
                <a:lnTo>
                  <a:pt x="0" y="6849885"/>
                </a:lnTo>
                <a:lnTo>
                  <a:pt x="0" y="0"/>
                </a:lnTo>
                <a:close/>
              </a:path>
            </a:pathLst>
          </a:custGeom>
          <a:blipFill>
            <a:blip r:embed="rId5"/>
            <a:stretch>
              <a:fillRect/>
            </a:stretch>
          </a:blipFill>
        </p:spPr>
      </p:sp>
      <p:sp>
        <p:nvSpPr>
          <p:cNvPr id="6" name="Freeform 6"/>
          <p:cNvSpPr/>
          <p:nvPr/>
        </p:nvSpPr>
        <p:spPr>
          <a:xfrm rot="807181">
            <a:off x="11127513" y="7615346"/>
            <a:ext cx="3263337" cy="4424864"/>
          </a:xfrm>
          <a:custGeom>
            <a:avLst/>
            <a:gdLst/>
            <a:ahLst/>
            <a:cxnLst/>
            <a:rect l="l" t="t" r="r" b="b"/>
            <a:pathLst>
              <a:path w="3263337" h="4424864">
                <a:moveTo>
                  <a:pt x="0" y="0"/>
                </a:moveTo>
                <a:lnTo>
                  <a:pt x="3263336" y="0"/>
                </a:lnTo>
                <a:lnTo>
                  <a:pt x="3263336" y="4424864"/>
                </a:lnTo>
                <a:lnTo>
                  <a:pt x="0" y="4424864"/>
                </a:lnTo>
                <a:lnTo>
                  <a:pt x="0" y="0"/>
                </a:lnTo>
                <a:close/>
              </a:path>
            </a:pathLst>
          </a:custGeom>
          <a:blipFill>
            <a:blip r:embed="rId6"/>
            <a:stretch>
              <a:fillRect/>
            </a:stretch>
          </a:blipFill>
        </p:spPr>
      </p:sp>
      <p:sp>
        <p:nvSpPr>
          <p:cNvPr id="7" name="TextBox 7"/>
          <p:cNvSpPr txBox="1"/>
          <p:nvPr/>
        </p:nvSpPr>
        <p:spPr>
          <a:xfrm>
            <a:off x="1062874" y="258766"/>
            <a:ext cx="16230600" cy="1377944"/>
          </a:xfrm>
          <a:prstGeom prst="rect">
            <a:avLst/>
          </a:prstGeom>
        </p:spPr>
        <p:txBody>
          <a:bodyPr lIns="0" tIns="0" rIns="0" bIns="0" rtlCol="0" anchor="t">
            <a:spAutoFit/>
          </a:bodyPr>
          <a:lstStyle/>
          <a:p>
            <a:pPr algn="ctr">
              <a:lnSpc>
                <a:spcPts val="11200"/>
              </a:lnSpc>
            </a:pPr>
            <a:r>
              <a:rPr lang="en-US" sz="8000">
                <a:solidFill>
                  <a:srgbClr val="000000"/>
                </a:solidFill>
                <a:latin typeface="Best light"/>
              </a:rPr>
              <a:t>Getting Ready for Year 1</a:t>
            </a:r>
          </a:p>
        </p:txBody>
      </p:sp>
      <p:sp>
        <p:nvSpPr>
          <p:cNvPr id="8" name="TextBox 8"/>
          <p:cNvSpPr txBox="1"/>
          <p:nvPr/>
        </p:nvSpPr>
        <p:spPr>
          <a:xfrm>
            <a:off x="2106159" y="1864841"/>
            <a:ext cx="15195713" cy="6350052"/>
          </a:xfrm>
          <a:prstGeom prst="rect">
            <a:avLst/>
          </a:prstGeom>
        </p:spPr>
        <p:txBody>
          <a:bodyPr lIns="0" tIns="0" rIns="0" bIns="0" rtlCol="0" anchor="t">
            <a:spAutoFit/>
          </a:bodyPr>
          <a:lstStyle/>
          <a:p>
            <a:pPr algn="ctr">
              <a:lnSpc>
                <a:spcPts val="4587"/>
              </a:lnSpc>
            </a:pPr>
            <a:r>
              <a:rPr lang="en-US" sz="3276">
                <a:solidFill>
                  <a:srgbClr val="000000"/>
                </a:solidFill>
                <a:latin typeface="Dreaming Outloud Sans"/>
              </a:rPr>
              <a:t>What can you do to get ready for Year 1? </a:t>
            </a:r>
          </a:p>
          <a:p>
            <a:pPr algn="ctr">
              <a:lnSpc>
                <a:spcPts val="4587"/>
              </a:lnSpc>
            </a:pPr>
            <a:r>
              <a:rPr lang="en-US" sz="3276">
                <a:solidFill>
                  <a:srgbClr val="000000"/>
                </a:solidFill>
                <a:latin typeface="Dreaming Outloud Sans"/>
              </a:rPr>
              <a:t>Washing and drying your hands</a:t>
            </a:r>
          </a:p>
          <a:p>
            <a:pPr algn="ctr">
              <a:lnSpc>
                <a:spcPts val="4587"/>
              </a:lnSpc>
            </a:pPr>
            <a:r>
              <a:rPr lang="en-US" sz="3276">
                <a:solidFill>
                  <a:srgbClr val="000000"/>
                </a:solidFill>
                <a:latin typeface="Dreaming Outloud Sans"/>
              </a:rPr>
              <a:t>Putting on your shoes and coat and fastening them independently</a:t>
            </a:r>
          </a:p>
          <a:p>
            <a:pPr algn="ctr">
              <a:lnSpc>
                <a:spcPts val="4587"/>
              </a:lnSpc>
            </a:pPr>
            <a:r>
              <a:rPr lang="en-US" sz="3276">
                <a:solidFill>
                  <a:srgbClr val="000000"/>
                </a:solidFill>
                <a:latin typeface="Dreaming Outloud Sans"/>
              </a:rPr>
              <a:t>Using a knife, fork and spoon correctly</a:t>
            </a:r>
          </a:p>
          <a:p>
            <a:pPr algn="ctr">
              <a:lnSpc>
                <a:spcPts val="4587"/>
              </a:lnSpc>
            </a:pPr>
            <a:r>
              <a:rPr lang="en-US" sz="3276">
                <a:solidFill>
                  <a:srgbClr val="000000"/>
                </a:solidFill>
                <a:latin typeface="Dreaming Outloud Sans"/>
              </a:rPr>
              <a:t>Taking turns in a game</a:t>
            </a:r>
          </a:p>
          <a:p>
            <a:pPr algn="ctr">
              <a:lnSpc>
                <a:spcPts val="4587"/>
              </a:lnSpc>
            </a:pPr>
            <a:r>
              <a:rPr lang="en-US" sz="3276">
                <a:solidFill>
                  <a:srgbClr val="000000"/>
                </a:solidFill>
                <a:latin typeface="Dreaming Outloud Sans"/>
              </a:rPr>
              <a:t>Asking an adult for help and explaining what is wrong. </a:t>
            </a:r>
          </a:p>
          <a:p>
            <a:pPr algn="ctr">
              <a:lnSpc>
                <a:spcPts val="4587"/>
              </a:lnSpc>
            </a:pPr>
            <a:r>
              <a:rPr lang="en-US" sz="3276">
                <a:solidFill>
                  <a:srgbClr val="000000"/>
                </a:solidFill>
                <a:latin typeface="Dreaming Outloud Sans"/>
              </a:rPr>
              <a:t>Following simple instructions.</a:t>
            </a:r>
          </a:p>
          <a:p>
            <a:pPr algn="ctr">
              <a:lnSpc>
                <a:spcPts val="4587"/>
              </a:lnSpc>
            </a:pPr>
            <a:r>
              <a:rPr lang="en-US" sz="3276">
                <a:solidFill>
                  <a:srgbClr val="000000"/>
                </a:solidFill>
                <a:latin typeface="Dreaming Outloud Sans"/>
              </a:rPr>
              <a:t>Asking and answering questions</a:t>
            </a:r>
          </a:p>
          <a:p>
            <a:pPr algn="ctr">
              <a:lnSpc>
                <a:spcPts val="4587"/>
              </a:lnSpc>
            </a:pPr>
            <a:r>
              <a:rPr lang="en-US" sz="3276">
                <a:solidFill>
                  <a:srgbClr val="000000"/>
                </a:solidFill>
                <a:latin typeface="Dreaming Outloud Sans"/>
              </a:rPr>
              <a:t>Using scissors to cut paper following a line or cutting out shapes.</a:t>
            </a:r>
          </a:p>
          <a:p>
            <a:pPr algn="ctr">
              <a:lnSpc>
                <a:spcPts val="4587"/>
              </a:lnSpc>
            </a:pPr>
            <a:r>
              <a:rPr lang="en-US" sz="3276">
                <a:solidFill>
                  <a:srgbClr val="000000"/>
                </a:solidFill>
                <a:latin typeface="Dreaming Outloud Sans"/>
              </a:rPr>
              <a:t>Writing your name and practising the correct pencil hold </a:t>
            </a:r>
          </a:p>
          <a:p>
            <a:pPr algn="ctr">
              <a:lnSpc>
                <a:spcPts val="4587"/>
              </a:lnSpc>
            </a:pPr>
            <a:endParaRPr lang="en-US" sz="3276">
              <a:solidFill>
                <a:srgbClr val="000000"/>
              </a:solidFill>
              <a:latin typeface="Dreaming Outloud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1400478" y="6232183"/>
            <a:ext cx="1102403" cy="1102403"/>
          </a:xfrm>
          <a:custGeom>
            <a:avLst/>
            <a:gdLst/>
            <a:ahLst/>
            <a:cxnLst/>
            <a:rect l="l" t="t" r="r" b="b"/>
            <a:pathLst>
              <a:path w="1102403" h="1102403">
                <a:moveTo>
                  <a:pt x="0" y="0"/>
                </a:moveTo>
                <a:lnTo>
                  <a:pt x="1102404" y="0"/>
                </a:lnTo>
                <a:lnTo>
                  <a:pt x="1102404" y="1102403"/>
                </a:lnTo>
                <a:lnTo>
                  <a:pt x="0" y="11024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0478" y="7667287"/>
            <a:ext cx="1102403" cy="1102403"/>
          </a:xfrm>
          <a:custGeom>
            <a:avLst/>
            <a:gdLst/>
            <a:ahLst/>
            <a:cxnLst/>
            <a:rect l="l" t="t" r="r" b="b"/>
            <a:pathLst>
              <a:path w="1102403" h="1102403">
                <a:moveTo>
                  <a:pt x="0" y="0"/>
                </a:moveTo>
                <a:lnTo>
                  <a:pt x="1102404" y="0"/>
                </a:lnTo>
                <a:lnTo>
                  <a:pt x="1102404" y="1102403"/>
                </a:lnTo>
                <a:lnTo>
                  <a:pt x="0" y="11024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3598507" y="1815228"/>
            <a:ext cx="11245380" cy="5245075"/>
          </a:xfrm>
          <a:prstGeom prst="rect">
            <a:avLst/>
          </a:prstGeom>
        </p:spPr>
        <p:txBody>
          <a:bodyPr lIns="0" tIns="0" rIns="0" bIns="0" rtlCol="0" anchor="t">
            <a:spAutoFit/>
          </a:bodyPr>
          <a:lstStyle/>
          <a:p>
            <a:pPr algn="ctr">
              <a:lnSpc>
                <a:spcPts val="5207"/>
              </a:lnSpc>
            </a:pPr>
            <a:r>
              <a:rPr lang="en-US" sz="3719">
                <a:solidFill>
                  <a:srgbClr val="000000"/>
                </a:solidFill>
                <a:latin typeface="Dreaming Outloud Sans"/>
              </a:rPr>
              <a:t>You can find me outside Year 1 every morning before school and at hometime. You can also contact me via Class Dojo for anything informal (Please note Dojo will only be accessed by staff between 8am and 5pm Monday to Friday). Additionally, if you would like to contact the school office to discuss any questions you may have you can do so by contacting....</a:t>
            </a:r>
          </a:p>
          <a:p>
            <a:pPr algn="ctr">
              <a:lnSpc>
                <a:spcPts val="5207"/>
              </a:lnSpc>
            </a:pPr>
            <a:endParaRPr lang="en-US" sz="3719">
              <a:solidFill>
                <a:srgbClr val="000000"/>
              </a:solidFill>
              <a:latin typeface="Dreaming Outloud Sans"/>
            </a:endParaRPr>
          </a:p>
        </p:txBody>
      </p:sp>
      <p:sp>
        <p:nvSpPr>
          <p:cNvPr id="6" name="Freeform 6"/>
          <p:cNvSpPr/>
          <p:nvPr/>
        </p:nvSpPr>
        <p:spPr>
          <a:xfrm>
            <a:off x="15712767" y="244601"/>
            <a:ext cx="2170373" cy="2968379"/>
          </a:xfrm>
          <a:custGeom>
            <a:avLst/>
            <a:gdLst/>
            <a:ahLst/>
            <a:cxnLst/>
            <a:rect l="l" t="t" r="r" b="b"/>
            <a:pathLst>
              <a:path w="2170373" h="2968379">
                <a:moveTo>
                  <a:pt x="0" y="0"/>
                </a:moveTo>
                <a:lnTo>
                  <a:pt x="2170373" y="0"/>
                </a:lnTo>
                <a:lnTo>
                  <a:pt x="2170373" y="2968379"/>
                </a:lnTo>
                <a:lnTo>
                  <a:pt x="0" y="2968379"/>
                </a:lnTo>
                <a:lnTo>
                  <a:pt x="0" y="0"/>
                </a:lnTo>
                <a:close/>
              </a:path>
            </a:pathLst>
          </a:custGeom>
          <a:blipFill>
            <a:blip r:embed="rId7"/>
            <a:stretch>
              <a:fillRect/>
            </a:stretch>
          </a:blipFill>
        </p:spPr>
      </p:sp>
      <p:sp>
        <p:nvSpPr>
          <p:cNvPr id="7" name="Freeform 7"/>
          <p:cNvSpPr/>
          <p:nvPr/>
        </p:nvSpPr>
        <p:spPr>
          <a:xfrm>
            <a:off x="82851" y="-89925"/>
            <a:ext cx="3302905" cy="3302905"/>
          </a:xfrm>
          <a:custGeom>
            <a:avLst/>
            <a:gdLst/>
            <a:ahLst/>
            <a:cxnLst/>
            <a:rect l="l" t="t" r="r" b="b"/>
            <a:pathLst>
              <a:path w="3302905" h="3302905">
                <a:moveTo>
                  <a:pt x="0" y="0"/>
                </a:moveTo>
                <a:lnTo>
                  <a:pt x="3302905" y="0"/>
                </a:lnTo>
                <a:lnTo>
                  <a:pt x="3302905" y="3302905"/>
                </a:lnTo>
                <a:lnTo>
                  <a:pt x="0" y="3302905"/>
                </a:lnTo>
                <a:lnTo>
                  <a:pt x="0" y="0"/>
                </a:lnTo>
                <a:close/>
              </a:path>
            </a:pathLst>
          </a:custGeom>
          <a:blipFill>
            <a:blip r:embed="rId8"/>
            <a:stretch>
              <a:fillRect/>
            </a:stretch>
          </a:blipFill>
        </p:spPr>
      </p:sp>
      <p:sp>
        <p:nvSpPr>
          <p:cNvPr id="8" name="TextBox 8"/>
          <p:cNvSpPr txBox="1"/>
          <p:nvPr/>
        </p:nvSpPr>
        <p:spPr>
          <a:xfrm>
            <a:off x="5411894" y="338853"/>
            <a:ext cx="8115300" cy="15525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Contact Me</a:t>
            </a:r>
          </a:p>
        </p:txBody>
      </p:sp>
      <p:sp>
        <p:nvSpPr>
          <p:cNvPr id="9" name="TextBox 9"/>
          <p:cNvSpPr txBox="1"/>
          <p:nvPr/>
        </p:nvSpPr>
        <p:spPr>
          <a:xfrm>
            <a:off x="2958155" y="6523057"/>
            <a:ext cx="5508440" cy="811529"/>
          </a:xfrm>
          <a:prstGeom prst="rect">
            <a:avLst/>
          </a:prstGeom>
        </p:spPr>
        <p:txBody>
          <a:bodyPr lIns="0" tIns="0" rIns="0" bIns="0" rtlCol="0" anchor="t">
            <a:spAutoFit/>
          </a:bodyPr>
          <a:lstStyle/>
          <a:p>
            <a:pPr>
              <a:lnSpc>
                <a:spcPts val="6720"/>
              </a:lnSpc>
            </a:pPr>
            <a:r>
              <a:rPr lang="en-US" sz="4800">
                <a:solidFill>
                  <a:srgbClr val="000000"/>
                </a:solidFill>
                <a:latin typeface="Dreaming Outloud Sans"/>
              </a:rPr>
              <a:t>01670 860769</a:t>
            </a:r>
          </a:p>
        </p:txBody>
      </p:sp>
      <p:sp>
        <p:nvSpPr>
          <p:cNvPr id="10" name="TextBox 10"/>
          <p:cNvSpPr txBox="1"/>
          <p:nvPr/>
        </p:nvSpPr>
        <p:spPr>
          <a:xfrm>
            <a:off x="2958155" y="7818769"/>
            <a:ext cx="9579989" cy="713715"/>
          </a:xfrm>
          <a:prstGeom prst="rect">
            <a:avLst/>
          </a:prstGeom>
        </p:spPr>
        <p:txBody>
          <a:bodyPr lIns="0" tIns="0" rIns="0" bIns="0" rtlCol="0" anchor="t">
            <a:spAutoFit/>
          </a:bodyPr>
          <a:lstStyle/>
          <a:p>
            <a:pPr algn="ctr">
              <a:lnSpc>
                <a:spcPts val="5811"/>
              </a:lnSpc>
              <a:spcBef>
                <a:spcPct val="0"/>
              </a:spcBef>
            </a:pPr>
            <a:r>
              <a:rPr lang="en-US" sz="4151">
                <a:solidFill>
                  <a:srgbClr val="000000"/>
                </a:solidFill>
                <a:latin typeface="Dreaming Outloud Sans"/>
              </a:rPr>
              <a:t>admin@ellington.northumberland.sch.uk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12918554" y="3014876"/>
            <a:ext cx="4340746" cy="5936758"/>
          </a:xfrm>
          <a:custGeom>
            <a:avLst/>
            <a:gdLst/>
            <a:ahLst/>
            <a:cxnLst/>
            <a:rect l="l" t="t" r="r" b="b"/>
            <a:pathLst>
              <a:path w="4340746" h="5936758">
                <a:moveTo>
                  <a:pt x="0" y="0"/>
                </a:moveTo>
                <a:lnTo>
                  <a:pt x="4340746" y="0"/>
                </a:lnTo>
                <a:lnTo>
                  <a:pt x="4340746" y="5936758"/>
                </a:lnTo>
                <a:lnTo>
                  <a:pt x="0" y="5936758"/>
                </a:lnTo>
                <a:lnTo>
                  <a:pt x="0" y="0"/>
                </a:lnTo>
                <a:close/>
              </a:path>
            </a:pathLst>
          </a:custGeom>
          <a:blipFill>
            <a:blip r:embed="rId3"/>
            <a:stretch>
              <a:fillRect/>
            </a:stretch>
          </a:blipFill>
        </p:spPr>
      </p:sp>
      <p:sp>
        <p:nvSpPr>
          <p:cNvPr id="4" name="TextBox 4"/>
          <p:cNvSpPr txBox="1"/>
          <p:nvPr/>
        </p:nvSpPr>
        <p:spPr>
          <a:xfrm>
            <a:off x="1028700" y="847725"/>
            <a:ext cx="15867888" cy="15525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Ellington Primary School</a:t>
            </a:r>
          </a:p>
        </p:txBody>
      </p:sp>
      <p:sp>
        <p:nvSpPr>
          <p:cNvPr id="5" name="TextBox 5"/>
          <p:cNvSpPr txBox="1"/>
          <p:nvPr/>
        </p:nvSpPr>
        <p:spPr>
          <a:xfrm>
            <a:off x="1326876" y="4630131"/>
            <a:ext cx="10376685" cy="3349908"/>
          </a:xfrm>
          <a:prstGeom prst="rect">
            <a:avLst/>
          </a:prstGeom>
        </p:spPr>
        <p:txBody>
          <a:bodyPr lIns="0" tIns="0" rIns="0" bIns="0" rtlCol="0" anchor="t">
            <a:spAutoFit/>
          </a:bodyPr>
          <a:lstStyle/>
          <a:p>
            <a:pPr algn="ctr">
              <a:lnSpc>
                <a:spcPts val="8950"/>
              </a:lnSpc>
            </a:pPr>
            <a:r>
              <a:rPr lang="en-US" sz="6393">
                <a:solidFill>
                  <a:srgbClr val="000000"/>
                </a:solidFill>
                <a:latin typeface="Dreaming Outloud Sans"/>
              </a:rPr>
              <a:t>Parent / carer welcome information booklet </a:t>
            </a:r>
          </a:p>
          <a:p>
            <a:pPr algn="ctr">
              <a:lnSpc>
                <a:spcPts val="8950"/>
              </a:lnSpc>
            </a:pPr>
            <a:r>
              <a:rPr lang="en-US" sz="6393">
                <a:solidFill>
                  <a:srgbClr val="000000"/>
                </a:solidFill>
                <a:latin typeface="Dreaming Outloud Sans"/>
              </a:rPr>
              <a:t>2023-2024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13399985" y="4816259"/>
            <a:ext cx="3200455" cy="3200455"/>
          </a:xfrm>
          <a:custGeom>
            <a:avLst/>
            <a:gdLst/>
            <a:ahLst/>
            <a:cxnLst/>
            <a:rect l="l" t="t" r="r" b="b"/>
            <a:pathLst>
              <a:path w="3200455" h="3200455">
                <a:moveTo>
                  <a:pt x="0" y="0"/>
                </a:moveTo>
                <a:lnTo>
                  <a:pt x="3200456" y="0"/>
                </a:lnTo>
                <a:lnTo>
                  <a:pt x="3200456" y="3200455"/>
                </a:lnTo>
                <a:lnTo>
                  <a:pt x="0" y="3200455"/>
                </a:lnTo>
                <a:lnTo>
                  <a:pt x="0" y="0"/>
                </a:lnTo>
                <a:close/>
              </a:path>
            </a:pathLst>
          </a:custGeom>
          <a:blipFill>
            <a:blip r:embed="rId3"/>
            <a:stretch>
              <a:fillRect/>
            </a:stretch>
          </a:blipFill>
        </p:spPr>
      </p:sp>
      <p:sp>
        <p:nvSpPr>
          <p:cNvPr id="4" name="TextBox 4"/>
          <p:cNvSpPr txBox="1"/>
          <p:nvPr/>
        </p:nvSpPr>
        <p:spPr>
          <a:xfrm>
            <a:off x="1028700" y="275915"/>
            <a:ext cx="17420847" cy="15525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A message from Mr Hodgson...</a:t>
            </a:r>
          </a:p>
        </p:txBody>
      </p:sp>
      <p:sp>
        <p:nvSpPr>
          <p:cNvPr id="5" name="TextBox 5"/>
          <p:cNvSpPr txBox="1"/>
          <p:nvPr/>
        </p:nvSpPr>
        <p:spPr>
          <a:xfrm>
            <a:off x="2085632" y="3784869"/>
            <a:ext cx="9079044" cy="5685444"/>
          </a:xfrm>
          <a:prstGeom prst="rect">
            <a:avLst/>
          </a:prstGeom>
        </p:spPr>
        <p:txBody>
          <a:bodyPr lIns="0" tIns="0" rIns="0" bIns="0" rtlCol="0" anchor="t">
            <a:spAutoFit/>
          </a:bodyPr>
          <a:lstStyle/>
          <a:p>
            <a:pPr algn="ctr">
              <a:lnSpc>
                <a:spcPts val="6453"/>
              </a:lnSpc>
            </a:pPr>
            <a:r>
              <a:rPr lang="en-US" sz="4609">
                <a:solidFill>
                  <a:srgbClr val="000000"/>
                </a:solidFill>
                <a:latin typeface="Dreaming Outloud Sans"/>
              </a:rPr>
              <a:t>My name is Mr Hodgson. I have been the Headteacher at Ellington Primary since September 2021. All of the team and I will continue to do all we can to make sure Ellington gives your child the very best primary experience.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TextBox 3"/>
          <p:cNvSpPr txBox="1"/>
          <p:nvPr/>
        </p:nvSpPr>
        <p:spPr>
          <a:xfrm>
            <a:off x="514350" y="447680"/>
            <a:ext cx="13692835" cy="1038215"/>
          </a:xfrm>
          <a:prstGeom prst="rect">
            <a:avLst/>
          </a:prstGeom>
        </p:spPr>
        <p:txBody>
          <a:bodyPr lIns="0" tIns="0" rIns="0" bIns="0" rtlCol="0" anchor="t">
            <a:spAutoFit/>
          </a:bodyPr>
          <a:lstStyle/>
          <a:p>
            <a:pPr algn="ctr">
              <a:lnSpc>
                <a:spcPts val="8400"/>
              </a:lnSpc>
            </a:pPr>
            <a:r>
              <a:rPr lang="en-US" sz="6000">
                <a:solidFill>
                  <a:srgbClr val="000000"/>
                </a:solidFill>
                <a:latin typeface="Best light"/>
              </a:rPr>
              <a:t>The School day and routines.  </a:t>
            </a:r>
          </a:p>
        </p:txBody>
      </p:sp>
      <p:sp>
        <p:nvSpPr>
          <p:cNvPr id="4" name="Freeform 4"/>
          <p:cNvSpPr/>
          <p:nvPr/>
        </p:nvSpPr>
        <p:spPr>
          <a:xfrm>
            <a:off x="13337837" y="2709338"/>
            <a:ext cx="4619620" cy="4882029"/>
          </a:xfrm>
          <a:custGeom>
            <a:avLst/>
            <a:gdLst/>
            <a:ahLst/>
            <a:cxnLst/>
            <a:rect l="l" t="t" r="r" b="b"/>
            <a:pathLst>
              <a:path w="4619620" h="4882029">
                <a:moveTo>
                  <a:pt x="0" y="0"/>
                </a:moveTo>
                <a:lnTo>
                  <a:pt x="4619620" y="0"/>
                </a:lnTo>
                <a:lnTo>
                  <a:pt x="4619620" y="4882030"/>
                </a:lnTo>
                <a:lnTo>
                  <a:pt x="0" y="4882030"/>
                </a:lnTo>
                <a:lnTo>
                  <a:pt x="0" y="0"/>
                </a:lnTo>
                <a:close/>
              </a:path>
            </a:pathLst>
          </a:custGeom>
          <a:blipFill>
            <a:blip r:embed="rId3"/>
            <a:stretch>
              <a:fillRect/>
            </a:stretch>
          </a:blipFill>
        </p:spPr>
      </p:sp>
      <p:sp>
        <p:nvSpPr>
          <p:cNvPr id="5" name="TextBox 5"/>
          <p:cNvSpPr txBox="1"/>
          <p:nvPr/>
        </p:nvSpPr>
        <p:spPr>
          <a:xfrm>
            <a:off x="709459" y="1777681"/>
            <a:ext cx="12039594" cy="7322826"/>
          </a:xfrm>
          <a:prstGeom prst="rect">
            <a:avLst/>
          </a:prstGeom>
        </p:spPr>
        <p:txBody>
          <a:bodyPr lIns="0" tIns="0" rIns="0" bIns="0" rtlCol="0" anchor="t">
            <a:spAutoFit/>
          </a:bodyPr>
          <a:lstStyle/>
          <a:p>
            <a:pPr algn="ctr">
              <a:lnSpc>
                <a:spcPts val="6433"/>
              </a:lnSpc>
              <a:spcBef>
                <a:spcPct val="0"/>
              </a:spcBef>
            </a:pPr>
            <a:r>
              <a:rPr lang="en-US" sz="4595">
                <a:solidFill>
                  <a:srgbClr val="000000"/>
                </a:solidFill>
                <a:latin typeface="Dreaming Outloud Sans"/>
              </a:rPr>
              <a:t>Our school day begins with registration at 8:45am with the doors opening at 8:40am. </a:t>
            </a:r>
          </a:p>
          <a:p>
            <a:pPr algn="ctr">
              <a:lnSpc>
                <a:spcPts val="6433"/>
              </a:lnSpc>
              <a:spcBef>
                <a:spcPct val="0"/>
              </a:spcBef>
            </a:pPr>
            <a:endParaRPr lang="en-US" sz="4595">
              <a:solidFill>
                <a:srgbClr val="000000"/>
              </a:solidFill>
              <a:latin typeface="Dreaming Outloud Sans"/>
            </a:endParaRPr>
          </a:p>
          <a:p>
            <a:pPr algn="ctr">
              <a:lnSpc>
                <a:spcPts val="6433"/>
              </a:lnSpc>
              <a:spcBef>
                <a:spcPct val="0"/>
              </a:spcBef>
            </a:pPr>
            <a:r>
              <a:rPr lang="en-US" sz="4595">
                <a:solidFill>
                  <a:srgbClr val="000000"/>
                </a:solidFill>
                <a:latin typeface="Dreaming Outloud Sans"/>
              </a:rPr>
              <a:t>The school day ends at 3:15pm. </a:t>
            </a:r>
          </a:p>
          <a:p>
            <a:pPr algn="ctr">
              <a:lnSpc>
                <a:spcPts val="6433"/>
              </a:lnSpc>
              <a:spcBef>
                <a:spcPct val="0"/>
              </a:spcBef>
            </a:pPr>
            <a:endParaRPr lang="en-US" sz="4595">
              <a:solidFill>
                <a:srgbClr val="000000"/>
              </a:solidFill>
              <a:latin typeface="Dreaming Outloud Sans"/>
            </a:endParaRPr>
          </a:p>
          <a:p>
            <a:pPr algn="ctr">
              <a:lnSpc>
                <a:spcPts val="6433"/>
              </a:lnSpc>
              <a:spcBef>
                <a:spcPct val="0"/>
              </a:spcBef>
            </a:pPr>
            <a:r>
              <a:rPr lang="en-US" sz="4595">
                <a:solidFill>
                  <a:srgbClr val="000000"/>
                </a:solidFill>
                <a:latin typeface="Dreaming Outloud Sans"/>
              </a:rPr>
              <a:t>Our Nursery sessions run from 8:45am - 11:45am (Morning session) and 12:15pm - 3:15pm (Afternoon session) and 8:45am - 3:15pm for full day sessions.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11595437" y="2248774"/>
            <a:ext cx="6282137" cy="6172200"/>
          </a:xfrm>
          <a:custGeom>
            <a:avLst/>
            <a:gdLst/>
            <a:ahLst/>
            <a:cxnLst/>
            <a:rect l="l" t="t" r="r" b="b"/>
            <a:pathLst>
              <a:path w="6282137" h="6172200">
                <a:moveTo>
                  <a:pt x="0" y="0"/>
                </a:moveTo>
                <a:lnTo>
                  <a:pt x="6282138" y="0"/>
                </a:lnTo>
                <a:lnTo>
                  <a:pt x="6282138" y="6172200"/>
                </a:lnTo>
                <a:lnTo>
                  <a:pt x="0" y="61722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1523964" y="313060"/>
            <a:ext cx="13692835" cy="1278880"/>
          </a:xfrm>
          <a:prstGeom prst="rect">
            <a:avLst/>
          </a:prstGeom>
        </p:spPr>
        <p:txBody>
          <a:bodyPr lIns="0" tIns="0" rIns="0" bIns="0" rtlCol="0" anchor="t">
            <a:spAutoFit/>
          </a:bodyPr>
          <a:lstStyle/>
          <a:p>
            <a:pPr algn="ctr">
              <a:lnSpc>
                <a:spcPts val="10360"/>
              </a:lnSpc>
            </a:pPr>
            <a:r>
              <a:rPr lang="en-US" sz="7400">
                <a:solidFill>
                  <a:srgbClr val="000000"/>
                </a:solidFill>
                <a:latin typeface="Best light"/>
              </a:rPr>
              <a:t>Attendance </a:t>
            </a:r>
          </a:p>
        </p:txBody>
      </p:sp>
      <p:sp>
        <p:nvSpPr>
          <p:cNvPr id="5" name="TextBox 5"/>
          <p:cNvSpPr txBox="1"/>
          <p:nvPr/>
        </p:nvSpPr>
        <p:spPr>
          <a:xfrm>
            <a:off x="596211" y="2172574"/>
            <a:ext cx="10343269" cy="7849691"/>
          </a:xfrm>
          <a:prstGeom prst="rect">
            <a:avLst/>
          </a:prstGeom>
        </p:spPr>
        <p:txBody>
          <a:bodyPr lIns="0" tIns="0" rIns="0" bIns="0" rtlCol="0" anchor="t">
            <a:spAutoFit/>
          </a:bodyPr>
          <a:lstStyle/>
          <a:p>
            <a:pPr algn="ctr">
              <a:lnSpc>
                <a:spcPts val="5637"/>
              </a:lnSpc>
              <a:spcBef>
                <a:spcPct val="0"/>
              </a:spcBef>
            </a:pPr>
            <a:r>
              <a:rPr lang="en-US" sz="4026">
                <a:solidFill>
                  <a:srgbClr val="000000"/>
                </a:solidFill>
                <a:latin typeface="Dreaming Outloud Sans"/>
              </a:rPr>
              <a:t>In order for children to achieve their full potential, it is essential that they attend school regularly. The expectation is that children will attend for at least 96% of the time, taking into account illness. We work closely with our Eduction Welfare Officer and if a child’s attendance becomes a concern we will inform parents/carers and meet with them to try and resolve the situation. However, if progress is not made, the Governors will be informed and the process may become official.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TextBox 3"/>
          <p:cNvSpPr txBox="1"/>
          <p:nvPr/>
        </p:nvSpPr>
        <p:spPr>
          <a:xfrm>
            <a:off x="382016" y="2837742"/>
            <a:ext cx="10431420" cy="5394258"/>
          </a:xfrm>
          <a:prstGeom prst="rect">
            <a:avLst/>
          </a:prstGeom>
        </p:spPr>
        <p:txBody>
          <a:bodyPr lIns="0" tIns="0" rIns="0" bIns="0" rtlCol="0" anchor="t">
            <a:spAutoFit/>
          </a:bodyPr>
          <a:lstStyle/>
          <a:p>
            <a:pPr algn="ctr">
              <a:lnSpc>
                <a:spcPts val="7178"/>
              </a:lnSpc>
              <a:spcBef>
                <a:spcPct val="0"/>
              </a:spcBef>
            </a:pPr>
            <a:r>
              <a:rPr lang="en-US" sz="5127">
                <a:solidFill>
                  <a:srgbClr val="000000"/>
                </a:solidFill>
                <a:ea typeface="Dreaming Outloud Sans"/>
              </a:rPr>
              <a:t>➢ Navy blue jumpers/cardigans</a:t>
            </a:r>
          </a:p>
          <a:p>
            <a:pPr algn="ctr">
              <a:lnSpc>
                <a:spcPts val="7178"/>
              </a:lnSpc>
              <a:spcBef>
                <a:spcPct val="0"/>
              </a:spcBef>
            </a:pPr>
            <a:r>
              <a:rPr lang="en-US" sz="5127">
                <a:solidFill>
                  <a:srgbClr val="000000"/>
                </a:solidFill>
                <a:ea typeface="Dreaming Outloud Sans"/>
              </a:rPr>
              <a:t>➢ White polo-shirts/shirt.</a:t>
            </a:r>
          </a:p>
          <a:p>
            <a:pPr algn="ctr">
              <a:lnSpc>
                <a:spcPts val="7178"/>
              </a:lnSpc>
              <a:spcBef>
                <a:spcPct val="0"/>
              </a:spcBef>
            </a:pPr>
            <a:r>
              <a:rPr lang="en-US" sz="5127">
                <a:solidFill>
                  <a:srgbClr val="000000"/>
                </a:solidFill>
                <a:ea typeface="Dreaming Outloud Sans"/>
              </a:rPr>
              <a:t>➢ Black or charcoal skirt, shorts or trousers.</a:t>
            </a:r>
          </a:p>
          <a:p>
            <a:pPr algn="ctr">
              <a:lnSpc>
                <a:spcPts val="7178"/>
              </a:lnSpc>
              <a:spcBef>
                <a:spcPct val="0"/>
              </a:spcBef>
            </a:pPr>
            <a:r>
              <a:rPr lang="en-US" sz="5127">
                <a:solidFill>
                  <a:srgbClr val="000000"/>
                </a:solidFill>
                <a:ea typeface="Dreaming Outloud Sans"/>
              </a:rPr>
              <a:t>➢ Blue gingham summer dress.</a:t>
            </a:r>
          </a:p>
          <a:p>
            <a:pPr algn="ctr">
              <a:lnSpc>
                <a:spcPts val="7178"/>
              </a:lnSpc>
              <a:spcBef>
                <a:spcPct val="0"/>
              </a:spcBef>
            </a:pPr>
            <a:r>
              <a:rPr lang="en-US" sz="5127">
                <a:solidFill>
                  <a:srgbClr val="000000"/>
                </a:solidFill>
                <a:ea typeface="Dreaming Outloud Sans"/>
              </a:rPr>
              <a:t>➢ Black school shoes </a:t>
            </a:r>
          </a:p>
        </p:txBody>
      </p:sp>
      <p:sp>
        <p:nvSpPr>
          <p:cNvPr id="4" name="Freeform 4"/>
          <p:cNvSpPr/>
          <p:nvPr/>
        </p:nvSpPr>
        <p:spPr>
          <a:xfrm>
            <a:off x="11503283" y="2656641"/>
            <a:ext cx="5181475" cy="6809599"/>
          </a:xfrm>
          <a:custGeom>
            <a:avLst/>
            <a:gdLst/>
            <a:ahLst/>
            <a:cxnLst/>
            <a:rect l="l" t="t" r="r" b="b"/>
            <a:pathLst>
              <a:path w="5181475" h="6809599">
                <a:moveTo>
                  <a:pt x="0" y="0"/>
                </a:moveTo>
                <a:lnTo>
                  <a:pt x="5181475" y="0"/>
                </a:lnTo>
                <a:lnTo>
                  <a:pt x="5181475" y="6809599"/>
                </a:lnTo>
                <a:lnTo>
                  <a:pt x="0" y="6809599"/>
                </a:lnTo>
                <a:lnTo>
                  <a:pt x="0" y="0"/>
                </a:lnTo>
                <a:close/>
              </a:path>
            </a:pathLst>
          </a:custGeom>
          <a:blipFill>
            <a:blip r:embed="rId3"/>
            <a:stretch>
              <a:fillRect/>
            </a:stretch>
          </a:blipFill>
        </p:spPr>
      </p:sp>
      <p:sp>
        <p:nvSpPr>
          <p:cNvPr id="5" name="TextBox 5"/>
          <p:cNvSpPr txBox="1"/>
          <p:nvPr/>
        </p:nvSpPr>
        <p:spPr>
          <a:xfrm>
            <a:off x="2906419" y="263469"/>
            <a:ext cx="12475163" cy="1975173"/>
          </a:xfrm>
          <a:prstGeom prst="rect">
            <a:avLst/>
          </a:prstGeom>
        </p:spPr>
        <p:txBody>
          <a:bodyPr lIns="0" tIns="0" rIns="0" bIns="0" rtlCol="0" anchor="t">
            <a:spAutoFit/>
          </a:bodyPr>
          <a:lstStyle/>
          <a:p>
            <a:pPr algn="ctr">
              <a:lnSpc>
                <a:spcPts val="16082"/>
              </a:lnSpc>
            </a:pPr>
            <a:r>
              <a:rPr lang="en-US" sz="11487">
                <a:solidFill>
                  <a:srgbClr val="000000"/>
                </a:solidFill>
                <a:latin typeface="Best light"/>
              </a:rPr>
              <a:t>School Uniform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14173200" y="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4" name="Freeform 4"/>
          <p:cNvSpPr/>
          <p:nvPr/>
        </p:nvSpPr>
        <p:spPr>
          <a:xfrm>
            <a:off x="13752567" y="5143500"/>
            <a:ext cx="3764362" cy="4414368"/>
          </a:xfrm>
          <a:custGeom>
            <a:avLst/>
            <a:gdLst/>
            <a:ahLst/>
            <a:cxnLst/>
            <a:rect l="l" t="t" r="r" b="b"/>
            <a:pathLst>
              <a:path w="3764362" h="4414368">
                <a:moveTo>
                  <a:pt x="0" y="0"/>
                </a:moveTo>
                <a:lnTo>
                  <a:pt x="3764362" y="0"/>
                </a:lnTo>
                <a:lnTo>
                  <a:pt x="3764362" y="4414368"/>
                </a:lnTo>
                <a:lnTo>
                  <a:pt x="0" y="4414368"/>
                </a:lnTo>
                <a:lnTo>
                  <a:pt x="0" y="0"/>
                </a:lnTo>
                <a:close/>
              </a:path>
            </a:pathLst>
          </a:custGeom>
          <a:blipFill>
            <a:blip r:embed="rId5"/>
            <a:stretch>
              <a:fillRect t="-13791"/>
            </a:stretch>
          </a:blipFill>
        </p:spPr>
      </p:sp>
      <p:sp>
        <p:nvSpPr>
          <p:cNvPr id="5" name="TextBox 5"/>
          <p:cNvSpPr txBox="1"/>
          <p:nvPr/>
        </p:nvSpPr>
        <p:spPr>
          <a:xfrm>
            <a:off x="2737360" y="293200"/>
            <a:ext cx="12475163" cy="1975173"/>
          </a:xfrm>
          <a:prstGeom prst="rect">
            <a:avLst/>
          </a:prstGeom>
        </p:spPr>
        <p:txBody>
          <a:bodyPr lIns="0" tIns="0" rIns="0" bIns="0" rtlCol="0" anchor="t">
            <a:spAutoFit/>
          </a:bodyPr>
          <a:lstStyle/>
          <a:p>
            <a:pPr algn="ctr">
              <a:lnSpc>
                <a:spcPts val="16082"/>
              </a:lnSpc>
            </a:pPr>
            <a:r>
              <a:rPr lang="en-US" sz="11487">
                <a:solidFill>
                  <a:srgbClr val="000000"/>
                </a:solidFill>
                <a:latin typeface="Best light"/>
              </a:rPr>
              <a:t>PE Kit</a:t>
            </a:r>
          </a:p>
        </p:txBody>
      </p:sp>
      <p:sp>
        <p:nvSpPr>
          <p:cNvPr id="6" name="TextBox 6"/>
          <p:cNvSpPr txBox="1"/>
          <p:nvPr/>
        </p:nvSpPr>
        <p:spPr>
          <a:xfrm>
            <a:off x="723232" y="2211223"/>
            <a:ext cx="17159908" cy="1689927"/>
          </a:xfrm>
          <a:prstGeom prst="rect">
            <a:avLst/>
          </a:prstGeom>
        </p:spPr>
        <p:txBody>
          <a:bodyPr lIns="0" tIns="0" rIns="0" bIns="0" rtlCol="0" anchor="t">
            <a:spAutoFit/>
          </a:bodyPr>
          <a:lstStyle/>
          <a:p>
            <a:pPr algn="ctr">
              <a:lnSpc>
                <a:spcPts val="4504"/>
              </a:lnSpc>
            </a:pPr>
            <a:r>
              <a:rPr lang="en-US" sz="3217">
                <a:solidFill>
                  <a:srgbClr val="000000"/>
                </a:solidFill>
                <a:latin typeface="Dreaming Outloud Sans"/>
              </a:rPr>
              <a:t>All classes will have two PE lessons per week from September as part of our active school approach. Your child's PE day will be on a</a:t>
            </a:r>
            <a:r>
              <a:rPr lang="en-US" sz="3217">
                <a:solidFill>
                  <a:srgbClr val="0288E4"/>
                </a:solidFill>
                <a:latin typeface="Dreaming Outloud Sans"/>
              </a:rPr>
              <a:t> Tuesday and Wednesday </a:t>
            </a:r>
            <a:r>
              <a:rPr lang="en-US" sz="3217">
                <a:solidFill>
                  <a:srgbClr val="000000"/>
                </a:solidFill>
                <a:latin typeface="Dreaming Outloud Sans"/>
              </a:rPr>
              <a:t>Children need to come to school wearing their PE kit so that they are ready for their lesson. This avoids wasting valuable time.</a:t>
            </a:r>
          </a:p>
        </p:txBody>
      </p:sp>
      <p:sp>
        <p:nvSpPr>
          <p:cNvPr id="7" name="TextBox 7"/>
          <p:cNvSpPr txBox="1"/>
          <p:nvPr/>
        </p:nvSpPr>
        <p:spPr>
          <a:xfrm>
            <a:off x="0" y="4458504"/>
            <a:ext cx="13323800" cy="5223690"/>
          </a:xfrm>
          <a:prstGeom prst="rect">
            <a:avLst/>
          </a:prstGeom>
        </p:spPr>
        <p:txBody>
          <a:bodyPr lIns="0" tIns="0" rIns="0" bIns="0" rtlCol="0" anchor="t">
            <a:spAutoFit/>
          </a:bodyPr>
          <a:lstStyle/>
          <a:p>
            <a:pPr algn="ctr">
              <a:lnSpc>
                <a:spcPts val="5213"/>
              </a:lnSpc>
              <a:spcBef>
                <a:spcPct val="0"/>
              </a:spcBef>
            </a:pPr>
            <a:r>
              <a:rPr lang="en-US" sz="3724">
                <a:solidFill>
                  <a:srgbClr val="000000"/>
                </a:solidFill>
                <a:latin typeface="Dreaming Outloud Sans"/>
              </a:rPr>
              <a:t>Children must wear:</a:t>
            </a:r>
          </a:p>
          <a:p>
            <a:pPr algn="ctr">
              <a:lnSpc>
                <a:spcPts val="5213"/>
              </a:lnSpc>
              <a:spcBef>
                <a:spcPct val="0"/>
              </a:spcBef>
            </a:pPr>
            <a:r>
              <a:rPr lang="en-US" sz="3724">
                <a:solidFill>
                  <a:srgbClr val="000000"/>
                </a:solidFill>
                <a:ea typeface="Dreaming Outloud Sans"/>
              </a:rPr>
              <a:t>➢ School PE Kit consisting of a white t-shirt with embroidered badge and navy/black shorts</a:t>
            </a:r>
          </a:p>
          <a:p>
            <a:pPr algn="ctr">
              <a:lnSpc>
                <a:spcPts val="5213"/>
              </a:lnSpc>
              <a:spcBef>
                <a:spcPct val="0"/>
              </a:spcBef>
            </a:pPr>
            <a:r>
              <a:rPr lang="en-US" sz="3724">
                <a:solidFill>
                  <a:srgbClr val="000000"/>
                </a:solidFill>
                <a:latin typeface="Dreaming Outloud Sans"/>
              </a:rPr>
              <a:t>Or</a:t>
            </a:r>
          </a:p>
          <a:p>
            <a:pPr algn="ctr">
              <a:lnSpc>
                <a:spcPts val="5213"/>
              </a:lnSpc>
              <a:spcBef>
                <a:spcPct val="0"/>
              </a:spcBef>
            </a:pPr>
            <a:r>
              <a:rPr lang="en-US" sz="3724">
                <a:solidFill>
                  <a:srgbClr val="000000"/>
                </a:solidFill>
                <a:ea typeface="Dreaming Outloud Sans"/>
              </a:rPr>
              <a:t>➢ Plain white t-shirt and plain navy/black shorts.</a:t>
            </a:r>
          </a:p>
          <a:p>
            <a:pPr algn="ctr">
              <a:lnSpc>
                <a:spcPts val="5213"/>
              </a:lnSpc>
              <a:spcBef>
                <a:spcPct val="0"/>
              </a:spcBef>
            </a:pPr>
            <a:r>
              <a:rPr lang="en-US" sz="3724">
                <a:solidFill>
                  <a:srgbClr val="000000"/>
                </a:solidFill>
                <a:ea typeface="Dreaming Outloud Sans"/>
              </a:rPr>
              <a:t>➢ Plain navy jogging bottoms.</a:t>
            </a:r>
          </a:p>
          <a:p>
            <a:pPr algn="ctr">
              <a:lnSpc>
                <a:spcPts val="5213"/>
              </a:lnSpc>
              <a:spcBef>
                <a:spcPct val="0"/>
              </a:spcBef>
            </a:pPr>
            <a:r>
              <a:rPr lang="en-US" sz="3724">
                <a:solidFill>
                  <a:srgbClr val="000000"/>
                </a:solidFill>
                <a:ea typeface="Dreaming Outloud Sans"/>
              </a:rPr>
              <a:t>➢ School PE hoody or plain navy hoody.</a:t>
            </a:r>
          </a:p>
          <a:p>
            <a:pPr algn="ctr">
              <a:lnSpc>
                <a:spcPts val="5213"/>
              </a:lnSpc>
              <a:spcBef>
                <a:spcPct val="0"/>
              </a:spcBef>
            </a:pPr>
            <a:r>
              <a:rPr lang="en-US" sz="3724">
                <a:solidFill>
                  <a:srgbClr val="000000"/>
                </a:solidFill>
                <a:ea typeface="Dreaming Outloud Sans"/>
              </a:rPr>
              <a:t>➢ Children can wear any comfortable trainers on their PE 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8142102" y="2357223"/>
            <a:ext cx="9117198" cy="6901077"/>
          </a:xfrm>
          <a:custGeom>
            <a:avLst/>
            <a:gdLst/>
            <a:ahLst/>
            <a:cxnLst/>
            <a:rect l="l" t="t" r="r" b="b"/>
            <a:pathLst>
              <a:path w="9117198" h="6901077">
                <a:moveTo>
                  <a:pt x="0" y="0"/>
                </a:moveTo>
                <a:lnTo>
                  <a:pt x="9117198" y="0"/>
                </a:lnTo>
                <a:lnTo>
                  <a:pt x="9117198" y="6901077"/>
                </a:lnTo>
                <a:lnTo>
                  <a:pt x="0" y="6901077"/>
                </a:lnTo>
                <a:lnTo>
                  <a:pt x="0" y="0"/>
                </a:lnTo>
                <a:close/>
              </a:path>
            </a:pathLst>
          </a:custGeom>
          <a:blipFill>
            <a:blip r:embed="rId3"/>
            <a:stretch>
              <a:fillRect/>
            </a:stretch>
          </a:blipFill>
        </p:spPr>
      </p:sp>
      <p:sp>
        <p:nvSpPr>
          <p:cNvPr id="4" name="TextBox 4"/>
          <p:cNvSpPr txBox="1"/>
          <p:nvPr/>
        </p:nvSpPr>
        <p:spPr>
          <a:xfrm>
            <a:off x="-1103262" y="161925"/>
            <a:ext cx="12379223" cy="15525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Meet the Teachers</a:t>
            </a:r>
          </a:p>
        </p:txBody>
      </p:sp>
      <p:sp>
        <p:nvSpPr>
          <p:cNvPr id="5" name="TextBox 5"/>
          <p:cNvSpPr txBox="1"/>
          <p:nvPr/>
        </p:nvSpPr>
        <p:spPr>
          <a:xfrm>
            <a:off x="650642" y="4378984"/>
            <a:ext cx="8115300" cy="1571624"/>
          </a:xfrm>
          <a:prstGeom prst="rect">
            <a:avLst/>
          </a:prstGeom>
        </p:spPr>
        <p:txBody>
          <a:bodyPr lIns="0" tIns="0" rIns="0" bIns="0" rtlCol="0" anchor="t">
            <a:spAutoFit/>
          </a:bodyPr>
          <a:lstStyle/>
          <a:p>
            <a:pPr algn="ctr">
              <a:lnSpc>
                <a:spcPts val="6300"/>
              </a:lnSpc>
            </a:pPr>
            <a:r>
              <a:rPr lang="en-US" sz="4500">
                <a:solidFill>
                  <a:srgbClr val="000000"/>
                </a:solidFill>
                <a:latin typeface="Dreaming Outloud Sans"/>
              </a:rPr>
              <a:t>These are the teachers at Ellington Primary School. </a:t>
            </a:r>
          </a:p>
        </p:txBody>
      </p:sp>
      <p:sp>
        <p:nvSpPr>
          <p:cNvPr id="6" name="Freeform 6"/>
          <p:cNvSpPr/>
          <p:nvPr/>
        </p:nvSpPr>
        <p:spPr>
          <a:xfrm>
            <a:off x="15299836" y="6972952"/>
            <a:ext cx="1489139" cy="2036668"/>
          </a:xfrm>
          <a:custGeom>
            <a:avLst/>
            <a:gdLst/>
            <a:ahLst/>
            <a:cxnLst/>
            <a:rect l="l" t="t" r="r" b="b"/>
            <a:pathLst>
              <a:path w="1489139" h="2036668">
                <a:moveTo>
                  <a:pt x="0" y="0"/>
                </a:moveTo>
                <a:lnTo>
                  <a:pt x="1489138" y="0"/>
                </a:lnTo>
                <a:lnTo>
                  <a:pt x="1489138" y="2036668"/>
                </a:lnTo>
                <a:lnTo>
                  <a:pt x="0" y="2036668"/>
                </a:lnTo>
                <a:lnTo>
                  <a:pt x="0" y="0"/>
                </a:lnTo>
                <a:close/>
              </a:path>
            </a:pathLst>
          </a:custGeom>
          <a:blipFill>
            <a:blip r:embed="rId4"/>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l="-4346" t="-18085" r="-13127" b="-74309"/>
            </a:stretch>
          </a:blipFill>
        </p:spPr>
      </p:sp>
      <p:sp>
        <p:nvSpPr>
          <p:cNvPr id="3" name="Freeform 3"/>
          <p:cNvSpPr/>
          <p:nvPr/>
        </p:nvSpPr>
        <p:spPr>
          <a:xfrm>
            <a:off x="8387725" y="2518611"/>
            <a:ext cx="8871575" cy="6490942"/>
          </a:xfrm>
          <a:custGeom>
            <a:avLst/>
            <a:gdLst/>
            <a:ahLst/>
            <a:cxnLst/>
            <a:rect l="l" t="t" r="r" b="b"/>
            <a:pathLst>
              <a:path w="8871575" h="6490942">
                <a:moveTo>
                  <a:pt x="0" y="0"/>
                </a:moveTo>
                <a:lnTo>
                  <a:pt x="8871575" y="0"/>
                </a:lnTo>
                <a:lnTo>
                  <a:pt x="8871575" y="6490943"/>
                </a:lnTo>
                <a:lnTo>
                  <a:pt x="0" y="6490943"/>
                </a:lnTo>
                <a:lnTo>
                  <a:pt x="0" y="0"/>
                </a:lnTo>
                <a:close/>
              </a:path>
            </a:pathLst>
          </a:custGeom>
          <a:blipFill>
            <a:blip r:embed="rId3"/>
            <a:stretch>
              <a:fillRect/>
            </a:stretch>
          </a:blipFill>
        </p:spPr>
      </p:sp>
      <p:sp>
        <p:nvSpPr>
          <p:cNvPr id="4" name="Freeform 4"/>
          <p:cNvSpPr/>
          <p:nvPr/>
        </p:nvSpPr>
        <p:spPr>
          <a:xfrm>
            <a:off x="15422741" y="6942160"/>
            <a:ext cx="1329205" cy="1817929"/>
          </a:xfrm>
          <a:custGeom>
            <a:avLst/>
            <a:gdLst/>
            <a:ahLst/>
            <a:cxnLst/>
            <a:rect l="l" t="t" r="r" b="b"/>
            <a:pathLst>
              <a:path w="1329205" h="1817929">
                <a:moveTo>
                  <a:pt x="0" y="0"/>
                </a:moveTo>
                <a:lnTo>
                  <a:pt x="1329206" y="0"/>
                </a:lnTo>
                <a:lnTo>
                  <a:pt x="1329206" y="1817929"/>
                </a:lnTo>
                <a:lnTo>
                  <a:pt x="0" y="1817929"/>
                </a:lnTo>
                <a:lnTo>
                  <a:pt x="0" y="0"/>
                </a:lnTo>
                <a:close/>
              </a:path>
            </a:pathLst>
          </a:custGeom>
          <a:blipFill>
            <a:blip r:embed="rId4"/>
            <a:stretch>
              <a:fillRect/>
            </a:stretch>
          </a:blipFill>
        </p:spPr>
      </p:sp>
      <p:sp>
        <p:nvSpPr>
          <p:cNvPr id="5" name="Freeform 5"/>
          <p:cNvSpPr/>
          <p:nvPr/>
        </p:nvSpPr>
        <p:spPr>
          <a:xfrm>
            <a:off x="8765942" y="4848679"/>
            <a:ext cx="1777980" cy="1872674"/>
          </a:xfrm>
          <a:custGeom>
            <a:avLst/>
            <a:gdLst/>
            <a:ahLst/>
            <a:cxnLst/>
            <a:rect l="l" t="t" r="r" b="b"/>
            <a:pathLst>
              <a:path w="1777980" h="1872674">
                <a:moveTo>
                  <a:pt x="0" y="0"/>
                </a:moveTo>
                <a:lnTo>
                  <a:pt x="1777980" y="0"/>
                </a:lnTo>
                <a:lnTo>
                  <a:pt x="1777980" y="1872675"/>
                </a:lnTo>
                <a:lnTo>
                  <a:pt x="0" y="1872675"/>
                </a:lnTo>
                <a:lnTo>
                  <a:pt x="0" y="0"/>
                </a:lnTo>
                <a:close/>
              </a:path>
            </a:pathLst>
          </a:custGeom>
          <a:blipFill>
            <a:blip r:embed="rId5"/>
            <a:stretch>
              <a:fillRect r="-5498" b="-9389"/>
            </a:stretch>
          </a:blipFill>
        </p:spPr>
      </p:sp>
      <p:sp>
        <p:nvSpPr>
          <p:cNvPr id="6" name="TextBox 6"/>
          <p:cNvSpPr txBox="1"/>
          <p:nvPr/>
        </p:nvSpPr>
        <p:spPr>
          <a:xfrm>
            <a:off x="0" y="352933"/>
            <a:ext cx="12379223" cy="1552575"/>
          </a:xfrm>
          <a:prstGeom prst="rect">
            <a:avLst/>
          </a:prstGeom>
        </p:spPr>
        <p:txBody>
          <a:bodyPr lIns="0" tIns="0" rIns="0" bIns="0" rtlCol="0" anchor="t">
            <a:spAutoFit/>
          </a:bodyPr>
          <a:lstStyle/>
          <a:p>
            <a:pPr algn="ctr">
              <a:lnSpc>
                <a:spcPts val="12599"/>
              </a:lnSpc>
            </a:pPr>
            <a:r>
              <a:rPr lang="en-US" sz="9000">
                <a:solidFill>
                  <a:srgbClr val="000000"/>
                </a:solidFill>
                <a:latin typeface="Best light"/>
              </a:rPr>
              <a:t>Meet the Support Staff</a:t>
            </a:r>
          </a:p>
        </p:txBody>
      </p:sp>
      <p:sp>
        <p:nvSpPr>
          <p:cNvPr id="7" name="TextBox 7"/>
          <p:cNvSpPr txBox="1"/>
          <p:nvPr/>
        </p:nvSpPr>
        <p:spPr>
          <a:xfrm>
            <a:off x="272425" y="4314826"/>
            <a:ext cx="8115300" cy="1571624"/>
          </a:xfrm>
          <a:prstGeom prst="rect">
            <a:avLst/>
          </a:prstGeom>
        </p:spPr>
        <p:txBody>
          <a:bodyPr lIns="0" tIns="0" rIns="0" bIns="0" rtlCol="0" anchor="t">
            <a:spAutoFit/>
          </a:bodyPr>
          <a:lstStyle/>
          <a:p>
            <a:pPr algn="ctr">
              <a:lnSpc>
                <a:spcPts val="6300"/>
              </a:lnSpc>
            </a:pPr>
            <a:r>
              <a:rPr lang="en-US" sz="4500">
                <a:solidFill>
                  <a:srgbClr val="000000"/>
                </a:solidFill>
                <a:latin typeface="Dreaming Outloud Sans"/>
              </a:rPr>
              <a:t>These are the support staff at Ellington Primary School.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793</Words>
  <Application>Microsoft Office PowerPoint</Application>
  <PresentationFormat>Custom</PresentationFormat>
  <Paragraphs>66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Dreaming Outloud Sans</vt:lpstr>
      <vt:lpstr>Arial</vt:lpstr>
      <vt:lpstr>Calibri</vt:lpstr>
      <vt:lpstr>Best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1 Booklet</dc:title>
  <dc:creator>Samantha Horsley</dc:creator>
  <cp:lastModifiedBy>Samantha Horsley</cp:lastModifiedBy>
  <cp:revision>2</cp:revision>
  <dcterms:created xsi:type="dcterms:W3CDTF">2006-08-16T00:00:00Z</dcterms:created>
  <dcterms:modified xsi:type="dcterms:W3CDTF">2023-09-14T11:56:28Z</dcterms:modified>
  <dc:identifier>DAFpRIW9phY</dc:identifier>
</cp:coreProperties>
</file>